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notesSlides/notesSlide15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16.xml" ContentType="application/vnd.openxmlformats-officedocument.presentationml.notesSlide+xml"/>
  <Override PartName="/ppt/tags/tag17.xml" ContentType="application/vnd.openxmlformats-officedocument.presentationml.tags+xml"/>
  <Override PartName="/ppt/notesSlides/notesSlide17.xml" ContentType="application/vnd.openxmlformats-officedocument.presentationml.notesSlide+xml"/>
  <Override PartName="/ppt/tags/tag18.xml" ContentType="application/vnd.openxmlformats-officedocument.presentationml.tags+xml"/>
  <Override PartName="/ppt/notesSlides/notesSlide18.xml" ContentType="application/vnd.openxmlformats-officedocument.presentationml.notesSlide+xml"/>
  <Override PartName="/ppt/tags/tag1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sldIdLst>
    <p:sldId id="256" r:id="rId2"/>
    <p:sldId id="270" r:id="rId3"/>
    <p:sldId id="273" r:id="rId4"/>
    <p:sldId id="278" r:id="rId5"/>
    <p:sldId id="271" r:id="rId6"/>
    <p:sldId id="257" r:id="rId7"/>
    <p:sldId id="258" r:id="rId8"/>
    <p:sldId id="280" r:id="rId9"/>
    <p:sldId id="275" r:id="rId10"/>
    <p:sldId id="265" r:id="rId11"/>
    <p:sldId id="279" r:id="rId12"/>
    <p:sldId id="261" r:id="rId13"/>
    <p:sldId id="259" r:id="rId14"/>
    <p:sldId id="276" r:id="rId15"/>
    <p:sldId id="268" r:id="rId16"/>
    <p:sldId id="274" r:id="rId17"/>
    <p:sldId id="272" r:id="rId18"/>
    <p:sldId id="277" r:id="rId19"/>
    <p:sldId id="281" r:id="rId20"/>
    <p:sldId id="267" r:id="rId21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3905"/>
    <a:srgbClr val="D89716"/>
    <a:srgbClr val="90650E"/>
    <a:srgbClr val="FB8005"/>
    <a:srgbClr val="000066"/>
    <a:srgbClr val="C57736"/>
    <a:srgbClr val="F79646"/>
    <a:srgbClr val="F3740B"/>
    <a:srgbClr val="8F7D0F"/>
    <a:srgbClr val="CFDE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75" autoAdjust="0"/>
  </p:normalViewPr>
  <p:slideViewPr>
    <p:cSldViewPr>
      <p:cViewPr varScale="1">
        <p:scale>
          <a:sx n="108" d="100"/>
          <a:sy n="108" d="100"/>
        </p:scale>
        <p:origin x="173" y="8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EDDD5A-AD72-4ACD-8350-64C24ADBC352}" type="datetimeFigureOut">
              <a:rPr lang="en-US" smtClean="0"/>
              <a:t>2/2/2017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27013F-035F-4395-A456-9E699D941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889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0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2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3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4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5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7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8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9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7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8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7013F-035F-4395-A456-9E699D94162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7373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7013F-035F-4395-A456-9E699D94162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995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7013F-035F-4395-A456-9E699D94162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5803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7013F-035F-4395-A456-9E699D94162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3778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7013F-035F-4395-A456-9E699D94162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1243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7013F-035F-4395-A456-9E699D94162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1068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7013F-035F-4395-A456-9E699D94162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0351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If you had to do a field experience in one of the following, which would you choose?
https://www.polleverywhere.com/multiple_choice_polls/OWBBOYADU8MZcWe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BCB7D-BF4E-1446-AA25-7CBBEE977063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6650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7013F-035F-4395-A456-9E699D94162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863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7013F-035F-4395-A456-9E699D94162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31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7013F-035F-4395-A456-9E699D94162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70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7013F-035F-4395-A456-9E699D94162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7200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7013F-035F-4395-A456-9E699D94162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2743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7013F-035F-4395-A456-9E699D94162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3789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7013F-035F-4395-A456-9E699D94162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2830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7013F-035F-4395-A456-9E699D94162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2953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7013F-035F-4395-A456-9E699D94162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7340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7013F-035F-4395-A456-9E699D94162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765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Templateswise.com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3568" y="3758059"/>
            <a:ext cx="7772400" cy="75790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NAME OF PRESENTATION</a:t>
            </a:r>
            <a:endParaRPr lang="fr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227934"/>
            <a:ext cx="6400800" cy="59320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Company Name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387288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Templateswise.com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1760" y="205979"/>
            <a:ext cx="6275040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Title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411760" y="1200151"/>
            <a:ext cx="6275040" cy="3394472"/>
          </a:xfrm>
        </p:spPr>
        <p:txBody>
          <a:bodyPr/>
          <a:lstStyle/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123987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2 - Templateswise.com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552" y="274340"/>
            <a:ext cx="8147248" cy="85725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9552" y="1200151"/>
            <a:ext cx="8147248" cy="339447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 dirty="0" err="1" smtClean="0"/>
              <a:t>Lorem</a:t>
            </a:r>
            <a:r>
              <a:rPr lang="en-US" noProof="0" dirty="0" smtClean="0"/>
              <a:t> </a:t>
            </a:r>
            <a:r>
              <a:rPr lang="en-US" noProof="0" dirty="0" err="1" smtClean="0"/>
              <a:t>ipsum</a:t>
            </a:r>
            <a:r>
              <a:rPr lang="en-US" noProof="0" dirty="0" smtClean="0"/>
              <a:t> dolor sit </a:t>
            </a:r>
            <a:r>
              <a:rPr lang="en-US" noProof="0" dirty="0" err="1" smtClean="0"/>
              <a:t>amet</a:t>
            </a:r>
            <a:r>
              <a:rPr lang="en-US" noProof="0" dirty="0" smtClean="0"/>
              <a:t>, </a:t>
            </a:r>
            <a:r>
              <a:rPr lang="en-US" noProof="0" dirty="0" err="1" smtClean="0"/>
              <a:t>consectetur</a:t>
            </a:r>
            <a:r>
              <a:rPr lang="en-US" noProof="0" dirty="0" smtClean="0"/>
              <a:t> </a:t>
            </a:r>
            <a:r>
              <a:rPr lang="en-US" noProof="0" dirty="0" err="1" smtClean="0"/>
              <a:t>adipisicing</a:t>
            </a:r>
            <a:r>
              <a:rPr lang="en-US" noProof="0" dirty="0" smtClean="0"/>
              <a:t> </a:t>
            </a:r>
            <a:r>
              <a:rPr lang="en-US" noProof="0" dirty="0" err="1" smtClean="0"/>
              <a:t>elit</a:t>
            </a:r>
            <a:r>
              <a:rPr lang="en-US" noProof="0" dirty="0" smtClean="0"/>
              <a:t>, </a:t>
            </a:r>
            <a:r>
              <a:rPr lang="en-US" noProof="0" dirty="0" err="1" smtClean="0"/>
              <a:t>sed</a:t>
            </a:r>
            <a:r>
              <a:rPr lang="en-US" noProof="0" dirty="0" smtClean="0"/>
              <a:t> do </a:t>
            </a:r>
            <a:r>
              <a:rPr lang="en-US" noProof="0" dirty="0" err="1" smtClean="0"/>
              <a:t>eiusmod</a:t>
            </a:r>
            <a:r>
              <a:rPr lang="en-US" noProof="0" dirty="0" smtClean="0"/>
              <a:t> </a:t>
            </a:r>
            <a:r>
              <a:rPr lang="en-US" noProof="0" dirty="0" err="1" smtClean="0"/>
              <a:t>tempor</a:t>
            </a:r>
            <a:r>
              <a:rPr lang="en-US" noProof="0" dirty="0" smtClean="0"/>
              <a:t> </a:t>
            </a:r>
            <a:r>
              <a:rPr lang="en-US" noProof="0" dirty="0" err="1" smtClean="0"/>
              <a:t>incididunt</a:t>
            </a:r>
            <a:r>
              <a:rPr lang="en-US" noProof="0" dirty="0" smtClean="0"/>
              <a:t> </a:t>
            </a:r>
            <a:r>
              <a:rPr lang="en-US" noProof="0" dirty="0" err="1" smtClean="0"/>
              <a:t>ut</a:t>
            </a:r>
            <a:r>
              <a:rPr lang="en-US" noProof="0" dirty="0" smtClean="0"/>
              <a:t> </a:t>
            </a:r>
            <a:r>
              <a:rPr lang="en-US" noProof="0" dirty="0" err="1" smtClean="0"/>
              <a:t>labore</a:t>
            </a:r>
            <a:r>
              <a:rPr lang="en-US" noProof="0" dirty="0" smtClean="0"/>
              <a:t> et </a:t>
            </a:r>
            <a:r>
              <a:rPr lang="en-US" noProof="0" dirty="0" err="1" smtClean="0"/>
              <a:t>dolore</a:t>
            </a:r>
            <a:r>
              <a:rPr lang="en-US" noProof="0" dirty="0" smtClean="0"/>
              <a:t> magna </a:t>
            </a:r>
            <a:r>
              <a:rPr lang="en-US" noProof="0" dirty="0" err="1" smtClean="0"/>
              <a:t>aliqua</a:t>
            </a:r>
            <a:r>
              <a:rPr lang="en-US" noProof="0" dirty="0" smtClean="0"/>
              <a:t>. 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30541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FD1DF-3C00-48B3-A1ED-D94248B3BCE9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2439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/search?newwindow=1&amp;safe=off&amp;rlz=1C1CHBF_enUS689US689&amp;espv=2&amp;biw=1396&amp;bih=669&amp;q=s%C3%B8ren+kierkegaard+died&amp;stick=H4sIAAAAAAAAAOPgE-LQz9U3MCssy9CSz0620i9IzS_ISdVPSU1OTSxOTYkvSC0qzs-zSslMTQEAi0cCQy0AAAA&amp;sa=X&amp;ved=0ahUKEwiS9qvrwvLRAhXo5YMKHWpWBEcQ6BMIhAEoADAR" TargetMode="External"/><Relationship Id="rId13" Type="http://schemas.openxmlformats.org/officeDocument/2006/relationships/hyperlink" Target="https://www.google.com/search?newwindow=1&amp;safe=off&amp;rlz=1C1CHBF_enUS689US689&amp;espv=2&amp;biw=1396&amp;bih=669&amp;q=Karl+Barth&amp;stick=H4sIAAAAAAAAAOPgE-LQz9U3MCssy1DiBLEMM5KTMrQUspOt9LML4nPK9QsyMnPyi_MLMlKLrDLz0nJKU_OSU1MAjYp9YzkAAAA&amp;sa=X&amp;ved=0ahUKEwiS9qvrwvLRAhXo5YMKHWpWBEcQmxMIiwEoAzAS" TargetMode="External"/><Relationship Id="rId18" Type="http://schemas.openxmlformats.org/officeDocument/2006/relationships/hyperlink" Target="https://www.google.com/search?newwindow=1&amp;safe=off&amp;rlz=1C1CHBF_enUS689US689&amp;espv=2&amp;biw=1396&amp;bih=669&amp;q=Weimar+Germany&amp;stick=H4sIAAAAAAAAAOPgE-LQz9U3MCrPMFACs5ILKsu05LOTrfQLUvMLclL1U1KTUxOLU1PiC1KLivPzrFIyU1MAiGdTnzcAAAA&amp;sa=X&amp;sqi=2&amp;ved=0ahUKEwiqktXNw_LRAhVo2oMKHcTxCWEQmxMIjgEoATAW" TargetMode="External"/><Relationship Id="rId3" Type="http://schemas.openxmlformats.org/officeDocument/2006/relationships/image" Target="../media/image12.jpeg"/><Relationship Id="rId21" Type="http://schemas.openxmlformats.org/officeDocument/2006/relationships/hyperlink" Target="https://www.google.com/search?newwindow=1&amp;safe=off&amp;rlz=1C1CHBF_enUS689US689&amp;espv=2&amp;biw=1396&amp;bih=669&amp;q=Maurice+Barr%C3%A8s&amp;stick=H4sIAAAAAAAAAOPgE-LQz9U3MCrPMFDiBLEMTc3ysrUUspOt9LML4nPK9QsyMnPyi_MLMlKLrDLz0nJKU_OSU1MAeh_bTDkAAAA&amp;sa=X&amp;sqi=2&amp;ved=0ahUKEwiqktXNw_LRAhVo2oMKHcTxCWEQmxMIkwEoAjAX" TargetMode="External"/><Relationship Id="rId7" Type="http://schemas.openxmlformats.org/officeDocument/2006/relationships/hyperlink" Target="https://www.google.com/search?newwindow=1&amp;safe=off&amp;rlz=1C1CHBF_enUS689US689&amp;espv=2&amp;biw=1396&amp;bih=669&amp;q=Denmark%E2%80%93Norway&amp;stick=H4sIAAAAAAAAAOPgE-LQz9U3MCssy1DiBLGMLCwKs7XEspOt9AtS8wtyUoFUUXF-nlVSflEeACg64swvAAAA&amp;sa=X&amp;ved=0ahUKEwiS9qvrwvLRAhXo5YMKHWpWBEcQmxMIgQEoATAQ" TargetMode="External"/><Relationship Id="rId12" Type="http://schemas.openxmlformats.org/officeDocument/2006/relationships/hyperlink" Target="https://www.google.com/search?newwindow=1&amp;safe=off&amp;rlz=1C1CHBF_enUS689US689&amp;espv=2&amp;biw=1396&amp;bih=669&amp;q=Paul+Tillich&amp;stick=H4sIAAAAAAAAAOPgE-LQz9U3MCssy1DiBLGMTDPyCrUUspOt9LML4nPK9QsyMnPyi_MLMlKLrDLz0nJKU_OSU1MActFDWzkAAAA&amp;sa=X&amp;ved=0ahUKEwiS9qvrwvLRAhXo5YMKHWpWBEcQmxMIigEoAjAS" TargetMode="External"/><Relationship Id="rId17" Type="http://schemas.openxmlformats.org/officeDocument/2006/relationships/hyperlink" Target="https://www.google.com/search?newwindow=1&amp;safe=off&amp;rlz=1C1CHBF_enUS689US689&amp;espv=2&amp;biw=1396&amp;bih=669&amp;q=nietzsche+died&amp;stick=H4sIAAAAAAAAAOPgE-LQz9U3MCrPMNCSz0620i9IzS_ISdVPSU1OTSxOTYkvSC0qzs-zSslMTQEAK4n04S0AAAA&amp;sa=X&amp;sqi=2&amp;ved=0ahUKEwiqktXNw_LRAhVo2oMKHcTxCWEQ6BMIjQEoADAW" TargetMode="External"/><Relationship Id="rId2" Type="http://schemas.openxmlformats.org/officeDocument/2006/relationships/notesSlide" Target="../notesSlides/notesSlide10.xml"/><Relationship Id="rId16" Type="http://schemas.openxmlformats.org/officeDocument/2006/relationships/hyperlink" Target="https://www.google.com/search?newwindow=1&amp;safe=off&amp;rlz=1C1CHBF_enUS689US689&amp;espv=2&amp;biw=1396&amp;bih=669&amp;q=R%C3%B6cken+Germany&amp;stick=H4sIAAAAAAAAAOPgE-LQz9U3MCrPMFDiBLEsDJOSKrTEspOt9AtS8wtyUoFUUXF-nlVSflEeAGpuQqwvAAAA&amp;sa=X&amp;sqi=2&amp;ved=0ahUKEwiqktXNw_LRAhVo2oMKHcTxCWEQmxMIigEoATAV" TargetMode="External"/><Relationship Id="rId20" Type="http://schemas.openxmlformats.org/officeDocument/2006/relationships/hyperlink" Target="https://www.google.com/search?newwindow=1&amp;safe=off&amp;rlz=1C1CHBF_enUS689US689&amp;espv=2&amp;biw=1396&amp;bih=669&amp;q=Andr%C3%A9+Gide&amp;stick=H4sIAAAAAAAAAOPgE-LQz9U3MCrPMFBiB7FyjfO0FLKTrfSzC-JzyvULMjJz8ovzCzJSi6wy89JySlPzklNTAFu0eq43AAAA&amp;sa=X&amp;sqi=2&amp;ved=0ahUKEwiqktXNw_LRAhVo2oMKHcTxCWEQmxMIkgEoATA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/search?newwindow=1&amp;safe=off&amp;rlz=1C1CHBF_enUS689US689&amp;espv=2&amp;biw=1396&amp;bih=669&amp;q=s%C3%B8ren+kierkegaard+born&amp;stick=H4sIAAAAAAAAAOPgE-LQz9U3MCssy9ASy0620i9IzS_ISQVSRcX5eVZJ-UV5AOMDliskAAAA&amp;sa=X&amp;ved=0ahUKEwiS9qvrwvLRAhXo5YMKHWpWBEcQ6BMIgAEoADAQ" TargetMode="External"/><Relationship Id="rId11" Type="http://schemas.openxmlformats.org/officeDocument/2006/relationships/hyperlink" Target="https://www.google.com/search?newwindow=1&amp;safe=off&amp;rlz=1C1CHBF_enUS689US689&amp;espv=2&amp;biw=1396&amp;bih=669&amp;q=Derrida&amp;stick=H4sIAAAAAAAAAOPgE-LQz9U3MCssy1ACs1Kqsgu1FLKTrfSzC-JzyvULMjJz8ovzCzJSi6wy89JySlPzklNTAG29eOs4AAAA&amp;sa=X&amp;ved=0ahUKEwiS9qvrwvLRAhXo5YMKHWpWBEcQmxMIiQEoATAS" TargetMode="External"/><Relationship Id="rId5" Type="http://schemas.openxmlformats.org/officeDocument/2006/relationships/image" Target="../media/image6.jpeg"/><Relationship Id="rId15" Type="http://schemas.openxmlformats.org/officeDocument/2006/relationships/hyperlink" Target="https://www.google.com/search?newwindow=1&amp;safe=off&amp;rlz=1C1CHBF_enUS689US689&amp;espv=2&amp;biw=1396&amp;bih=669&amp;q=nietzsche+born&amp;stick=H4sIAAAAAAAAAOPgE-LQz9U3MCrPMNASy0620i9IzS_ISQVSRcX5eVZJ-UV5AAUujJ4kAAAA&amp;sa=X&amp;sqi=2&amp;ved=0ahUKEwiqktXNw_LRAhVo2oMKHcTxCWEQ6BMIiQEoADAV" TargetMode="External"/><Relationship Id="rId10" Type="http://schemas.openxmlformats.org/officeDocument/2006/relationships/hyperlink" Target="https://www.google.com/search?newwindow=1&amp;safe=off&amp;rlz=1C1CHBF_enUS689US689&amp;espv=2&amp;biw=1396&amp;bih=669&amp;q=s%C3%B8ren+kierkegaard+influenced&amp;stick=H4sIAAAAAAAAAOPgE-LQz9U3MCssy9BSyE620s8uiM8p1y_IyMzJL84vyEgtssrMS8spTc1LTk0BAO271esuAAAA&amp;sa=X&amp;ved=0ahUKEwiS9qvrwvLRAhXo5YMKHWpWBEcQ6BMIiAEoADAS" TargetMode="External"/><Relationship Id="rId19" Type="http://schemas.openxmlformats.org/officeDocument/2006/relationships/hyperlink" Target="https://www.google.com/search?newwindow=1&amp;safe=off&amp;rlz=1C1CHBF_enUS689US689&amp;espv=2&amp;biw=1396&amp;bih=669&amp;q=nietzsche+influenced&amp;stick=H4sIAAAAAAAAAOPgE-LQz9U3MCrPMNBSyE620s8uiM8p1y_IyMzJL84vyEgtssrMS8spTc1LTk0BAMvuoT0uAAAA&amp;sa=X&amp;sqi=2&amp;ved=0ahUKEwiqktXNw_LRAhVo2oMKHcTxCWEQ6BMIkQEoADAX" TargetMode="External"/><Relationship Id="rId4" Type="http://schemas.openxmlformats.org/officeDocument/2006/relationships/image" Target="../media/image13.jpeg"/><Relationship Id="rId9" Type="http://schemas.openxmlformats.org/officeDocument/2006/relationships/hyperlink" Target="https://www.google.com/search?newwindow=1&amp;safe=off&amp;rlz=1C1CHBF_enUS689US689&amp;espv=2&amp;biw=1396&amp;bih=669&amp;q=Copenhagen&amp;stick=H4sIAAAAAAAAAOPgE-LQz9U3MCssy1ACswxz0iq15LOTrfQLUvMLclL1U1KTUxOLU1PiC1KLivPzrFIyU1MAHVG4azcAAAA&amp;sa=X&amp;ved=0ahUKEwiS9qvrwvLRAhXo5YMKHWpWBEcQmxMIhQEoATAR" TargetMode="External"/><Relationship Id="rId14" Type="http://schemas.openxmlformats.org/officeDocument/2006/relationships/hyperlink" Target="http://en.wikipedia.org/wiki/Friedrich_Nietzsche" TargetMode="External"/><Relationship Id="rId22" Type="http://schemas.openxmlformats.org/officeDocument/2006/relationships/hyperlink" Target="https://www.google.com/search?newwindow=1&amp;safe=off&amp;rlz=1C1CHBF_enUS689US689&amp;espv=2&amp;biw=1396&amp;bih=669&amp;q=Oscar+Levy&amp;stick=H4sIAAAAAAAAAOPgE-LQz9U3MCrPMFDiBLEsUgoKMrQUspOt9LML4nPK9QsyMnPyi_MLMlKLrDLz0nJKU_OSU1MAQppbrDkAAAA&amp;sa=X&amp;sqi=2&amp;ved=0ahUKEwiqktXNw_LRAhVo2oMKHcTxCWEQmxMIlAEoAzAX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Jm31WIYTOs" TargetMode="External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14.jpeg"/><Relationship Id="rId4" Type="http://schemas.openxmlformats.org/officeDocument/2006/relationships/hyperlink" Target="https://www.youtube.com/watch?v=_ba3kvofvy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hyperlink" Target="https://www.polleverywhere.com/multiple_choice_polls/OWBBOYADU8MZcWe?preview=true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6" Type="http://schemas.openxmlformats.org/officeDocument/2006/relationships/hyperlink" Target="http://www.polleverywhere.com/app/help" TargetMode="External"/><Relationship Id="rId5" Type="http://schemas.openxmlformats.org/officeDocument/2006/relationships/hyperlink" Target="http://www.polleverywhere.com/app" TargetMode="Externa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667000" y="3333750"/>
            <a:ext cx="3352800" cy="1524000"/>
          </a:xfrm>
          <a:prstGeom prst="roundRect">
            <a:avLst/>
          </a:prstGeom>
          <a:solidFill>
            <a:schemeClr val="accent6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http://www.dichtes-wasser.de/images/tribar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8257" y="3436735"/>
            <a:ext cx="1820247" cy="157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428751"/>
            <a:ext cx="8686800" cy="1506236"/>
          </a:xfrm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93" panose="04030905020B02020C02" pitchFamily="82" charset="0"/>
              </a:rPr>
              <a:t>Week 4:  </a:t>
            </a:r>
            <a:b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93" panose="04030905020B02020C02" pitchFamily="82" charset="0"/>
              </a:rPr>
            </a:br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93" panose="04030905020B02020C02" pitchFamily="82" charset="0"/>
              </a:rPr>
              <a:t>Modern Philosophies</a:t>
            </a:r>
            <a:endParaRPr lang="en-US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uhaus 93" panose="04030905020B02020C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333750"/>
            <a:ext cx="6400800" cy="856728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 300/ CORE 310 </a:t>
            </a:r>
          </a:p>
          <a:p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Knight Chapter 4</a:t>
            </a:r>
          </a:p>
          <a:p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S. Holtrop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http://www.starlight-tower.com/images/starlight_tower/The_Thinker_Rodin-2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840426" flipH="1">
            <a:off x="235319" y="3584772"/>
            <a:ext cx="1219781" cy="128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09550"/>
            <a:ext cx="762000" cy="1142108"/>
          </a:xfrm>
          <a:prstGeom prst="rect">
            <a:avLst/>
          </a:prstGeom>
        </p:spPr>
      </p:pic>
      <p:pic>
        <p:nvPicPr>
          <p:cNvPr id="8" name="Picture 2" descr="http://www.starlight-tower.com/images/starlight_tower/The_Thinker_Rodin-2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281306" y="209550"/>
            <a:ext cx="1090292" cy="114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096" y="213537"/>
            <a:ext cx="762000" cy="1142108"/>
          </a:xfrm>
          <a:prstGeom prst="rect">
            <a:avLst/>
          </a:prstGeom>
        </p:spPr>
      </p:pic>
      <p:pic>
        <p:nvPicPr>
          <p:cNvPr id="10" name="Picture 2" descr="http://www.starlight-tower.com/images/starlight_tower/The_Thinker_Rodin-2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2438402" y="213537"/>
            <a:ext cx="1090292" cy="114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192" y="209550"/>
            <a:ext cx="762000" cy="1142108"/>
          </a:xfrm>
          <a:prstGeom prst="rect">
            <a:avLst/>
          </a:prstGeom>
        </p:spPr>
      </p:pic>
      <p:pic>
        <p:nvPicPr>
          <p:cNvPr id="12" name="Picture 2" descr="http://www.starlight-tower.com/images/starlight_tower/The_Thinker_Rodin-2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595498" y="209550"/>
            <a:ext cx="1090292" cy="114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288" y="207472"/>
            <a:ext cx="762000" cy="1142108"/>
          </a:xfrm>
          <a:prstGeom prst="rect">
            <a:avLst/>
          </a:prstGeom>
        </p:spPr>
      </p:pic>
      <p:pic>
        <p:nvPicPr>
          <p:cNvPr id="14" name="Picture 2" descr="http://www.starlight-tower.com/images/starlight_tower/The_Thinker_Rodin-2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752594" y="207472"/>
            <a:ext cx="1090292" cy="114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1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mage result for nietzsch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982" y="496415"/>
            <a:ext cx="3322846" cy="363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kierkegaard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44"/>
          <a:stretch/>
        </p:blipFill>
        <p:spPr bwMode="auto">
          <a:xfrm>
            <a:off x="2767979" y="499403"/>
            <a:ext cx="2854003" cy="3635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7980" y="0"/>
            <a:ext cx="3608040" cy="85725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93" panose="04030905020B02020C02" pitchFamily="82" charset="0"/>
              </a:rPr>
              <a:t>Existentialism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31911"/>
            <a:ext cx="762000" cy="114210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67978" y="2800350"/>
            <a:ext cx="282459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>
                <a:solidFill>
                  <a:srgbClr val="222222"/>
                </a:solidFill>
                <a:latin typeface="Roboto"/>
              </a:rPr>
              <a:t>Søren</a:t>
            </a:r>
            <a:r>
              <a:rPr lang="en-US" sz="1400" dirty="0">
                <a:solidFill>
                  <a:srgbClr val="222222"/>
                </a:solidFill>
                <a:latin typeface="Roboto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Roboto"/>
              </a:rPr>
              <a:t>Aabye</a:t>
            </a:r>
            <a:r>
              <a:rPr lang="en-US" sz="1400" dirty="0">
                <a:solidFill>
                  <a:srgbClr val="222222"/>
                </a:solidFill>
                <a:latin typeface="Roboto"/>
              </a:rPr>
              <a:t> Kierkegaard was a Danish </a:t>
            </a:r>
            <a:r>
              <a:rPr lang="en-US" sz="1400" dirty="0" smtClean="0">
                <a:solidFill>
                  <a:srgbClr val="222222"/>
                </a:solidFill>
                <a:latin typeface="Roboto"/>
              </a:rPr>
              <a:t>Christian philosopher</a:t>
            </a:r>
            <a:r>
              <a:rPr lang="en-US" sz="1400" dirty="0">
                <a:solidFill>
                  <a:srgbClr val="222222"/>
                </a:solidFill>
                <a:latin typeface="Roboto"/>
              </a:rPr>
              <a:t>, theologian, poet, social critic and religious author who is widely considered to be the first </a:t>
            </a:r>
            <a:r>
              <a:rPr lang="en-US" sz="1400" dirty="0" smtClean="0">
                <a:solidFill>
                  <a:srgbClr val="222222"/>
                </a:solidFill>
                <a:latin typeface="Roboto"/>
              </a:rPr>
              <a:t>existentialist philosopher</a:t>
            </a:r>
            <a:r>
              <a:rPr lang="en-US" sz="1400" dirty="0">
                <a:solidFill>
                  <a:srgbClr val="222222"/>
                </a:solidFill>
                <a:latin typeface="Roboto"/>
              </a:rPr>
              <a:t>. </a:t>
            </a:r>
            <a:endParaRPr lang="en-US" sz="1400" dirty="0" smtClean="0">
              <a:solidFill>
                <a:srgbClr val="222222"/>
              </a:solidFill>
              <a:latin typeface="Roboto"/>
            </a:endParaRPr>
          </a:p>
          <a:p>
            <a:r>
              <a:rPr lang="en-US" sz="1200" b="1" dirty="0" smtClean="0">
                <a:solidFill>
                  <a:srgbClr val="1A0DAB"/>
                </a:solidFill>
                <a:latin typeface="Roboto"/>
                <a:hlinkClick r:id="rId6"/>
              </a:rPr>
              <a:t>Born</a:t>
            </a:r>
            <a:r>
              <a:rPr lang="en-US" sz="1200" b="1" dirty="0">
                <a:solidFill>
                  <a:srgbClr val="222222"/>
                </a:solidFill>
                <a:latin typeface="Roboto"/>
              </a:rPr>
              <a:t>: </a:t>
            </a:r>
            <a:r>
              <a:rPr lang="en-US" sz="1200" dirty="0">
                <a:solidFill>
                  <a:srgbClr val="222222"/>
                </a:solidFill>
                <a:latin typeface="Roboto"/>
              </a:rPr>
              <a:t>May 5, 1813, </a:t>
            </a:r>
            <a:r>
              <a:rPr lang="en-US" sz="1200" dirty="0">
                <a:solidFill>
                  <a:srgbClr val="1A0DAB"/>
                </a:solidFill>
                <a:latin typeface="Roboto"/>
                <a:hlinkClick r:id="rId7"/>
              </a:rPr>
              <a:t>Denmark–Norway</a:t>
            </a:r>
            <a:endParaRPr lang="en-US" sz="1200" dirty="0">
              <a:solidFill>
                <a:srgbClr val="222222"/>
              </a:solidFill>
              <a:latin typeface="Roboto"/>
            </a:endParaRPr>
          </a:p>
          <a:p>
            <a:r>
              <a:rPr lang="en-US" sz="1200" b="1" dirty="0">
                <a:solidFill>
                  <a:srgbClr val="1A0DAB"/>
                </a:solidFill>
                <a:latin typeface="Roboto"/>
                <a:hlinkClick r:id="rId8"/>
              </a:rPr>
              <a:t>Died</a:t>
            </a:r>
            <a:r>
              <a:rPr lang="en-US" sz="1200" b="1" dirty="0">
                <a:solidFill>
                  <a:srgbClr val="222222"/>
                </a:solidFill>
                <a:latin typeface="Roboto"/>
              </a:rPr>
              <a:t>: </a:t>
            </a:r>
            <a:r>
              <a:rPr lang="en-US" sz="1200" dirty="0">
                <a:solidFill>
                  <a:srgbClr val="222222"/>
                </a:solidFill>
                <a:latin typeface="Roboto"/>
              </a:rPr>
              <a:t>November 11, 1855, </a:t>
            </a:r>
            <a:r>
              <a:rPr lang="en-US" sz="1200" dirty="0">
                <a:solidFill>
                  <a:srgbClr val="1A0DAB"/>
                </a:solidFill>
                <a:latin typeface="Roboto"/>
                <a:hlinkClick r:id="rId9"/>
              </a:rPr>
              <a:t>Copenhagen, Denmark</a:t>
            </a:r>
            <a:endParaRPr lang="en-US" sz="1200" dirty="0">
              <a:solidFill>
                <a:srgbClr val="222222"/>
              </a:solidFill>
              <a:latin typeface="Roboto"/>
            </a:endParaRPr>
          </a:p>
          <a:p>
            <a:r>
              <a:rPr lang="en-US" sz="1200" b="1" dirty="0">
                <a:solidFill>
                  <a:srgbClr val="1A0DAB"/>
                </a:solidFill>
                <a:latin typeface="Roboto"/>
                <a:hlinkClick r:id="rId10"/>
              </a:rPr>
              <a:t>Influenced</a:t>
            </a:r>
            <a:r>
              <a:rPr lang="en-US" sz="1200" b="1" dirty="0">
                <a:solidFill>
                  <a:srgbClr val="222222"/>
                </a:solidFill>
                <a:latin typeface="Roboto"/>
              </a:rPr>
              <a:t>: </a:t>
            </a:r>
            <a:r>
              <a:rPr lang="en-US" sz="1200" dirty="0">
                <a:solidFill>
                  <a:srgbClr val="1A0DAB"/>
                </a:solidFill>
                <a:latin typeface="Roboto"/>
                <a:hlinkClick r:id="rId11"/>
              </a:rPr>
              <a:t>Jacques Derrida</a:t>
            </a:r>
            <a:r>
              <a:rPr lang="en-US" sz="1200" dirty="0">
                <a:solidFill>
                  <a:srgbClr val="222222"/>
                </a:solidFill>
                <a:latin typeface="Roboto"/>
              </a:rPr>
              <a:t>, </a:t>
            </a:r>
            <a:r>
              <a:rPr lang="en-US" sz="1200" dirty="0">
                <a:solidFill>
                  <a:srgbClr val="1A0DAB"/>
                </a:solidFill>
                <a:latin typeface="Roboto"/>
                <a:hlinkClick r:id="rId12"/>
              </a:rPr>
              <a:t>Paul Tillich</a:t>
            </a:r>
            <a:r>
              <a:rPr lang="en-US" sz="1200" dirty="0">
                <a:solidFill>
                  <a:srgbClr val="222222"/>
                </a:solidFill>
                <a:latin typeface="Roboto"/>
              </a:rPr>
              <a:t>, </a:t>
            </a:r>
            <a:r>
              <a:rPr lang="en-US" sz="1200" dirty="0">
                <a:solidFill>
                  <a:srgbClr val="1A0DAB"/>
                </a:solidFill>
                <a:latin typeface="Roboto"/>
                <a:hlinkClick r:id="rId13"/>
              </a:rPr>
              <a:t>Karl </a:t>
            </a:r>
            <a:r>
              <a:rPr lang="en-US" sz="1200" dirty="0" smtClean="0">
                <a:solidFill>
                  <a:srgbClr val="1A0DAB"/>
                </a:solidFill>
                <a:latin typeface="Roboto"/>
                <a:hlinkClick r:id="rId13"/>
              </a:rPr>
              <a:t>Barth</a:t>
            </a:r>
            <a:endParaRPr lang="en-US" sz="1200" b="0" i="0" dirty="0">
              <a:solidFill>
                <a:srgbClr val="222222"/>
              </a:solidFill>
              <a:effectLst/>
              <a:latin typeface="Roboto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92576" y="2800350"/>
            <a:ext cx="355142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Friedrich Wilhelm Nietzsche was a German philosopher, cultural critic, poet, philologist, and Latin and Greek scholar whose work has exerted a profound influence on Western philosophy and modern intellectual history.</a:t>
            </a:r>
            <a:r>
              <a:rPr lang="en-US" sz="1400" dirty="0">
                <a:solidFill>
                  <a:schemeClr val="bg1"/>
                </a:solidFill>
                <a:latin typeface="Roboto"/>
              </a:rPr>
              <a:t> </a:t>
            </a:r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  <a:hlinkClick r:id="rId14"/>
              </a:rPr>
              <a:t>Wikipedia</a:t>
            </a:r>
            <a:endParaRPr lang="en-US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/>
            </a:endParaRPr>
          </a:p>
          <a:p>
            <a:r>
              <a:rPr lang="en-US" sz="1200" b="1" dirty="0">
                <a:solidFill>
                  <a:srgbClr val="1A0DAB"/>
                </a:solidFill>
                <a:latin typeface="Roboto"/>
                <a:hlinkClick r:id="rId15"/>
              </a:rPr>
              <a:t>Born</a:t>
            </a:r>
            <a:r>
              <a:rPr lang="en-US" sz="1200" b="1" dirty="0">
                <a:solidFill>
                  <a:srgbClr val="222222"/>
                </a:solidFill>
                <a:latin typeface="Roboto"/>
              </a:rPr>
              <a:t>: </a:t>
            </a:r>
            <a:r>
              <a:rPr lang="en-US" sz="1200" dirty="0">
                <a:solidFill>
                  <a:srgbClr val="222222"/>
                </a:solidFill>
                <a:latin typeface="Roboto"/>
              </a:rPr>
              <a:t>October 15, 1844, </a:t>
            </a:r>
            <a:r>
              <a:rPr lang="en-US" sz="1200" dirty="0" err="1">
                <a:solidFill>
                  <a:srgbClr val="1A0DAB"/>
                </a:solidFill>
                <a:latin typeface="Roboto"/>
                <a:hlinkClick r:id="rId16"/>
              </a:rPr>
              <a:t>Röcken</a:t>
            </a:r>
            <a:r>
              <a:rPr lang="en-US" sz="1200" dirty="0">
                <a:solidFill>
                  <a:srgbClr val="1A0DAB"/>
                </a:solidFill>
                <a:latin typeface="Roboto"/>
                <a:hlinkClick r:id="rId16"/>
              </a:rPr>
              <a:t>, Germany</a:t>
            </a:r>
            <a:endParaRPr lang="en-US" sz="1200" dirty="0">
              <a:solidFill>
                <a:srgbClr val="222222"/>
              </a:solidFill>
              <a:latin typeface="Roboto"/>
            </a:endParaRPr>
          </a:p>
          <a:p>
            <a:r>
              <a:rPr lang="en-US" sz="1200" b="1" dirty="0">
                <a:solidFill>
                  <a:srgbClr val="1A0DAB"/>
                </a:solidFill>
                <a:latin typeface="Roboto"/>
                <a:hlinkClick r:id="rId17"/>
              </a:rPr>
              <a:t>Died</a:t>
            </a:r>
            <a:r>
              <a:rPr lang="en-US" sz="1200" b="1" dirty="0">
                <a:solidFill>
                  <a:srgbClr val="222222"/>
                </a:solidFill>
                <a:latin typeface="Roboto"/>
              </a:rPr>
              <a:t>: </a:t>
            </a:r>
            <a:r>
              <a:rPr lang="en-US" sz="1200" dirty="0">
                <a:solidFill>
                  <a:srgbClr val="222222"/>
                </a:solidFill>
                <a:latin typeface="Roboto"/>
              </a:rPr>
              <a:t>August 25, 1900, </a:t>
            </a:r>
            <a:r>
              <a:rPr lang="en-US" sz="1200" dirty="0">
                <a:solidFill>
                  <a:srgbClr val="1A0DAB"/>
                </a:solidFill>
                <a:latin typeface="Roboto"/>
                <a:hlinkClick r:id="rId18"/>
              </a:rPr>
              <a:t>Weimar, </a:t>
            </a:r>
            <a:r>
              <a:rPr lang="en-US" sz="1200" dirty="0" smtClean="0">
                <a:solidFill>
                  <a:srgbClr val="1A0DAB"/>
                </a:solidFill>
                <a:latin typeface="Roboto"/>
                <a:hlinkClick r:id="rId18"/>
              </a:rPr>
              <a:t>Germany</a:t>
            </a:r>
            <a:endParaRPr lang="en-US" sz="1200" dirty="0" smtClean="0">
              <a:solidFill>
                <a:srgbClr val="1A0DAB"/>
              </a:solidFill>
              <a:latin typeface="Roboto"/>
            </a:endParaRPr>
          </a:p>
          <a:p>
            <a:r>
              <a:rPr lang="fr-FR" sz="1200" b="1" u="sng" dirty="0" err="1">
                <a:hlinkClick r:id="rId19"/>
              </a:rPr>
              <a:t>Influenced</a:t>
            </a:r>
            <a:r>
              <a:rPr lang="fr-FR" sz="1200" b="1" dirty="0"/>
              <a:t>: </a:t>
            </a:r>
            <a:r>
              <a:rPr lang="fr-FR" sz="1200" dirty="0">
                <a:hlinkClick r:id="rId20"/>
              </a:rPr>
              <a:t>André Gide</a:t>
            </a:r>
            <a:r>
              <a:rPr lang="fr-FR" sz="1200" dirty="0"/>
              <a:t>, </a:t>
            </a:r>
            <a:r>
              <a:rPr lang="fr-FR" sz="1200" dirty="0">
                <a:hlinkClick r:id="rId21"/>
              </a:rPr>
              <a:t>Maurice Barrès</a:t>
            </a:r>
            <a:r>
              <a:rPr lang="fr-FR" sz="1200" dirty="0"/>
              <a:t>, </a:t>
            </a:r>
            <a:r>
              <a:rPr lang="fr-FR" sz="1200" dirty="0">
                <a:hlinkClick r:id="rId22"/>
              </a:rPr>
              <a:t>Oscar Levy</a:t>
            </a:r>
            <a:endParaRPr lang="en-US" sz="1000" dirty="0">
              <a:solidFill>
                <a:srgbClr val="222222"/>
              </a:solidFill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3185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7980" y="218130"/>
            <a:ext cx="3608040" cy="85725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93" panose="04030905020B02020C02" pitchFamily="82" charset="0"/>
              </a:rPr>
              <a:t>Existentialism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200150" y="3600248"/>
            <a:ext cx="6743700" cy="1401363"/>
          </a:xfrm>
          <a:prstGeom prst="roundRect">
            <a:avLst/>
          </a:prstGeom>
          <a:solidFill>
            <a:schemeClr val="accent6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3637053"/>
            <a:ext cx="71247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Listen to Jean-Paul </a:t>
            </a:r>
            <a:r>
              <a:rPr 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Sartre - In Our Time BBC Radio </a:t>
            </a:r>
            <a: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(1 min.)</a:t>
            </a:r>
            <a:endParaRPr lang="en-US" sz="2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1400" dirty="0" smtClean="0">
                <a:hlinkClick r:id="rId3"/>
              </a:rPr>
              <a:t>https</a:t>
            </a:r>
            <a:r>
              <a:rPr lang="en-US" sz="1400" dirty="0">
                <a:hlinkClick r:id="rId3"/>
              </a:rPr>
              <a:t>://</a:t>
            </a:r>
            <a:r>
              <a:rPr lang="en-US" sz="1400" dirty="0" smtClean="0">
                <a:hlinkClick r:id="rId3"/>
              </a:rPr>
              <a:t>www.youtube.com/watch?v=CJm31WIYTOs</a:t>
            </a:r>
            <a:endParaRPr lang="en-US" sz="1400" dirty="0" smtClean="0"/>
          </a:p>
          <a:p>
            <a:pPr algn="ctr"/>
            <a:r>
              <a:rPr 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Sartre in Ten Minutes (1 min 30 sec): </a:t>
            </a:r>
          </a:p>
          <a:p>
            <a:pPr algn="ctr"/>
            <a:r>
              <a:rPr lang="en-US" sz="1400" dirty="0">
                <a:hlinkClick r:id="rId4"/>
              </a:rPr>
              <a:t>https://www.youtube.com/watch?v=_</a:t>
            </a:r>
            <a:r>
              <a:rPr lang="en-US" sz="1400" dirty="0" smtClean="0">
                <a:hlinkClick r:id="rId4"/>
              </a:rPr>
              <a:t>ba3kvofvyg</a:t>
            </a:r>
            <a:r>
              <a:rPr lang="en-US" sz="1400" dirty="0" smtClean="0"/>
              <a:t> </a:t>
            </a:r>
          </a:p>
          <a:p>
            <a:endParaRPr lang="en-US" dirty="0"/>
          </a:p>
        </p:txBody>
      </p:sp>
      <p:pic>
        <p:nvPicPr>
          <p:cNvPr id="1028" name="Picture 4" descr="http://cdn1.thefamouspeople.com/profiles/images/jean-paul-sartre-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0" y="1075380"/>
            <a:ext cx="28575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181350" y="2899690"/>
            <a:ext cx="1295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Sartre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38850" y="2800350"/>
            <a:ext cx="1905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 smtClean="0"/>
              <a:t>Jean Paul Sartre </a:t>
            </a:r>
          </a:p>
          <a:p>
            <a:r>
              <a:rPr lang="en-US" sz="2000" i="1" dirty="0" smtClean="0"/>
              <a:t>(1905-1980)</a:t>
            </a:r>
            <a:endParaRPr lang="en-US" sz="2000" i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31911"/>
            <a:ext cx="762000" cy="1142108"/>
          </a:xfrm>
          <a:prstGeom prst="rect">
            <a:avLst/>
          </a:prstGeom>
        </p:spPr>
      </p:pic>
      <p:pic>
        <p:nvPicPr>
          <p:cNvPr id="11" name="Picture 2" descr="http://www.starlight-tower.com/images/starlight_tower/The_Thinker_Rodin-2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881921">
            <a:off x="7104666" y="535014"/>
            <a:ext cx="1759328" cy="1778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737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93" panose="04030905020B02020C02" pitchFamily="82" charset="0"/>
              </a:rPr>
              <a:t>Existentialism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82100" y="1815052"/>
            <a:ext cx="7842448" cy="2890298"/>
          </a:xfrm>
          <a:prstGeom prst="roundRect">
            <a:avLst/>
          </a:prstGeom>
          <a:solidFill>
            <a:schemeClr val="accent6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8018" y="1885950"/>
            <a:ext cx="8024675" cy="3047999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Explain: 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“Existence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precedes essence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is school choice an existential concept?</a:t>
            </a:r>
          </a:p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Would an existential feminist say that most college-educated women should try to be managers and bosses or that educated women are free to choose to be at-home moms if they want? 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31911"/>
            <a:ext cx="762000" cy="114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87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31911"/>
            <a:ext cx="762000" cy="11421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>
                <a:solidFill>
                  <a:srgbClr val="F374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93" panose="04030905020B02020C02" pitchFamily="82" charset="0"/>
              </a:rPr>
              <a:t>Discussion Forum Questions --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Existentialism</a:t>
            </a:r>
            <a:endParaRPr lang="en-US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884" y="1200150"/>
            <a:ext cx="8147248" cy="3943350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en-US" sz="2400" dirty="0"/>
              <a:t>Since the existentialist believe each person is in need of a different education what would they propose</a:t>
            </a:r>
            <a:r>
              <a:rPr lang="en-US" sz="2400" dirty="0" smtClean="0"/>
              <a:t>?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400" dirty="0"/>
              <a:t>How do we find a balance in teaching our students absolute truth (which aligns with our Biblical view of truth), but also letting our students discover multiple answers or more than one truth</a:t>
            </a:r>
            <a:r>
              <a:rPr lang="en-US" sz="2400" dirty="0" smtClean="0"/>
              <a:t>?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400" dirty="0"/>
              <a:t>In our search for how to teach biblically, can we and do we err too heavily on the side of </a:t>
            </a:r>
            <a:r>
              <a:rPr lang="en-US" sz="2400" dirty="0" smtClean="0"/>
              <a:t>existentialism (and not enough of a universal standard)? 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400" dirty="0"/>
              <a:t>What is the most important take-away for Christian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educators </a:t>
            </a:r>
            <a:r>
              <a:rPr lang="en-US" sz="2400" dirty="0"/>
              <a:t>from the philosophy of existentialism</a:t>
            </a:r>
            <a:r>
              <a:rPr lang="en-US" sz="2400" dirty="0" smtClean="0"/>
              <a:t>?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400" dirty="0"/>
              <a:t>Are philosophies like existentialism as popular</a:t>
            </a:r>
            <a:r>
              <a:rPr lang="en-US" sz="2400" dirty="0" smtClean="0"/>
              <a:t>/</a:t>
            </a:r>
            <a:br>
              <a:rPr lang="en-US" sz="2400" dirty="0" smtClean="0"/>
            </a:br>
            <a:r>
              <a:rPr lang="en-US" sz="2400" dirty="0" smtClean="0"/>
              <a:t>prevalent </a:t>
            </a:r>
            <a:r>
              <a:rPr lang="en-US" sz="2400" dirty="0"/>
              <a:t>in other countries and cultures?</a:t>
            </a:r>
            <a:endParaRPr lang="en-US" sz="2400" dirty="0" smtClean="0"/>
          </a:p>
          <a:p>
            <a:pPr marL="514350" indent="-514350" algn="l">
              <a:buFont typeface="+mj-lt"/>
              <a:buAutoNum type="arabicPeriod"/>
            </a:pP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514350" indent="-514350" algn="l">
              <a:buFont typeface="+mj-lt"/>
              <a:buAutoNum type="arabicPeriod"/>
            </a:pP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7" name="Picture 4" descr="http://cdn1.thefamouspeople.com/profiles/images/jean-paul-sartre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68522" y="3409950"/>
            <a:ext cx="2075477" cy="172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333034" y="4518613"/>
            <a:ext cx="1295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Sartre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86800" y="4781550"/>
            <a:ext cx="457200" cy="276999"/>
          </a:xfrm>
          <a:prstGeom prst="rect">
            <a:avLst/>
          </a:prstGeom>
          <a:solidFill>
            <a:srgbClr val="D89716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7:25</a:t>
            </a:r>
            <a:endParaRPr lang="en-US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96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31911"/>
            <a:ext cx="762000" cy="114210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38200" y="1200151"/>
            <a:ext cx="7543800" cy="3581399"/>
          </a:xfrm>
          <a:prstGeom prst="rect">
            <a:avLst/>
          </a:prstGeom>
          <a:gradFill>
            <a:gsLst>
              <a:gs pos="71000">
                <a:srgbClr val="D89716"/>
              </a:gs>
              <a:gs pos="0">
                <a:srgbClr val="FB8005"/>
              </a:gs>
              <a:gs pos="90000">
                <a:srgbClr val="90650E"/>
              </a:gs>
              <a:gs pos="23000">
                <a:srgbClr val="D2A424"/>
              </a:gs>
              <a:gs pos="52000">
                <a:srgbClr val="C4760E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4" name="Picture 4" descr="http://www.pakistaniscandals.com/posts/post_thumbs/1381737148group-of-friends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68769" y="2647950"/>
            <a:ext cx="2575230" cy="2124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205979"/>
            <a:ext cx="6553200" cy="85725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374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93" panose="04030905020B02020C02" pitchFamily="82" charset="0"/>
              </a:rPr>
              <a:t>Think-Pair-Share</a:t>
            </a:r>
            <a:endParaRPr lang="en-US" dirty="0">
              <a:solidFill>
                <a:srgbClr val="F3740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uhaus 93" panose="04030905020B02020C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00151"/>
            <a:ext cx="6248400" cy="358139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up with an example of existentialism in your own </a:t>
            </a:r>
            <a:b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schooling.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you think your teacher </a:t>
            </a:r>
            <a:b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realized the influence of this </a:t>
            </a:r>
            <a:b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–ism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the time?  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http://highpowerresources.com/wp-content/uploads/2012/01/group_of_friends-in-circle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68769" y="533399"/>
            <a:ext cx="257523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686800" y="4781550"/>
            <a:ext cx="457200" cy="276999"/>
          </a:xfrm>
          <a:prstGeom prst="rect">
            <a:avLst/>
          </a:prstGeom>
          <a:solidFill>
            <a:srgbClr val="D89716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7:30</a:t>
            </a:r>
            <a:endParaRPr lang="en-US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91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33375"/>
            <a:ext cx="6275040" cy="857250"/>
          </a:xfrm>
        </p:spPr>
        <p:txBody>
          <a:bodyPr/>
          <a:lstStyle/>
          <a:p>
            <a:r>
              <a:rPr lang="en-US" dirty="0" smtClean="0"/>
              <a:t>        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93" panose="04030905020B02020C02" pitchFamily="82" charset="0"/>
              </a:rPr>
              <a:t>Phone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93" panose="04030905020B02020C02" pitchFamily="82" charset="0"/>
              </a:rPr>
              <a:t>Poll</a:t>
            </a:r>
            <a:endParaRPr lang="en-US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uhaus 93" panose="04030905020B02020C02" pitchFamily="82" charset="0"/>
            </a:endParaRPr>
          </a:p>
        </p:txBody>
      </p:sp>
      <p:pic>
        <p:nvPicPr>
          <p:cNvPr id="4098" name="Picture 2" descr="http://www.thehindu.com/multimedia/dynamic/02099/Apple_launch_jpg_2099903g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77000" y="209550"/>
            <a:ext cx="1110232" cy="1345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539552" y="1724922"/>
            <a:ext cx="7842448" cy="2743201"/>
          </a:xfrm>
          <a:prstGeom prst="roundRect">
            <a:avLst/>
          </a:prstGeom>
          <a:solidFill>
            <a:schemeClr val="accent6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768572"/>
            <a:ext cx="7842448" cy="2971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you had to do a field experience in one of the following, which would you choose?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school focusing on </a:t>
            </a:r>
            <a:r>
              <a:rPr lang="en-US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pragmatism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school focusing on </a:t>
            </a:r>
            <a:r>
              <a:rPr lang="en-US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existentialism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547882" y="4592062"/>
            <a:ext cx="457200" cy="276999"/>
          </a:xfrm>
          <a:prstGeom prst="rect">
            <a:avLst/>
          </a:prstGeom>
          <a:solidFill>
            <a:srgbClr val="D89716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7:45</a:t>
            </a:r>
            <a:endParaRPr lang="en-US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31911"/>
            <a:ext cx="762000" cy="114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7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9550"/>
            <a:ext cx="8305800" cy="4731544"/>
          </a:xfrm>
          <a:prstGeom prst="rect">
            <a:avLst/>
          </a:prstGeom>
        </p:spPr>
      </p:pic>
      <p:sp>
        <p:nvSpPr>
          <p:cNvPr id="3" name="Rectangle 2">
            <a:hlinkClick r:id="rId5"/>
          </p:cNvPr>
          <p:cNvSpPr/>
          <p:nvPr/>
        </p:nvSpPr>
        <p:spPr>
          <a:xfrm>
            <a:off x="2540743" y="1699894"/>
            <a:ext cx="1749767" cy="154114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Rectangle 4">
            <a:hlinkClick r:id="rId6"/>
          </p:cNvPr>
          <p:cNvSpPr/>
          <p:nvPr/>
        </p:nvSpPr>
        <p:spPr>
          <a:xfrm>
            <a:off x="4872944" y="3448095"/>
            <a:ext cx="1643602" cy="27780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Rectangle 6">
            <a:hlinkClick r:id="rId7" action="ppaction://hlinkfile"/>
          </p:cNvPr>
          <p:cNvSpPr/>
          <p:nvPr/>
        </p:nvSpPr>
        <p:spPr>
          <a:xfrm>
            <a:off x="3327621" y="3895865"/>
            <a:ext cx="2484877" cy="27780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TextBox 5"/>
          <p:cNvSpPr txBox="1"/>
          <p:nvPr/>
        </p:nvSpPr>
        <p:spPr>
          <a:xfrm>
            <a:off x="8547882" y="4592062"/>
            <a:ext cx="457200" cy="276999"/>
          </a:xfrm>
          <a:prstGeom prst="rect">
            <a:avLst/>
          </a:prstGeom>
          <a:solidFill>
            <a:srgbClr val="D89716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7:45</a:t>
            </a:r>
            <a:endParaRPr lang="en-US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02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/>
          <p:nvPr/>
        </p:nvPicPr>
        <p:blipFill rotWithShape="1">
          <a:blip r:embed="rId3"/>
          <a:srcRect r="48974"/>
          <a:stretch/>
        </p:blipFill>
        <p:spPr bwMode="auto">
          <a:xfrm>
            <a:off x="0" y="0"/>
            <a:ext cx="9067800" cy="51435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Cloud Callout 5"/>
          <p:cNvSpPr/>
          <p:nvPr/>
        </p:nvSpPr>
        <p:spPr>
          <a:xfrm>
            <a:off x="76200" y="453629"/>
            <a:ext cx="2819400" cy="1219200"/>
          </a:xfrm>
          <a:prstGeom prst="cloudCallout">
            <a:avLst>
              <a:gd name="adj1" fmla="val 64959"/>
              <a:gd name="adj2" fmla="val 48654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Fall 2014 Results…</a:t>
            </a:r>
            <a:endParaRPr lang="en-US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47882" y="4592062"/>
            <a:ext cx="457200" cy="276999"/>
          </a:xfrm>
          <a:prstGeom prst="rect">
            <a:avLst/>
          </a:prstGeom>
          <a:solidFill>
            <a:srgbClr val="D89716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7:45</a:t>
            </a:r>
            <a:endParaRPr lang="en-US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49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0976" t="13714"/>
          <a:stretch/>
        </p:blipFill>
        <p:spPr>
          <a:xfrm>
            <a:off x="-1" y="0"/>
            <a:ext cx="9144001" cy="5143500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6248400" y="3257550"/>
            <a:ext cx="2819400" cy="1676400"/>
          </a:xfrm>
          <a:prstGeom prst="cloudCallout">
            <a:avLst>
              <a:gd name="adj1" fmla="val -40612"/>
              <a:gd name="adj2" fmla="val -62942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Fall 2015 Results</a:t>
            </a:r>
            <a:endParaRPr lang="en-US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09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2131" r="65000" b="34246"/>
          <a:stretch/>
        </p:blipFill>
        <p:spPr>
          <a:xfrm>
            <a:off x="-1" y="0"/>
            <a:ext cx="9144001" cy="5143500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76200" y="3014341"/>
            <a:ext cx="2819400" cy="1219200"/>
          </a:xfrm>
          <a:prstGeom prst="cloudCallout">
            <a:avLst>
              <a:gd name="adj1" fmla="val 68108"/>
              <a:gd name="adj2" fmla="val -5620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Fall </a:t>
            </a:r>
            <a:r>
              <a:rPr lang="en-US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2016 </a:t>
            </a:r>
            <a:r>
              <a:rPr lang="en-US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Results…</a:t>
            </a:r>
            <a:endParaRPr lang="en-US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69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31911"/>
            <a:ext cx="762000" cy="11421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>
                <a:solidFill>
                  <a:srgbClr val="F374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93" panose="04030905020B02020C02" pitchFamily="82" charset="0"/>
              </a:rPr>
              <a:t>Learning Objectives for This Week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39552" y="1581150"/>
            <a:ext cx="7918648" cy="2667000"/>
          </a:xfrm>
          <a:prstGeom prst="roundRect">
            <a:avLst/>
          </a:prstGeom>
          <a:solidFill>
            <a:srgbClr val="793905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581150"/>
            <a:ext cx="7918648" cy="2743200"/>
          </a:xfrm>
        </p:spPr>
        <p:txBody>
          <a:bodyPr>
            <a:normAutofit fontScale="55000" lnSpcReduction="20000"/>
          </a:bodyPr>
          <a:lstStyle/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philosophies </a:t>
            </a: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week are </a:t>
            </a:r>
            <a:r>
              <a:rPr lang="en-US" sz="4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Pragmatism</a:t>
            </a: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sz="4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Existentialism.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en-US" sz="4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en-US" sz="4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4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 will </a:t>
            </a:r>
            <a:r>
              <a:rPr lang="en-US" sz="4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4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Understand </a:t>
            </a:r>
            <a:r>
              <a:rPr lang="en-US" sz="4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basic concepts about the </a:t>
            </a:r>
            <a:r>
              <a:rPr lang="en-US" sz="4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philosophies</a:t>
            </a:r>
            <a:r>
              <a:rPr lang="en-US" sz="4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4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able to apply useful components of the two philosophies to his/her intended educational situation. 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4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Compare and contrast the two philosophies and critique them from a Christian perspective.  </a:t>
            </a:r>
          </a:p>
        </p:txBody>
      </p:sp>
    </p:spTree>
    <p:extLst>
      <p:ext uri="{BB962C8B-B14F-4D97-AF65-F5344CB8AC3E}">
        <p14:creationId xmlns:p14="http://schemas.microsoft.com/office/powerpoint/2010/main" val="339509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6" y="25251"/>
            <a:ext cx="805114" cy="120672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38200" y="-35171"/>
            <a:ext cx="8001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>
                <a:solidFill>
                  <a:srgbClr val="D897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Jigsaw:  In small groups, evaluate each philosophy’s compatibility with Christianity</a:t>
            </a:r>
            <a:endParaRPr lang="en-US" i="1" dirty="0">
              <a:solidFill>
                <a:srgbClr val="D8971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0481495"/>
              </p:ext>
            </p:extLst>
          </p:nvPr>
        </p:nvGraphicFramePr>
        <p:xfrm>
          <a:off x="228600" y="547025"/>
          <a:ext cx="8610600" cy="45724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499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91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414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81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43" marR="61743" marT="0" marB="0">
                    <a:solidFill>
                      <a:srgbClr val="79390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Pragmatism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43" marR="61743" marT="0" marB="0">
                    <a:solidFill>
                      <a:srgbClr val="79390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Existentialism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43" marR="61743" marT="0" marB="0">
                    <a:solidFill>
                      <a:srgbClr val="79390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607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Pros (useful for teachers?)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43" marR="61743" marT="0" marB="0">
                    <a:solidFill>
                      <a:srgbClr val="79390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43" marR="6174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43" marR="61743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607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Cons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43" marR="61743" marT="0" marB="0">
                    <a:solidFill>
                      <a:srgbClr val="79390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43" marR="6174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43" marR="61743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893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Compatibility w/ Chr. worldview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43" marR="61743" marT="0" marB="0">
                    <a:solidFill>
                      <a:srgbClr val="79390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43" marR="6174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43" marR="61743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607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Incompatibility w/ Chr. worldview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43" marR="61743" marT="0" marB="0">
                    <a:solidFill>
                      <a:srgbClr val="79390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43" marR="6174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43" marR="61743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5198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Implications for: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000" dirty="0">
                          <a:effectLst/>
                        </a:rPr>
                        <a:t>curriculum design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000" dirty="0">
                          <a:effectLst/>
                        </a:rPr>
                        <a:t>methods of instruction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000" dirty="0">
                          <a:effectLst/>
                        </a:rPr>
                        <a:t>assessment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000" dirty="0">
                          <a:effectLst/>
                        </a:rPr>
                        <a:t>classroom management  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43" marR="61743" marT="0" marB="0">
                    <a:solidFill>
                      <a:srgbClr val="79390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43" marR="6174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43" marR="61743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" name="Picture 2" descr="http://www.starlight-tower.com/images/starlight_tower/The_Thinker_Rodin-2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964646" flipH="1">
            <a:off x="3019893" y="1321728"/>
            <a:ext cx="547078" cy="574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610600" y="4829866"/>
            <a:ext cx="457200" cy="276999"/>
          </a:xfrm>
          <a:prstGeom prst="rect">
            <a:avLst/>
          </a:prstGeom>
          <a:solidFill>
            <a:srgbClr val="D89716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8:00</a:t>
            </a:r>
            <a:endParaRPr lang="en-US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16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31911"/>
            <a:ext cx="762000" cy="11421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74340"/>
            <a:ext cx="8147248" cy="849610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F374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93" panose="04030905020B02020C02" pitchFamily="82" charset="0"/>
              </a:rPr>
              <a:t>Some basics on the </a:t>
            </a:r>
            <a:r>
              <a:rPr lang="en-US" sz="3600" dirty="0" smtClean="0">
                <a:solidFill>
                  <a:srgbClr val="F374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93" panose="04030905020B02020C02" pitchFamily="82" charset="0"/>
              </a:rPr>
              <a:t>2 </a:t>
            </a:r>
            <a:r>
              <a:rPr lang="en-US" sz="3600" dirty="0">
                <a:solidFill>
                  <a:srgbClr val="F374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93" panose="04030905020B02020C02" pitchFamily="82" charset="0"/>
              </a:rPr>
              <a:t>philosophies</a:t>
            </a:r>
            <a:r>
              <a:rPr lang="en-US" sz="3200" dirty="0">
                <a:solidFill>
                  <a:srgbClr val="F374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93" panose="04030905020B02020C02" pitchFamily="82" charset="0"/>
              </a:rPr>
              <a:t/>
            </a:r>
            <a:br>
              <a:rPr lang="en-US" sz="3200" dirty="0">
                <a:solidFill>
                  <a:srgbClr val="F374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93" panose="04030905020B02020C02" pitchFamily="82" charset="0"/>
              </a:rPr>
            </a:br>
            <a:r>
              <a:rPr lang="en-US" sz="2800" dirty="0">
                <a:solidFill>
                  <a:srgbClr val="F374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93" panose="04030905020B02020C02" pitchFamily="82" charset="0"/>
              </a:rPr>
              <a:t>see analytical chart </a:t>
            </a:r>
            <a:r>
              <a:rPr lang="en-US" sz="2800" dirty="0" smtClean="0">
                <a:solidFill>
                  <a:srgbClr val="F374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93" panose="04030905020B02020C02" pitchFamily="82" charset="0"/>
              </a:rPr>
              <a:t>(on Canvas)</a:t>
            </a:r>
            <a:endParaRPr lang="en-US" sz="2800" dirty="0">
              <a:solidFill>
                <a:srgbClr val="F3740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uhaus 93" panose="04030905020B02020C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See analytical chart (handout)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9402884"/>
              </p:ext>
            </p:extLst>
          </p:nvPr>
        </p:nvGraphicFramePr>
        <p:xfrm>
          <a:off x="304800" y="1200151"/>
          <a:ext cx="8534400" cy="38766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582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380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380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58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65" marR="47265" marT="0" marB="0">
                    <a:solidFill>
                      <a:srgbClr val="79390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Pragmatism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65" marR="47265" marT="0" marB="0">
                    <a:solidFill>
                      <a:srgbClr val="79390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Existentialism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65" marR="47265" marT="0" marB="0">
                    <a:solidFill>
                      <a:srgbClr val="79390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657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In a nutshell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65" marR="47265" marT="0" marB="0">
                    <a:solidFill>
                      <a:srgbClr val="79390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Practical-ness (American)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65" marR="4726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Revolt against </a:t>
                      </a:r>
                      <a:r>
                        <a:rPr lang="en-US" sz="1600" dirty="0" err="1">
                          <a:effectLst/>
                        </a:rPr>
                        <a:t>trad</a:t>
                      </a:r>
                      <a:r>
                        <a:rPr lang="en-US" sz="1600" dirty="0">
                          <a:effectLst/>
                        </a:rPr>
                        <a:t>. philos.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65" marR="4726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657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Who?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65" marR="47265" marT="0" marB="0">
                    <a:solidFill>
                      <a:srgbClr val="79390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Dewey, Wm James,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65" marR="4726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Kierkegaard, Nietzsche, Sartre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65" marR="4726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315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Main emphases or essential concepts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65" marR="47265" marT="0" marB="0">
                    <a:solidFill>
                      <a:srgbClr val="79390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People can know what their senses experience.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65" marR="4726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Existence before essence.  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Individualism.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65" marR="4726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160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View of truth </a:t>
                      </a:r>
                      <a:br>
                        <a:rPr lang="en-US" sz="1800" dirty="0">
                          <a:effectLst/>
                        </a:rPr>
                      </a:br>
                      <a:r>
                        <a:rPr lang="en-US" sz="1800" dirty="0">
                          <a:effectLst/>
                        </a:rPr>
                        <a:t>(What is real?)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65" marR="47265" marT="0" marB="0">
                    <a:solidFill>
                      <a:srgbClr val="79390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The cave is all we have.</a:t>
                      </a:r>
                      <a:endParaRPr lang="en-US" sz="160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Truth is what works.</a:t>
                      </a:r>
                      <a:endParaRPr lang="en-US" sz="160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Truth is relative.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65" marR="4726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Truth as choice.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You are what you choose to be.  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Sartre:  Man is nothing else but what he makes of himself.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65" marR="4726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59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View of values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65" marR="47265" marT="0" marB="0">
                    <a:solidFill>
                      <a:srgbClr val="79390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Beliefs are private.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Ethically good is what works.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Six of the Ten Commandments work for all.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65" marR="4726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All about individual choice.  </a:t>
                      </a:r>
                      <a:r>
                        <a:rPr lang="en-US" sz="1200" dirty="0">
                          <a:effectLst/>
                        </a:rPr>
                        <a:t>Knight:  Frightful task of producing values out of nothing. 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Sartre:  condemned to be free.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65" marR="4726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870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View of aesthetics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65" marR="47265" marT="0" marB="0">
                    <a:solidFill>
                      <a:srgbClr val="79390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Concepts of beauty depend on how people feel about something.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65" marR="4726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Revolt against public standard.  What is beautiful to me is beautiful, and who can contradict me? 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65" marR="47265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686800" y="4781550"/>
            <a:ext cx="45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7:00</a:t>
            </a:r>
            <a:endParaRPr lang="en-US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71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31911"/>
            <a:ext cx="762000" cy="11421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74340"/>
            <a:ext cx="8147248" cy="849610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F374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93" panose="04030905020B02020C02" pitchFamily="82" charset="0"/>
              </a:rPr>
              <a:t>Some basics on the </a:t>
            </a:r>
            <a:r>
              <a:rPr lang="en-US" sz="3600" dirty="0" smtClean="0">
                <a:solidFill>
                  <a:srgbClr val="F374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93" panose="04030905020B02020C02" pitchFamily="82" charset="0"/>
              </a:rPr>
              <a:t>2 </a:t>
            </a:r>
            <a:r>
              <a:rPr lang="en-US" sz="3600" dirty="0">
                <a:solidFill>
                  <a:srgbClr val="F374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93" panose="04030905020B02020C02" pitchFamily="82" charset="0"/>
              </a:rPr>
              <a:t>philosophies</a:t>
            </a:r>
            <a:r>
              <a:rPr lang="en-US" sz="3200" dirty="0">
                <a:solidFill>
                  <a:srgbClr val="F374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93" panose="04030905020B02020C02" pitchFamily="82" charset="0"/>
              </a:rPr>
              <a:t/>
            </a:r>
            <a:br>
              <a:rPr lang="en-US" sz="3200" dirty="0">
                <a:solidFill>
                  <a:srgbClr val="F374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93" panose="04030905020B02020C02" pitchFamily="82" charset="0"/>
              </a:rPr>
            </a:br>
            <a:r>
              <a:rPr lang="en-US" sz="2800" dirty="0">
                <a:solidFill>
                  <a:srgbClr val="F374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93" panose="04030905020B02020C02" pitchFamily="82" charset="0"/>
              </a:rPr>
              <a:t>see analytical chart </a:t>
            </a:r>
            <a:r>
              <a:rPr lang="en-US" sz="2800" dirty="0" smtClean="0">
                <a:solidFill>
                  <a:srgbClr val="F374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93" panose="04030905020B02020C02" pitchFamily="82" charset="0"/>
              </a:rPr>
              <a:t>(on Canvas)</a:t>
            </a:r>
            <a:endParaRPr lang="en-US" sz="2800" dirty="0">
              <a:solidFill>
                <a:srgbClr val="F3740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uhaus 93" panose="04030905020B02020C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See analytical chart (handout)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8148447"/>
              </p:ext>
            </p:extLst>
          </p:nvPr>
        </p:nvGraphicFramePr>
        <p:xfrm>
          <a:off x="304800" y="1200151"/>
          <a:ext cx="8458200" cy="38814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381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100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100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08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65" marR="47265" marT="0" marB="0">
                    <a:solidFill>
                      <a:srgbClr val="79390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Pragmatism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65" marR="47265" marT="0" marB="0">
                    <a:solidFill>
                      <a:srgbClr val="79390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Existentialism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65" marR="47265" marT="0" marB="0">
                    <a:solidFill>
                      <a:srgbClr val="79390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024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View of the student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65" marR="47265" marT="0" marB="0">
                    <a:solidFill>
                      <a:srgbClr val="79390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Students have experiences, solve problems, adapt to changing world.  Felt needs.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65" marR="4726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Students are free agents and shouldn’t be forced to be cogs in the machine.  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Unique individuality. 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65" marR="47265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545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View of the teacher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65" marR="47265" marT="0" marB="0">
                    <a:solidFill>
                      <a:srgbClr val="79390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Teachers are more experienced fellow travelers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65" marR="4726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Facilitator. 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65" marR="47265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84237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View of the curriculum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(Best subjects</a:t>
                      </a:r>
                      <a:r>
                        <a:rPr lang="en-US" sz="1800" dirty="0" smtClean="0">
                          <a:effectLst/>
                        </a:rPr>
                        <a:t>? </a:t>
                      </a:r>
                      <a:r>
                        <a:rPr lang="en-US" sz="1800" dirty="0">
                          <a:effectLst/>
                        </a:rPr>
                        <a:t>Why?)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65" marR="47265" marT="0" marB="0">
                    <a:solidFill>
                      <a:srgbClr val="79390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Students at the center.  Problem solving.  Thematic units.  Field trips.  Project method.  Process. 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65" marR="4726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Student choice.  Many options.  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Literature and the arts.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Avoid uniformity. 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65" marR="47265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87690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Purpose of education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65" marR="47265" marT="0" marB="0">
                    <a:solidFill>
                      <a:srgbClr val="79390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Learn process.   Participate in the democracy of learning.  Learn how to change society. 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65" marR="4726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Foster creativity in the individual.  Find ways to provide choices to students.  Help them explore great ideas esp. in lit. &amp; art.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65" marR="47265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415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View of work/ calling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65" marR="47265" marT="0" marB="0">
                    <a:solidFill>
                      <a:srgbClr val="79390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Do something to help society.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65" marR="4726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Be yourself.   Just for yourself.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65" marR="47265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686800" y="4781550"/>
            <a:ext cx="45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7:00</a:t>
            </a:r>
            <a:endParaRPr lang="en-US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97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1775" y="141643"/>
            <a:ext cx="8455025" cy="153207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85750"/>
            <a:ext cx="67056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F374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93" panose="04030905020B02020C02" pitchFamily="82" charset="0"/>
              </a:rPr>
              <a:t>Review and Extension</a:t>
            </a:r>
            <a:br>
              <a:rPr lang="en-US" sz="3600" dirty="0" smtClean="0">
                <a:solidFill>
                  <a:srgbClr val="F374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93" panose="04030905020B02020C02" pitchFamily="82" charset="0"/>
              </a:rPr>
            </a:br>
            <a:r>
              <a:rPr lang="en-US" sz="3600" dirty="0" smtClean="0">
                <a:solidFill>
                  <a:srgbClr val="F374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93" panose="04030905020B02020C02" pitchFamily="82" charset="0"/>
              </a:rPr>
              <a:t>3-minute Group Conference</a:t>
            </a:r>
            <a:br>
              <a:rPr lang="en-US" sz="3600" dirty="0" smtClean="0">
                <a:solidFill>
                  <a:srgbClr val="F374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93" panose="04030905020B02020C02" pitchFamily="82" charset="0"/>
              </a:rPr>
            </a:br>
            <a:r>
              <a:rPr lang="en-US" sz="2200" dirty="0" smtClean="0">
                <a:solidFill>
                  <a:srgbClr val="F374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Use the filled out analytical charts to help you find similarities between the traditional and the modern philosophies:  </a:t>
            </a:r>
            <a:endParaRPr lang="en-US" sz="22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3229665"/>
              </p:ext>
            </p:extLst>
          </p:nvPr>
        </p:nvGraphicFramePr>
        <p:xfrm>
          <a:off x="539748" y="1673713"/>
          <a:ext cx="8117052" cy="28628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56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56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56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289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Pragmatism</a:t>
                      </a:r>
                      <a:endParaRPr lang="en-US" sz="2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6">
                        <a:lumMod val="5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Existentialism</a:t>
                      </a:r>
                      <a:endParaRPr lang="en-US" sz="2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6">
                        <a:lumMod val="50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1296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Idealism </a:t>
                      </a:r>
                    </a:p>
                    <a:p>
                      <a:endParaRPr lang="en-US" sz="2400" b="1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6">
                        <a:lumMod val="75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75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75000"/>
                        <a:alpha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1296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Realism</a:t>
                      </a:r>
                    </a:p>
                    <a:p>
                      <a:endParaRPr lang="en-US" sz="2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7387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Neo-Scholasticism</a:t>
                      </a:r>
                    </a:p>
                  </a:txBody>
                  <a:tcPr>
                    <a:solidFill>
                      <a:schemeClr val="accent6">
                        <a:lumMod val="75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75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75000"/>
                        <a:alpha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6386" name="Picture 2" descr="http://www.velaro.com/wp-content/uploads/2013/05/website-chat-servi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141643"/>
            <a:ext cx="1597025" cy="1431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656800" y="4781550"/>
            <a:ext cx="45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7:05</a:t>
            </a:r>
            <a:endParaRPr lang="en-US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20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57" y="169208"/>
            <a:ext cx="2120543" cy="2747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374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93" panose="04030905020B02020C02" pitchFamily="82" charset="0"/>
              </a:rPr>
              <a:t>Pragmatism</a:t>
            </a:r>
          </a:p>
        </p:txBody>
      </p:sp>
      <p:pic>
        <p:nvPicPr>
          <p:cNvPr id="3074" name="Picture 2" descr="http://www.ait.net/technos/images/94Dewe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3237" y="171344"/>
            <a:ext cx="2143125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619999" y="1835002"/>
            <a:ext cx="1376363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John Dewey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5857" y="1992946"/>
            <a:ext cx="21480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William James</a:t>
            </a:r>
          </a:p>
          <a:p>
            <a:r>
              <a:rPr 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Philosopher, psychologist, physician.  Taught first psych course in America</a:t>
            </a:r>
            <a:r>
              <a:rPr lang="en-US" sz="105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.</a:t>
            </a:r>
            <a:endParaRPr lang="en-US" sz="105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828800" y="1247669"/>
            <a:ext cx="6934200" cy="3457682"/>
          </a:xfrm>
          <a:prstGeom prst="roundRect">
            <a:avLst/>
          </a:prstGeom>
          <a:solidFill>
            <a:schemeClr val="accent6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is vocational education </a:t>
            </a:r>
            <a:b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(tech, career ed.) an example </a:t>
            </a:r>
            <a:b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pragmatism? 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would a pragmatist say about standardized testing?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would a pragmatist say about arming teachers with guns?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is the authority in a pragmatist classroom?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9492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31911"/>
            <a:ext cx="762000" cy="11421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100" dirty="0">
                <a:solidFill>
                  <a:srgbClr val="F374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93" panose="04030905020B02020C02" pitchFamily="82" charset="0"/>
              </a:rPr>
              <a:t>Discussion Forum Questions --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Pragmatism</a:t>
            </a:r>
            <a:endParaRPr lang="en-US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1590"/>
            <a:ext cx="8229600" cy="3714061"/>
          </a:xfrm>
        </p:spPr>
        <p:txBody>
          <a:bodyPr>
            <a:noAutofit/>
          </a:bodyPr>
          <a:lstStyle/>
          <a:p>
            <a:pPr marL="457200" indent="-457200" algn="l">
              <a:buFont typeface="+mj-lt"/>
              <a:buAutoNum type="arabicPeriod"/>
            </a:pPr>
            <a:r>
              <a:rPr lang="en-US" sz="2400" dirty="0"/>
              <a:t>I'm slightly confused about if pragmatism is based on wanting absolute truths or if it is the opposite</a:t>
            </a:r>
            <a:r>
              <a:rPr lang="en-US" sz="2400" dirty="0" smtClean="0"/>
              <a:t>.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400" dirty="0" smtClean="0"/>
              <a:t>How do </a:t>
            </a:r>
            <a:r>
              <a:rPr lang="en-US" sz="2400" dirty="0"/>
              <a:t>pragmatists view emotions? For example, does it consider emotions or intuition valid tests of truth or moral values</a:t>
            </a:r>
            <a:r>
              <a:rPr lang="en-US" sz="2400" dirty="0" smtClean="0"/>
              <a:t>?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400" dirty="0"/>
              <a:t>What is the best way to approach </a:t>
            </a:r>
            <a:r>
              <a:rPr lang="en-US" sz="2400" dirty="0" smtClean="0"/>
              <a:t>the idea of learning from experiences in </a:t>
            </a:r>
            <a:r>
              <a:rPr lang="en-US" sz="2400" dirty="0"/>
              <a:t>a Christian setting, is it something that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can </a:t>
            </a:r>
            <a:r>
              <a:rPr lang="en-US" sz="2400" dirty="0"/>
              <a:t>be discussed in a Christian setting without eyes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rolling</a:t>
            </a:r>
            <a:r>
              <a:rPr lang="en-US" sz="2400" dirty="0"/>
              <a:t>? </a:t>
            </a:r>
            <a:endParaRPr lang="en-US" sz="2400" dirty="0" smtClean="0"/>
          </a:p>
          <a:p>
            <a:pPr algn="l"/>
            <a:r>
              <a:rPr lang="en-US" sz="1800" i="1" dirty="0">
                <a:solidFill>
                  <a:srgbClr val="D89716"/>
                </a:solidFill>
                <a:latin typeface="Arial Narrow" panose="020B0606020202030204" pitchFamily="34" charset="0"/>
              </a:rPr>
              <a:t/>
            </a:r>
            <a:br>
              <a:rPr lang="en-US" sz="1800" i="1" dirty="0">
                <a:solidFill>
                  <a:srgbClr val="D89716"/>
                </a:solidFill>
                <a:latin typeface="Arial Narrow" panose="020B0606020202030204" pitchFamily="34" charset="0"/>
              </a:rPr>
            </a:br>
            <a:endParaRPr lang="en-US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7" name="Picture 2" descr="http://www.ait.net/technos/images/94Dewe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30434" y="3790950"/>
            <a:ext cx="1322443" cy="1328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282940" y="4732041"/>
            <a:ext cx="1295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Dewey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75581" y="4845651"/>
            <a:ext cx="45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7:15</a:t>
            </a:r>
            <a:endParaRPr lang="en-US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02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31911"/>
            <a:ext cx="762000" cy="11421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100" dirty="0">
                <a:solidFill>
                  <a:srgbClr val="F374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93" panose="04030905020B02020C02" pitchFamily="82" charset="0"/>
              </a:rPr>
              <a:t>Discussion Forum Questions --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Pragmatism</a:t>
            </a:r>
            <a:endParaRPr lang="en-US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844330"/>
          </a:xfrm>
        </p:spPr>
        <p:txBody>
          <a:bodyPr>
            <a:noAutofit/>
          </a:bodyPr>
          <a:lstStyle/>
          <a:p>
            <a:pPr marL="457200" indent="-457200" algn="l">
              <a:buFont typeface="+mj-lt"/>
              <a:buAutoNum type="arabicPeriod"/>
            </a:pPr>
            <a:r>
              <a:rPr lang="en-US" sz="2200" dirty="0" smtClean="0"/>
              <a:t>Although focusing on students’ needs (instead of the system’s needs) sound </a:t>
            </a:r>
            <a:r>
              <a:rPr lang="en-US" sz="2200" dirty="0"/>
              <a:t>like an ideal educational system, is it really possible to meet every student’s needs and interests in a school setting</a:t>
            </a:r>
            <a:r>
              <a:rPr lang="en-US" sz="2200" dirty="0" smtClean="0"/>
              <a:t>?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200" dirty="0"/>
              <a:t>Knight states, “For the pragmatist, the school experience is a part of life, rather than a preparation for life” (71). In that vein, why would the pragmatist want “school” at all? Why not just let children live life without bringing them to a school building for 8 hours a day, five days a week? Is the purpose of school 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purely </a:t>
            </a:r>
            <a:r>
              <a:rPr lang="en-US" sz="2200" dirty="0"/>
              <a:t>to house kids so their parents can work in this view?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i="1" dirty="0">
                <a:solidFill>
                  <a:srgbClr val="D89716"/>
                </a:solidFill>
                <a:latin typeface="Arial Narrow" panose="020B0606020202030204" pitchFamily="34" charset="0"/>
              </a:rPr>
              <a:t/>
            </a:r>
            <a:br>
              <a:rPr lang="en-US" sz="1800" i="1" dirty="0">
                <a:solidFill>
                  <a:srgbClr val="D89716"/>
                </a:solidFill>
                <a:latin typeface="Arial Narrow" panose="020B0606020202030204" pitchFamily="34" charset="0"/>
              </a:rPr>
            </a:br>
            <a:endParaRPr lang="en-US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7" name="Picture 2" descr="http://www.ait.net/technos/images/94Dewe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30434" y="3790950"/>
            <a:ext cx="1322443" cy="1328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282940" y="4732041"/>
            <a:ext cx="1295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Dewey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75581" y="4845651"/>
            <a:ext cx="45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7:15</a:t>
            </a:r>
            <a:endParaRPr lang="en-US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67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31911"/>
            <a:ext cx="762000" cy="114210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38200" y="1200151"/>
            <a:ext cx="7543800" cy="3581399"/>
          </a:xfrm>
          <a:prstGeom prst="rect">
            <a:avLst/>
          </a:prstGeom>
          <a:gradFill>
            <a:gsLst>
              <a:gs pos="71000">
                <a:srgbClr val="D89716"/>
              </a:gs>
              <a:gs pos="0">
                <a:srgbClr val="FB8005"/>
              </a:gs>
              <a:gs pos="90000">
                <a:srgbClr val="90650E"/>
              </a:gs>
              <a:gs pos="23000">
                <a:srgbClr val="D2A424"/>
              </a:gs>
              <a:gs pos="52000">
                <a:srgbClr val="C4760E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4" name="Picture 4" descr="http://www.pakistaniscandals.com/posts/post_thumbs/1381737148group-of-friends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68769" y="2647950"/>
            <a:ext cx="2575230" cy="2124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205979"/>
            <a:ext cx="6553200" cy="85725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374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93" panose="04030905020B02020C02" pitchFamily="82" charset="0"/>
              </a:rPr>
              <a:t>Think-Pair-Share</a:t>
            </a:r>
            <a:endParaRPr lang="en-US" dirty="0">
              <a:solidFill>
                <a:srgbClr val="F3740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uhaus 93" panose="04030905020B02020C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00151"/>
            <a:ext cx="5730569" cy="358139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up with an example of pragmatism in your own schooling.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E.g., an example of pragmatism could be student choice of reading materials in middle school.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you think your teacher </a:t>
            </a:r>
            <a:b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realized the influence of this </a:t>
            </a:r>
            <a:b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–ism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the time?  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http://highpowerresources.com/wp-content/uploads/2012/01/group_of_friends-in-circle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68769" y="533399"/>
            <a:ext cx="257523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686800" y="4781550"/>
            <a:ext cx="457200" cy="276999"/>
          </a:xfrm>
          <a:prstGeom prst="rect">
            <a:avLst/>
          </a:prstGeom>
          <a:solidFill>
            <a:srgbClr val="D89716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7:20</a:t>
            </a:r>
            <a:endParaRPr lang="en-US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15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true"/>
  <p:tag name="__PE_ORIG_SIZE" val="372.562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Templateswise.com #16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169</Template>
  <TotalTime>1557</TotalTime>
  <Words>1072</Words>
  <Application>Microsoft Office PowerPoint</Application>
  <PresentationFormat>On-screen Show (16:9)</PresentationFormat>
  <Paragraphs>190</Paragraphs>
  <Slides>20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Arial Narrow</vt:lpstr>
      <vt:lpstr>Bauhaus 93</vt:lpstr>
      <vt:lpstr>Calibri</vt:lpstr>
      <vt:lpstr>Roboto</vt:lpstr>
      <vt:lpstr>Symbol</vt:lpstr>
      <vt:lpstr>Times New Roman</vt:lpstr>
      <vt:lpstr>Templateswise.com #169</vt:lpstr>
      <vt:lpstr>Week 4:   Modern Philosophies</vt:lpstr>
      <vt:lpstr>Learning Objectives for This Week</vt:lpstr>
      <vt:lpstr>Some basics on the 2 philosophies see analytical chart (on Canvas)</vt:lpstr>
      <vt:lpstr>Some basics on the 2 philosophies see analytical chart (on Canvas)</vt:lpstr>
      <vt:lpstr>Review and Extension 3-minute Group Conference Use the filled out analytical charts to help you find similarities between the traditional and the modern philosophies:  </vt:lpstr>
      <vt:lpstr>Pragmatism</vt:lpstr>
      <vt:lpstr>Discussion Forum Questions -- Pragmatism</vt:lpstr>
      <vt:lpstr>Discussion Forum Questions -- Pragmatism</vt:lpstr>
      <vt:lpstr>Think-Pair-Share</vt:lpstr>
      <vt:lpstr>Existentialism</vt:lpstr>
      <vt:lpstr>Existentialism</vt:lpstr>
      <vt:lpstr>Existentialism</vt:lpstr>
      <vt:lpstr>Discussion Forum Questions -- Existentialism</vt:lpstr>
      <vt:lpstr>Think-Pair-Share</vt:lpstr>
      <vt:lpstr>         Phone Poll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Dordt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Steve Holtrop</dc:creator>
  <cp:lastModifiedBy>Steve Holtrop</cp:lastModifiedBy>
  <cp:revision>109</cp:revision>
  <dcterms:created xsi:type="dcterms:W3CDTF">2014-09-23T15:24:03Z</dcterms:created>
  <dcterms:modified xsi:type="dcterms:W3CDTF">2017-02-02T23:53:03Z</dcterms:modified>
</cp:coreProperties>
</file>