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19"/>
  </p:notesMasterIdLst>
  <p:handoutMasterIdLst>
    <p:handoutMasterId r:id="rId20"/>
  </p:handoutMasterIdLst>
  <p:sldIdLst>
    <p:sldId id="258" r:id="rId3"/>
    <p:sldId id="287" r:id="rId4"/>
    <p:sldId id="288" r:id="rId5"/>
    <p:sldId id="289" r:id="rId6"/>
    <p:sldId id="259" r:id="rId7"/>
    <p:sldId id="263" r:id="rId8"/>
    <p:sldId id="264" r:id="rId9"/>
    <p:sldId id="265" r:id="rId10"/>
    <p:sldId id="266" r:id="rId11"/>
    <p:sldId id="270" r:id="rId12"/>
    <p:sldId id="267" r:id="rId13"/>
    <p:sldId id="271" r:id="rId14"/>
    <p:sldId id="268" r:id="rId15"/>
    <p:sldId id="269" r:id="rId16"/>
    <p:sldId id="272" r:id="rId17"/>
    <p:sldId id="28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9A7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4" d="100"/>
          <a:sy n="84" d="100"/>
        </p:scale>
        <p:origin x="91" y="125"/>
      </p:cViewPr>
      <p:guideLst>
        <p:guide orient="horz" pos="2160"/>
        <p:guide pos="3840"/>
      </p:guideLst>
    </p:cSldViewPr>
  </p:slideViewPr>
  <p:notesTextViewPr>
    <p:cViewPr>
      <p:scale>
        <a:sx n="3" d="2"/>
        <a:sy n="3" d="2"/>
      </p:scale>
      <p:origin x="0" y="0"/>
    </p:cViewPr>
  </p:notesTextViewPr>
  <p:notesViewPr>
    <p:cSldViewPr snapToGrid="0"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06F081-8781-4431-8FD4-2CF608CD7C47}" type="datetimeFigureOut">
              <a:rPr lang="en-US" smtClean="0"/>
              <a:t>2/20/2017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E42EF-B2A2-4428-A098-E6934E2840B8}" type="slidenum">
              <a:rPr lang="en-US" smtClean="0"/>
              <a:t>‹#›</a:t>
            </a:fld>
            <a:endParaRPr lang="en-US"/>
          </a:p>
        </p:txBody>
      </p:sp>
    </p:spTree>
    <p:extLst>
      <p:ext uri="{BB962C8B-B14F-4D97-AF65-F5344CB8AC3E}">
        <p14:creationId xmlns:p14="http://schemas.microsoft.com/office/powerpoint/2010/main" val="1226619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CA47C-B7FD-4BE9-B0E6-81BA758D95F2}" type="datetimeFigureOut">
              <a:rPr lang="en-US" smtClean="0"/>
              <a:t>2/20/2017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716F0-385D-4F6E-BE54-A09D410D24C2}" type="slidenum">
              <a:rPr lang="en-US" smtClean="0"/>
              <a:t>‹#›</a:t>
            </a:fld>
            <a:endParaRPr lang="en-US"/>
          </a:p>
        </p:txBody>
      </p:sp>
    </p:spTree>
    <p:extLst>
      <p:ext uri="{BB962C8B-B14F-4D97-AF65-F5344CB8AC3E}">
        <p14:creationId xmlns:p14="http://schemas.microsoft.com/office/powerpoint/2010/main" val="68342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a:t>
            </a:fld>
            <a:endParaRPr lang="en-US"/>
          </a:p>
        </p:txBody>
      </p:sp>
    </p:spTree>
    <p:extLst>
      <p:ext uri="{BB962C8B-B14F-4D97-AF65-F5344CB8AC3E}">
        <p14:creationId xmlns:p14="http://schemas.microsoft.com/office/powerpoint/2010/main" val="456846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10</a:t>
            </a:fld>
            <a:endParaRPr lang="en-US"/>
          </a:p>
        </p:txBody>
      </p:sp>
    </p:spTree>
    <p:extLst>
      <p:ext uri="{BB962C8B-B14F-4D97-AF65-F5344CB8AC3E}">
        <p14:creationId xmlns:p14="http://schemas.microsoft.com/office/powerpoint/2010/main" val="2630171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11</a:t>
            </a:fld>
            <a:endParaRPr lang="en-US"/>
          </a:p>
        </p:txBody>
      </p:sp>
    </p:spTree>
    <p:extLst>
      <p:ext uri="{BB962C8B-B14F-4D97-AF65-F5344CB8AC3E}">
        <p14:creationId xmlns:p14="http://schemas.microsoft.com/office/powerpoint/2010/main" val="4187476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12</a:t>
            </a:fld>
            <a:endParaRPr lang="en-US"/>
          </a:p>
        </p:txBody>
      </p:sp>
    </p:spTree>
    <p:extLst>
      <p:ext uri="{BB962C8B-B14F-4D97-AF65-F5344CB8AC3E}">
        <p14:creationId xmlns:p14="http://schemas.microsoft.com/office/powerpoint/2010/main" val="2873678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13</a:t>
            </a:fld>
            <a:endParaRPr lang="en-US"/>
          </a:p>
        </p:txBody>
      </p:sp>
    </p:spTree>
    <p:extLst>
      <p:ext uri="{BB962C8B-B14F-4D97-AF65-F5344CB8AC3E}">
        <p14:creationId xmlns:p14="http://schemas.microsoft.com/office/powerpoint/2010/main" val="1451528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14</a:t>
            </a:fld>
            <a:endParaRPr lang="en-US"/>
          </a:p>
        </p:txBody>
      </p:sp>
    </p:spTree>
    <p:extLst>
      <p:ext uri="{BB962C8B-B14F-4D97-AF65-F5344CB8AC3E}">
        <p14:creationId xmlns:p14="http://schemas.microsoft.com/office/powerpoint/2010/main" val="2093816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15</a:t>
            </a:fld>
            <a:endParaRPr lang="en-US"/>
          </a:p>
        </p:txBody>
      </p:sp>
    </p:spTree>
    <p:extLst>
      <p:ext uri="{BB962C8B-B14F-4D97-AF65-F5344CB8AC3E}">
        <p14:creationId xmlns:p14="http://schemas.microsoft.com/office/powerpoint/2010/main" val="2319670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16</a:t>
            </a:fld>
            <a:endParaRPr lang="en-US"/>
          </a:p>
        </p:txBody>
      </p:sp>
    </p:spTree>
    <p:extLst>
      <p:ext uri="{BB962C8B-B14F-4D97-AF65-F5344CB8AC3E}">
        <p14:creationId xmlns:p14="http://schemas.microsoft.com/office/powerpoint/2010/main" val="2782539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B27013F-035F-4395-A456-9E699D941627}" type="slidenum">
              <a:rPr lang="en-US" smtClean="0"/>
              <a:t>2</a:t>
            </a:fld>
            <a:endParaRPr lang="en-US"/>
          </a:p>
        </p:txBody>
      </p:sp>
    </p:spTree>
    <p:extLst>
      <p:ext uri="{BB962C8B-B14F-4D97-AF65-F5344CB8AC3E}">
        <p14:creationId xmlns:p14="http://schemas.microsoft.com/office/powerpoint/2010/main" val="1425039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B27013F-035F-4395-A456-9E699D941627}" type="slidenum">
              <a:rPr lang="en-US" smtClean="0"/>
              <a:t>3</a:t>
            </a:fld>
            <a:endParaRPr lang="en-US"/>
          </a:p>
        </p:txBody>
      </p:sp>
    </p:spTree>
    <p:extLst>
      <p:ext uri="{BB962C8B-B14F-4D97-AF65-F5344CB8AC3E}">
        <p14:creationId xmlns:p14="http://schemas.microsoft.com/office/powerpoint/2010/main" val="197938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3B27013F-035F-4395-A456-9E699D941627}" type="slidenum">
              <a:rPr lang="en-US" smtClean="0"/>
              <a:t>4</a:t>
            </a:fld>
            <a:endParaRPr lang="en-US"/>
          </a:p>
        </p:txBody>
      </p:sp>
    </p:spTree>
    <p:extLst>
      <p:ext uri="{BB962C8B-B14F-4D97-AF65-F5344CB8AC3E}">
        <p14:creationId xmlns:p14="http://schemas.microsoft.com/office/powerpoint/2010/main" val="617004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5</a:t>
            </a:fld>
            <a:endParaRPr lang="en-US"/>
          </a:p>
        </p:txBody>
      </p:sp>
    </p:spTree>
    <p:extLst>
      <p:ext uri="{BB962C8B-B14F-4D97-AF65-F5344CB8AC3E}">
        <p14:creationId xmlns:p14="http://schemas.microsoft.com/office/powerpoint/2010/main" val="2301877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6</a:t>
            </a:fld>
            <a:endParaRPr lang="en-US"/>
          </a:p>
        </p:txBody>
      </p:sp>
    </p:spTree>
    <p:extLst>
      <p:ext uri="{BB962C8B-B14F-4D97-AF65-F5344CB8AC3E}">
        <p14:creationId xmlns:p14="http://schemas.microsoft.com/office/powerpoint/2010/main" val="4293140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7</a:t>
            </a:fld>
            <a:endParaRPr lang="en-US"/>
          </a:p>
        </p:txBody>
      </p:sp>
    </p:spTree>
    <p:extLst>
      <p:ext uri="{BB962C8B-B14F-4D97-AF65-F5344CB8AC3E}">
        <p14:creationId xmlns:p14="http://schemas.microsoft.com/office/powerpoint/2010/main" val="2759615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8</a:t>
            </a:fld>
            <a:endParaRPr lang="en-US"/>
          </a:p>
        </p:txBody>
      </p:sp>
    </p:spTree>
    <p:extLst>
      <p:ext uri="{BB962C8B-B14F-4D97-AF65-F5344CB8AC3E}">
        <p14:creationId xmlns:p14="http://schemas.microsoft.com/office/powerpoint/2010/main" val="2481042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9</a:t>
            </a:fld>
            <a:endParaRPr lang="en-US"/>
          </a:p>
        </p:txBody>
      </p:sp>
    </p:spTree>
    <p:extLst>
      <p:ext uri="{BB962C8B-B14F-4D97-AF65-F5344CB8AC3E}">
        <p14:creationId xmlns:p14="http://schemas.microsoft.com/office/powerpoint/2010/main" val="401041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33024136-D290-48F3-A182-4C46BEB5146B}" type="datetime1">
              <a:rPr lang="en-US" smtClean="0"/>
              <a:t>2/20/2017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solidFill>
                  <a:schemeClr val="tx2"/>
                </a:solidFill>
                <a:effectLst>
                  <a:reflection blurRad="12700" stA="34000" endA="740" endPos="53000" dir="5400000" sy="-100000" algn="bl" rotWithShape="0"/>
                </a:effectLst>
              </a:defRPr>
            </a:lvl1pPr>
            <a:extLst/>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accent3"/>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extLst>
      <p:ext uri="{BB962C8B-B14F-4D97-AF65-F5344CB8AC3E}">
        <p14:creationId xmlns:p14="http://schemas.microsoft.com/office/powerpoint/2010/main" val="366747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7D44C-38B1-4D0F-9006-D5774F331095}" type="datetime1">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7344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8D518A-FD4F-4358-B95B-9DB5A17160FB}" type="datetime1">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0556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fld id="{5E2A9F4F-03AD-4497-A65D-076601BD41D2}" type="datetime1">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87778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FBF3AC-A781-43AA-8BD5-B12F49168B94}" type="datetime1">
              <a:rPr lang="en-US" smtClean="0"/>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179606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256A41-C91B-43FF-9881-F5DA9878418F}" type="datetime1">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495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D7AA76-41EE-4C13-950E-E611B8B8FC52}" type="datetime1">
              <a:rPr lang="en-US" smtClean="0"/>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346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407A26-E7BC-4498-97E4-87AF12377CA9}" type="datetime1">
              <a:rPr lang="en-US" smtClean="0"/>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2071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A4171-1117-4486-993C-35A7470D8847}" type="datetime1">
              <a:rPr lang="en-US" smtClean="0"/>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99359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2A4CB8-1563-4663-81DB-74EB416C19BE}" type="datetime1">
              <a:rPr lang="en-US" smtClean="0"/>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1128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8636000" y="55499"/>
            <a:ext cx="2844800" cy="365125"/>
          </a:xfrm>
        </p:spPr>
        <p:txBody>
          <a:bodyPr/>
          <a:lstStyle/>
          <a:p>
            <a:fld id="{0C6724CE-2468-448B-87C1-A92EDD78369B}" type="datetime1">
              <a:rPr lang="en-US" smtClean="0"/>
              <a:t>2/20/2017</a:t>
            </a:fld>
            <a:endParaRPr lang="en-US"/>
          </a:p>
        </p:txBody>
      </p:sp>
      <p:sp>
        <p:nvSpPr>
          <p:cNvPr id="6" name="Footer Placeholder 5"/>
          <p:cNvSpPr>
            <a:spLocks noGrp="1"/>
          </p:cNvSpPr>
          <p:nvPr>
            <p:ph type="ftr" sz="quarter" idx="11"/>
          </p:nvPr>
        </p:nvSpPr>
        <p:spPr>
          <a:xfrm>
            <a:off x="1219200" y="55499"/>
            <a:ext cx="7416800" cy="365125"/>
          </a:xfrm>
        </p:spPr>
        <p:txBody>
          <a:bodyPr/>
          <a:lstStyle/>
          <a:p>
            <a:endParaRPr lang="en-US"/>
          </a:p>
        </p:txBody>
      </p:sp>
      <p:sp>
        <p:nvSpPr>
          <p:cNvPr id="7" name="Slide Number Placeholder 6"/>
          <p:cNvSpPr>
            <a:spLocks noGrp="1"/>
          </p:cNvSpPr>
          <p:nvPr>
            <p:ph type="sldNum" sz="quarter" idx="12"/>
          </p:nvPr>
        </p:nvSpPr>
        <p:spPr>
          <a:xfrm>
            <a:off x="11480800" y="55499"/>
            <a:ext cx="609600" cy="365125"/>
          </a:xfr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4392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4CD11720-76E7-46E6-B0AA-057287C42052}" type="datetime1">
              <a:rPr lang="en-US" smtClean="0"/>
              <a:t>2/20/2017</a:t>
            </a:fld>
            <a:endParaRPr lang="en-US"/>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401CF334-2D5C-4859-84A6-CA7E6E43FAEB}" type="slidenum">
              <a:rPr lang="en-US" smtClean="0"/>
              <a:t>‹#›</a:t>
            </a:fld>
            <a:endParaRPr lang="en-US"/>
          </a:p>
        </p:txBody>
      </p:sp>
    </p:spTree>
    <p:extLst>
      <p:ext uri="{BB962C8B-B14F-4D97-AF65-F5344CB8AC3E}">
        <p14:creationId xmlns:p14="http://schemas.microsoft.com/office/powerpoint/2010/main" val="13380654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000" kern="1200" spc="-100" baseline="0">
          <a:solidFill>
            <a:schemeClr val="tx2"/>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hyperlink" Target="http://www.authenticeducating.com/education-philosophy-inventory/" TargetMode="External"/><Relationship Id="rId7"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entaur.reading.ac.uk/2153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2030" y="2520461"/>
            <a:ext cx="9950370" cy="1822939"/>
          </a:xfrm>
        </p:spPr>
        <p:txBody>
          <a:bodyPr>
            <a:normAutofit/>
          </a:bodyPr>
          <a:lstStyle/>
          <a:p>
            <a:r>
              <a:rPr lang="en-US" sz="2800" dirty="0" smtClean="0"/>
              <a:t>Philosophy of Education </a:t>
            </a:r>
          </a:p>
          <a:p>
            <a:r>
              <a:rPr lang="en-US" sz="2800" dirty="0" smtClean="0"/>
              <a:t>EDUC </a:t>
            </a:r>
            <a:r>
              <a:rPr lang="en-US" sz="2800" dirty="0"/>
              <a:t>300 / CORE 310</a:t>
            </a:r>
          </a:p>
          <a:p>
            <a:r>
              <a:rPr lang="en-US" sz="2800" dirty="0"/>
              <a:t>Dr. S. Holtrop</a:t>
            </a:r>
          </a:p>
          <a:p>
            <a:r>
              <a:rPr lang="en-US" sz="2800" dirty="0" smtClean="0"/>
              <a:t>Spring 2017</a:t>
            </a:r>
          </a:p>
          <a:p>
            <a:endParaRPr lang="en-US" sz="2800" dirty="0"/>
          </a:p>
        </p:txBody>
      </p:sp>
      <p:sp>
        <p:nvSpPr>
          <p:cNvPr id="2" name="Title 1"/>
          <p:cNvSpPr>
            <a:spLocks noGrp="1"/>
          </p:cNvSpPr>
          <p:nvPr>
            <p:ph type="ctrTitle"/>
          </p:nvPr>
        </p:nvSpPr>
        <p:spPr>
          <a:xfrm>
            <a:off x="0" y="4343400"/>
            <a:ext cx="12192000" cy="1975104"/>
          </a:xfrm>
        </p:spPr>
        <p:txBody>
          <a:bodyPr/>
          <a:lstStyle/>
          <a:p>
            <a:r>
              <a:rPr lang="en-US" sz="2000" dirty="0"/>
              <a:t>Chapter </a:t>
            </a:r>
            <a:r>
              <a:rPr lang="en-US" sz="2000" dirty="0" smtClean="0"/>
              <a:t>5: </a:t>
            </a:r>
            <a:r>
              <a:rPr lang="en-US" sz="4800" dirty="0" smtClean="0"/>
              <a:t>Postmodernism</a:t>
            </a:r>
            <a:r>
              <a:rPr lang="en-US" sz="2000" dirty="0" smtClean="0"/>
              <a:t/>
            </a:r>
            <a:br>
              <a:rPr lang="en-US" sz="2000" dirty="0" smtClean="0"/>
            </a:br>
            <a:r>
              <a:rPr lang="en-US" sz="2000" dirty="0"/>
              <a:t/>
            </a:r>
            <a:br>
              <a:rPr lang="en-US" sz="2000" dirty="0"/>
            </a:br>
            <a:r>
              <a:rPr lang="en-US" sz="2000" dirty="0" smtClean="0"/>
              <a:t>Chapter 7: </a:t>
            </a:r>
            <a:r>
              <a:rPr lang="en-US" sz="4800" dirty="0" smtClean="0"/>
              <a:t>Analytic Philosophy</a:t>
            </a:r>
            <a:r>
              <a:rPr lang="en-US" sz="5200" dirty="0" smtClean="0"/>
              <a:t/>
            </a:r>
            <a:br>
              <a:rPr lang="en-US" sz="5200" dirty="0" smtClean="0"/>
            </a:br>
            <a:endParaRPr lang="en-US" sz="4800" dirty="0"/>
          </a:p>
        </p:txBody>
      </p:sp>
      <p:pic>
        <p:nvPicPr>
          <p:cNvPr id="1026" name="Picture 2" descr="http://www.analyticsvidhya.com/blog/wp-content/uploads/2013/04/5437029-analytics-as-a-technology-background-illustration.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983492" y="1273629"/>
            <a:ext cx="4598908" cy="3069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94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099" y="512063"/>
            <a:ext cx="10363200" cy="1371165"/>
          </a:xfrm>
        </p:spPr>
        <p:txBody>
          <a:bodyPr/>
          <a:lstStyle/>
          <a:p>
            <a:r>
              <a:rPr lang="en-US" dirty="0" smtClean="0"/>
              <a:t>The Analytic Process</a:t>
            </a:r>
            <a:endParaRPr lang="en-US" dirty="0"/>
          </a:p>
        </p:txBody>
      </p:sp>
      <p:sp>
        <p:nvSpPr>
          <p:cNvPr id="5" name="Content Placeholder 4"/>
          <p:cNvSpPr>
            <a:spLocks noGrp="1"/>
          </p:cNvSpPr>
          <p:nvPr>
            <p:ph sz="quarter" idx="2"/>
          </p:nvPr>
        </p:nvSpPr>
        <p:spPr>
          <a:xfrm>
            <a:off x="609600" y="1883228"/>
            <a:ext cx="10744200" cy="4535161"/>
          </a:xfrm>
        </p:spPr>
        <p:txBody>
          <a:bodyPr>
            <a:normAutofit/>
          </a:bodyPr>
          <a:lstStyle/>
          <a:p>
            <a:pPr>
              <a:buFont typeface="Wingdings" panose="05000000000000000000" pitchFamily="2" charset="2"/>
              <a:buChar char="§"/>
            </a:pPr>
            <a:r>
              <a:rPr lang="en-US" sz="2800" dirty="0" smtClean="0"/>
              <a:t>What </a:t>
            </a:r>
            <a:r>
              <a:rPr lang="en-US" sz="2800" dirty="0"/>
              <a:t>was going on </a:t>
            </a:r>
            <a:r>
              <a:rPr lang="en-US" sz="2800" dirty="0" smtClean="0"/>
              <a:t>in the 1960s and 1970s?</a:t>
            </a:r>
            <a:endParaRPr lang="en-US" sz="2800" dirty="0"/>
          </a:p>
          <a:p>
            <a:pPr>
              <a:buFont typeface="Wingdings" panose="05000000000000000000" pitchFamily="2" charset="2"/>
              <a:buChar char="§"/>
            </a:pPr>
            <a:r>
              <a:rPr lang="en-US" sz="2800" dirty="0"/>
              <a:t>With its emphasis on the importance of </a:t>
            </a:r>
            <a:r>
              <a:rPr lang="en-US" sz="2800" dirty="0" smtClean="0"/>
              <a:t>language</a:t>
            </a:r>
            <a:r>
              <a:rPr lang="en-US" sz="2800" dirty="0"/>
              <a:t>, to which philosophies does </a:t>
            </a:r>
            <a:r>
              <a:rPr lang="en-US" sz="2800" dirty="0" smtClean="0"/>
              <a:t>analytic philosophy connect </a:t>
            </a:r>
            <a:r>
              <a:rPr lang="en-US" sz="2800" dirty="0"/>
              <a:t>strongly?</a:t>
            </a:r>
          </a:p>
          <a:p>
            <a:pPr>
              <a:buFont typeface="Wingdings" panose="05000000000000000000" pitchFamily="2" charset="2"/>
              <a:buChar char="§"/>
            </a:pPr>
            <a:r>
              <a:rPr lang="en-US" sz="2800" dirty="0"/>
              <a:t>Does it help you as a student/citizen to </a:t>
            </a:r>
            <a:r>
              <a:rPr lang="en-US" sz="2800" i="1" dirty="0"/>
              <a:t>clearly</a:t>
            </a:r>
            <a:r>
              <a:rPr lang="en-US" sz="2800" dirty="0"/>
              <a:t> understand what a professor or politician or service provider REALLY means? Is it possible to REALLY know</a:t>
            </a:r>
            <a:r>
              <a:rPr lang="en-US" sz="2800" dirty="0" smtClean="0"/>
              <a:t>?</a:t>
            </a:r>
          </a:p>
          <a:p>
            <a:pPr>
              <a:buFont typeface="Wingdings" charset="2"/>
              <a:buChar char="Ø"/>
            </a:pPr>
            <a:endParaRPr lang="en-US" dirty="0"/>
          </a:p>
          <a:p>
            <a:pPr>
              <a:buFont typeface="Wingdings" charset="2"/>
              <a:buChar char="Ø"/>
            </a:pPr>
            <a:endParaRPr lang="en-US" dirty="0" smtClean="0"/>
          </a:p>
          <a:p>
            <a:pPr>
              <a:buFont typeface="Wingdings" charset="2"/>
              <a:buChar char="Ø"/>
            </a:pPr>
            <a:endParaRPr lang="en-US" dirty="0"/>
          </a:p>
          <a:p>
            <a:pPr marL="68580" lvl="1" indent="0">
              <a:spcBef>
                <a:spcPts val="700"/>
              </a:spcBef>
              <a:buClr>
                <a:schemeClr val="tx2"/>
              </a:buClr>
              <a:buSzPct val="95000"/>
              <a:buNone/>
            </a:pPr>
            <a:r>
              <a:rPr lang="en-US" sz="1600" i="1" dirty="0" smtClean="0">
                <a:solidFill>
                  <a:schemeClr val="tx2"/>
                </a:solidFill>
              </a:rPr>
              <a:t>Thanks </a:t>
            </a:r>
            <a:r>
              <a:rPr lang="en-US" sz="1600" i="1" dirty="0">
                <a:solidFill>
                  <a:schemeClr val="tx2"/>
                </a:solidFill>
              </a:rPr>
              <a:t>to Dr. Ed Starkenburg for ideas in this slide.  </a:t>
            </a:r>
          </a:p>
          <a:p>
            <a:pPr>
              <a:buFont typeface="Wingdings" charset="2"/>
              <a:buChar char="Ø"/>
            </a:pPr>
            <a:endParaRPr lang="en-US" dirty="0"/>
          </a:p>
          <a:p>
            <a:endParaRPr lang="en-US" dirty="0"/>
          </a:p>
        </p:txBody>
      </p:sp>
      <p:pic>
        <p:nvPicPr>
          <p:cNvPr id="6146" name="Picture 2" descr="http://us.123rf.com/400wm/400/400/kentoh/kentoh1004/kentoh100400577/6811384-statistics-and-analysis-of-data-as-background.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78686" y="192977"/>
            <a:ext cx="2931432" cy="18981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7:03</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674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3645" y="512064"/>
            <a:ext cx="8092654" cy="914400"/>
          </a:xfrm>
        </p:spPr>
        <p:txBody>
          <a:bodyPr/>
          <a:lstStyle/>
          <a:p>
            <a:r>
              <a:rPr lang="en-US" sz="3600" dirty="0" smtClean="0"/>
              <a:t>San Francisco Unified School District</a:t>
            </a:r>
            <a:r>
              <a:rPr lang="en-US" sz="3600" i="1" dirty="0" smtClean="0"/>
              <a:t>—Strategic Plan</a:t>
            </a:r>
            <a:endParaRPr lang="en-US" sz="3600" i="1" dirty="0"/>
          </a:p>
        </p:txBody>
      </p:sp>
      <p:sp>
        <p:nvSpPr>
          <p:cNvPr id="3" name="Text Placeholder 2"/>
          <p:cNvSpPr>
            <a:spLocks noGrp="1"/>
          </p:cNvSpPr>
          <p:nvPr>
            <p:ph type="body" idx="1"/>
          </p:nvPr>
        </p:nvSpPr>
        <p:spPr>
          <a:xfrm>
            <a:off x="609600" y="1809750"/>
            <a:ext cx="10243457" cy="639762"/>
          </a:xfrm>
        </p:spPr>
        <p:txBody>
          <a:bodyPr>
            <a:noAutofit/>
          </a:bodyPr>
          <a:lstStyle/>
          <a:p>
            <a:r>
              <a:rPr lang="en-US" sz="2300" dirty="0" smtClean="0"/>
              <a:t>What might an analytic philosopher say about the concepts, claims, and other language here?</a:t>
            </a:r>
            <a:endParaRPr lang="en-US" sz="2300" dirty="0"/>
          </a:p>
        </p:txBody>
      </p:sp>
      <p:sp>
        <p:nvSpPr>
          <p:cNvPr id="5" name="Content Placeholder 4"/>
          <p:cNvSpPr>
            <a:spLocks noGrp="1"/>
          </p:cNvSpPr>
          <p:nvPr>
            <p:ph sz="quarter" idx="2"/>
          </p:nvPr>
        </p:nvSpPr>
        <p:spPr>
          <a:xfrm>
            <a:off x="609600" y="2449512"/>
            <a:ext cx="10341429" cy="4277859"/>
          </a:xfrm>
        </p:spPr>
        <p:txBody>
          <a:bodyPr>
            <a:normAutofit fontScale="92500" lnSpcReduction="20000"/>
          </a:bodyPr>
          <a:lstStyle/>
          <a:p>
            <a:pPr fontAlgn="base"/>
            <a:r>
              <a:rPr lang="en-US" sz="4800" b="1" dirty="0" smtClean="0"/>
              <a:t>“</a:t>
            </a:r>
            <a:r>
              <a:rPr lang="en-US" sz="2300" b="1" dirty="0" smtClean="0"/>
              <a:t>If </a:t>
            </a:r>
            <a:r>
              <a:rPr lang="en-US" sz="2300" b="1" dirty="0"/>
              <a:t>we</a:t>
            </a:r>
            <a:r>
              <a:rPr lang="en-US" sz="2300" b="1" dirty="0" smtClean="0"/>
              <a:t>...</a:t>
            </a:r>
          </a:p>
          <a:p>
            <a:pPr lvl="1" fontAlgn="base"/>
            <a:r>
              <a:rPr lang="en-US" sz="2300" dirty="0" smtClean="0"/>
              <a:t>Engage </a:t>
            </a:r>
            <a:r>
              <a:rPr lang="en-US" sz="2300" dirty="0"/>
              <a:t>students to learn a rigorous Common Core-based curriculum</a:t>
            </a:r>
          </a:p>
          <a:p>
            <a:pPr lvl="1" fontAlgn="base"/>
            <a:r>
              <a:rPr lang="en-US" sz="2300" dirty="0"/>
              <a:t>Invest in the professional learning of teachers, leaders and school staff</a:t>
            </a:r>
          </a:p>
          <a:p>
            <a:pPr lvl="1" fontAlgn="base"/>
            <a:r>
              <a:rPr lang="en-US" sz="2300" dirty="0"/>
              <a:t>Enlist our partners and engage families in a community schools approach</a:t>
            </a:r>
          </a:p>
          <a:p>
            <a:pPr lvl="1" fontAlgn="base"/>
            <a:r>
              <a:rPr lang="en-US" sz="2300" dirty="0"/>
              <a:t>Align school and central office supports and resources to our Six Strategies for Success</a:t>
            </a:r>
          </a:p>
          <a:p>
            <a:pPr fontAlgn="base"/>
            <a:r>
              <a:rPr lang="en-US" sz="2300" b="1" dirty="0"/>
              <a:t>Then,</a:t>
            </a:r>
            <a:r>
              <a:rPr lang="en-US" sz="2300" dirty="0"/>
              <a:t> every student who enrolls in our schools will graduate ready for college, career and life</a:t>
            </a:r>
            <a:r>
              <a:rPr lang="en-US" sz="2300" dirty="0" smtClean="0"/>
              <a:t>.</a:t>
            </a:r>
          </a:p>
          <a:p>
            <a:pPr fontAlgn="base"/>
            <a:r>
              <a:rPr lang="en-US" sz="2300" dirty="0" smtClean="0"/>
              <a:t>This </a:t>
            </a:r>
            <a:r>
              <a:rPr lang="en-US" sz="2300" dirty="0"/>
              <a:t>is our theory of action—the actions we believe are our greatest levers to ensure our overall vision of graduating every student ready for college, career and life comes true</a:t>
            </a:r>
            <a:r>
              <a:rPr lang="en-US" sz="2300" dirty="0" smtClean="0"/>
              <a:t>.</a:t>
            </a:r>
            <a:r>
              <a:rPr lang="en-US" sz="2300" b="1" dirty="0" smtClean="0"/>
              <a:t>”</a:t>
            </a:r>
          </a:p>
          <a:p>
            <a:pPr marL="68580" indent="0" fontAlgn="base">
              <a:buNone/>
            </a:pPr>
            <a:r>
              <a:rPr lang="en-US" sz="1700" i="1" dirty="0" smtClean="0">
                <a:solidFill>
                  <a:schemeClr val="tx2"/>
                </a:solidFill>
              </a:rPr>
              <a:t>Source:  http</a:t>
            </a:r>
            <a:r>
              <a:rPr lang="en-US" sz="1700" i="1" dirty="0">
                <a:solidFill>
                  <a:schemeClr val="tx2"/>
                </a:solidFill>
              </a:rPr>
              <a:t>://www.sfusd.edu/en/about-sfusd/strategic-plans-and-projects.html</a:t>
            </a:r>
          </a:p>
          <a:p>
            <a:endParaRPr lang="en-US" dirty="0"/>
          </a:p>
        </p:txBody>
      </p:sp>
      <p:pic>
        <p:nvPicPr>
          <p:cNvPr id="13314" name="Picture 2" descr="http://static.comicvine.com/uploads/original/11112/111124329/3497396-bridgeforbattle.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79182" y="97971"/>
            <a:ext cx="2564463" cy="171177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07778" y="6358039"/>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7:06</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8321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Analytic Process</a:t>
            </a:r>
            <a:endParaRPr lang="en-US" dirty="0"/>
          </a:p>
        </p:txBody>
      </p:sp>
      <p:sp>
        <p:nvSpPr>
          <p:cNvPr id="5" name="Content Placeholder 4"/>
          <p:cNvSpPr>
            <a:spLocks noGrp="1"/>
          </p:cNvSpPr>
          <p:nvPr>
            <p:ph sz="quarter" idx="2"/>
          </p:nvPr>
        </p:nvSpPr>
        <p:spPr>
          <a:xfrm>
            <a:off x="609600" y="1426464"/>
            <a:ext cx="10744200" cy="5431536"/>
          </a:xfrm>
        </p:spPr>
        <p:txBody>
          <a:bodyPr>
            <a:normAutofit fontScale="92500" lnSpcReduction="20000"/>
          </a:bodyPr>
          <a:lstStyle/>
          <a:p>
            <a:pPr marL="525780" indent="-457200">
              <a:buAutoNum type="arabicPeriod"/>
            </a:pPr>
            <a:r>
              <a:rPr lang="en-US" dirty="0" smtClean="0"/>
              <a:t>Identify the concept</a:t>
            </a:r>
          </a:p>
          <a:p>
            <a:pPr marL="525780" indent="-457200">
              <a:buAutoNum type="arabicPeriod"/>
            </a:pPr>
            <a:r>
              <a:rPr lang="en-US" dirty="0" smtClean="0"/>
              <a:t>Describe the concept in ordinary language.</a:t>
            </a:r>
          </a:p>
          <a:p>
            <a:pPr marL="525780" indent="-457200">
              <a:buAutoNum type="arabicPeriod"/>
            </a:pPr>
            <a:r>
              <a:rPr lang="en-US" dirty="0" smtClean="0"/>
              <a:t>Write out definitions of key terms in your concept.</a:t>
            </a:r>
          </a:p>
          <a:p>
            <a:pPr marL="525780" indent="-457200">
              <a:buAutoNum type="arabicPeriod"/>
            </a:pPr>
            <a:r>
              <a:rPr lang="en-US" dirty="0" smtClean="0"/>
              <a:t>Tighten up vague or confusing parts of your definition.</a:t>
            </a:r>
          </a:p>
          <a:p>
            <a:pPr marL="525780" indent="-457200">
              <a:buAutoNum type="arabicPeriod"/>
            </a:pPr>
            <a:r>
              <a:rPr lang="en-US" dirty="0" smtClean="0"/>
              <a:t>Write a sentence or two describing the concept more precisely.  </a:t>
            </a:r>
          </a:p>
          <a:p>
            <a:pPr marL="525780" indent="-457200">
              <a:buAutoNum type="arabicPeriod"/>
            </a:pPr>
            <a:endParaRPr lang="en-US" dirty="0"/>
          </a:p>
          <a:p>
            <a:r>
              <a:rPr lang="en-US" dirty="0" smtClean="0"/>
              <a:t>Try this process with these educational concepts (slogans):</a:t>
            </a:r>
          </a:p>
          <a:p>
            <a:pPr lvl="1"/>
            <a:r>
              <a:rPr lang="en-US" sz="2400" dirty="0" smtClean="0"/>
              <a:t>“Effective teaching”</a:t>
            </a:r>
          </a:p>
          <a:p>
            <a:pPr lvl="1"/>
            <a:r>
              <a:rPr lang="en-US" sz="2400" dirty="0" smtClean="0"/>
              <a:t>“Qualified teacher”</a:t>
            </a:r>
          </a:p>
          <a:p>
            <a:pPr lvl="1"/>
            <a:r>
              <a:rPr lang="en-US" sz="2400" dirty="0" smtClean="0"/>
              <a:t>“High-quality school”</a:t>
            </a:r>
          </a:p>
          <a:p>
            <a:pPr lvl="1"/>
            <a:r>
              <a:rPr lang="en-US" sz="2400" dirty="0" smtClean="0"/>
              <a:t>“Adequate yearly progress” (AYP)</a:t>
            </a:r>
          </a:p>
          <a:p>
            <a:pPr lvl="1"/>
            <a:r>
              <a:rPr lang="en-US" sz="2400" dirty="0" smtClean="0"/>
              <a:t>“Curriculum standards”</a:t>
            </a:r>
          </a:p>
          <a:p>
            <a:pPr lvl="1"/>
            <a:r>
              <a:rPr lang="en-US" sz="2400" dirty="0" smtClean="0"/>
              <a:t>“Disciplined learning”</a:t>
            </a:r>
          </a:p>
          <a:p>
            <a:pPr lvl="1"/>
            <a:r>
              <a:rPr lang="en-US" sz="2400" dirty="0" smtClean="0"/>
              <a:t>“Critical thinking” (higher-level thinking skills?)</a:t>
            </a:r>
            <a:r>
              <a:rPr lang="en-US" sz="2400" dirty="0"/>
              <a:t/>
            </a:r>
            <a:br>
              <a:rPr lang="en-US" sz="2400" dirty="0"/>
            </a:br>
            <a:endParaRPr lang="en-US" sz="2100" i="1" dirty="0" smtClean="0">
              <a:solidFill>
                <a:schemeClr val="tx2">
                  <a:lumMod val="75000"/>
                </a:schemeClr>
              </a:solidFill>
            </a:endParaRPr>
          </a:p>
          <a:p>
            <a:pPr marL="68580" indent="0">
              <a:buNone/>
            </a:pPr>
            <a:r>
              <a:rPr lang="en-US" sz="1700" i="1" dirty="0" smtClean="0">
                <a:solidFill>
                  <a:schemeClr val="tx2"/>
                </a:solidFill>
              </a:rPr>
              <a:t>Thanks to Dr. Ed Starkenburg for ideas in this slide. </a:t>
            </a:r>
            <a:r>
              <a:rPr lang="en-US" sz="2100" i="1" dirty="0" smtClean="0">
                <a:solidFill>
                  <a:schemeClr val="tx2"/>
                </a:solidFill>
              </a:rPr>
              <a:t> </a:t>
            </a:r>
            <a:endParaRPr lang="en-US" sz="2100" i="1" dirty="0">
              <a:solidFill>
                <a:schemeClr val="tx2"/>
              </a:solidFill>
            </a:endParaRPr>
          </a:p>
        </p:txBody>
      </p:sp>
      <p:pic>
        <p:nvPicPr>
          <p:cNvPr id="4" name="Picture 2" descr="http://us.123rf.com/400wm/400/400/kentoh/kentoh1004/kentoh100400577/6811384-statistics-and-analysis-of-data-as-background.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78686" y="192977"/>
            <a:ext cx="2931432" cy="18981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7:09</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214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Analytic Philosophy</a:t>
            </a:r>
            <a:endParaRPr lang="en-US" dirty="0"/>
          </a:p>
        </p:txBody>
      </p:sp>
      <p:sp>
        <p:nvSpPr>
          <p:cNvPr id="3" name="Text Placeholder 2"/>
          <p:cNvSpPr>
            <a:spLocks noGrp="1"/>
          </p:cNvSpPr>
          <p:nvPr>
            <p:ph type="body" idx="1"/>
          </p:nvPr>
        </p:nvSpPr>
        <p:spPr/>
        <p:txBody>
          <a:bodyPr/>
          <a:lstStyle/>
          <a:p>
            <a:r>
              <a:rPr lang="en-US" dirty="0" smtClean="0"/>
              <a:t>Pros	</a:t>
            </a:r>
            <a:endParaRPr lang="en-US" dirty="0"/>
          </a:p>
        </p:txBody>
      </p:sp>
      <p:sp>
        <p:nvSpPr>
          <p:cNvPr id="4" name="Text Placeholder 3"/>
          <p:cNvSpPr>
            <a:spLocks noGrp="1"/>
          </p:cNvSpPr>
          <p:nvPr>
            <p:ph type="body" sz="half" idx="3"/>
          </p:nvPr>
        </p:nvSpPr>
        <p:spPr/>
        <p:txBody>
          <a:bodyPr/>
          <a:lstStyle/>
          <a:p>
            <a:r>
              <a:rPr lang="en-US" dirty="0" smtClean="0"/>
              <a:t>Cons</a:t>
            </a:r>
            <a:endParaRPr lang="en-US" dirty="0"/>
          </a:p>
        </p:txBody>
      </p:sp>
      <p:sp>
        <p:nvSpPr>
          <p:cNvPr id="5" name="Content Placeholder 4"/>
          <p:cNvSpPr>
            <a:spLocks noGrp="1"/>
          </p:cNvSpPr>
          <p:nvPr>
            <p:ph sz="quarter" idx="2"/>
          </p:nvPr>
        </p:nvSpPr>
        <p:spPr/>
        <p:txBody>
          <a:bodyPr/>
          <a:lstStyle/>
          <a:p>
            <a:r>
              <a:rPr lang="en-US" dirty="0" smtClean="0"/>
              <a:t>Examines concepts, claims, and other language issues in education.	</a:t>
            </a:r>
          </a:p>
          <a:p>
            <a:r>
              <a:rPr lang="en-US" dirty="0" smtClean="0"/>
              <a:t>Can help the profession be wary of ready-made answers, slogans, and clichés.  </a:t>
            </a:r>
            <a:r>
              <a:rPr lang="en-US" i="1" dirty="0" smtClean="0">
                <a:solidFill>
                  <a:schemeClr val="tx2">
                    <a:lumMod val="75000"/>
                  </a:schemeClr>
                </a:solidFill>
              </a:rPr>
              <a:t>Other examples?  </a:t>
            </a:r>
          </a:p>
          <a:p>
            <a:endParaRPr lang="en-US" dirty="0"/>
          </a:p>
        </p:txBody>
      </p:sp>
      <p:sp>
        <p:nvSpPr>
          <p:cNvPr id="6" name="Content Placeholder 5"/>
          <p:cNvSpPr>
            <a:spLocks noGrp="1"/>
          </p:cNvSpPr>
          <p:nvPr>
            <p:ph sz="quarter" idx="4"/>
          </p:nvPr>
        </p:nvSpPr>
        <p:spPr>
          <a:xfrm>
            <a:off x="6193368" y="2459036"/>
            <a:ext cx="5389033" cy="4206940"/>
          </a:xfrm>
        </p:spPr>
        <p:txBody>
          <a:bodyPr>
            <a:normAutofit fontScale="92500" lnSpcReduction="20000"/>
          </a:bodyPr>
          <a:lstStyle/>
          <a:p>
            <a:pPr marL="525780" indent="-457200">
              <a:buFont typeface="+mj-lt"/>
              <a:buAutoNum type="arabicPeriod"/>
            </a:pPr>
            <a:r>
              <a:rPr lang="en-US" dirty="0" smtClean="0"/>
              <a:t>Too narrow and too limited to meet the complex demands of modern life, society, and education.</a:t>
            </a:r>
          </a:p>
          <a:p>
            <a:pPr lvl="1" indent="-342900"/>
            <a:r>
              <a:rPr lang="en-US" dirty="0" smtClean="0"/>
              <a:t>E.g., What about art, beauty, morality, politics, and religion?  </a:t>
            </a:r>
          </a:p>
          <a:p>
            <a:pPr marL="525780" indent="-457200">
              <a:buFont typeface="+mj-lt"/>
              <a:buAutoNum type="arabicPeriod"/>
            </a:pPr>
            <a:r>
              <a:rPr lang="en-US" dirty="0" smtClean="0"/>
              <a:t>Prone to confuse philosophic means with philosophic ends.  </a:t>
            </a:r>
          </a:p>
          <a:p>
            <a:pPr marL="525780" indent="-457200">
              <a:buFont typeface="+mj-lt"/>
              <a:buAutoNum type="arabicPeriod"/>
            </a:pPr>
            <a:r>
              <a:rPr lang="en-US" dirty="0" smtClean="0"/>
              <a:t>Blind to its own presuppositions (metaphysical and epistemological). </a:t>
            </a:r>
          </a:p>
          <a:p>
            <a:pPr lvl="1"/>
            <a:r>
              <a:rPr lang="en-US" dirty="0" smtClean="0"/>
              <a:t>E.g., Analytic Philosophy just accepts metaphysical assumptions of realism and  positivism (science-ism).</a:t>
            </a:r>
          </a:p>
          <a:p>
            <a:pPr lvl="1"/>
            <a:r>
              <a:rPr lang="en-US" dirty="0" smtClean="0"/>
              <a:t>There’s no assumption-free way to do philosophy.  </a:t>
            </a:r>
            <a:endParaRPr lang="en-US" dirty="0"/>
          </a:p>
        </p:txBody>
      </p:sp>
      <p:pic>
        <p:nvPicPr>
          <p:cNvPr id="8194" name="Picture 2" descr="http://www.crestpointe.com/wp-content/uploads/et_temp/bigstock-IT-analytics-D-background-30539264-374386_900x295.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590203" y="307276"/>
            <a:ext cx="3414471" cy="111918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0" name="TextBox 9"/>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7:12</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790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Analytic Philosophy</a:t>
            </a:r>
            <a:endParaRPr lang="en-US" dirty="0"/>
          </a:p>
        </p:txBody>
      </p:sp>
      <p:sp>
        <p:nvSpPr>
          <p:cNvPr id="3" name="Text Placeholder 2"/>
          <p:cNvSpPr>
            <a:spLocks noGrp="1"/>
          </p:cNvSpPr>
          <p:nvPr>
            <p:ph type="body" idx="1"/>
          </p:nvPr>
        </p:nvSpPr>
        <p:spPr/>
        <p:txBody>
          <a:bodyPr/>
          <a:lstStyle/>
          <a:p>
            <a:r>
              <a:rPr lang="en-US" dirty="0" smtClean="0"/>
              <a:t>Christian perspectives	</a:t>
            </a:r>
            <a:endParaRPr lang="en-US" dirty="0"/>
          </a:p>
        </p:txBody>
      </p:sp>
      <p:sp>
        <p:nvSpPr>
          <p:cNvPr id="4" name="Text Placeholder 3"/>
          <p:cNvSpPr>
            <a:spLocks noGrp="1"/>
          </p:cNvSpPr>
          <p:nvPr>
            <p:ph type="body" sz="half" idx="3"/>
          </p:nvPr>
        </p:nvSpPr>
        <p:spPr/>
        <p:txBody>
          <a:bodyPr/>
          <a:lstStyle/>
          <a:p>
            <a:r>
              <a:rPr lang="en-US" dirty="0" smtClean="0"/>
              <a:t>Analytic Philosophy</a:t>
            </a:r>
            <a:endParaRPr lang="en-US" dirty="0"/>
          </a:p>
        </p:txBody>
      </p:sp>
      <p:sp>
        <p:nvSpPr>
          <p:cNvPr id="5" name="Content Placeholder 4"/>
          <p:cNvSpPr>
            <a:spLocks noGrp="1"/>
          </p:cNvSpPr>
          <p:nvPr>
            <p:ph sz="quarter" idx="2"/>
          </p:nvPr>
        </p:nvSpPr>
        <p:spPr/>
        <p:txBody>
          <a:bodyPr>
            <a:normAutofit fontScale="92500"/>
          </a:bodyPr>
          <a:lstStyle/>
          <a:p>
            <a:r>
              <a:rPr lang="en-US" dirty="0" smtClean="0"/>
              <a:t>Christianity focuses on a </a:t>
            </a:r>
            <a:r>
              <a:rPr lang="en-US" dirty="0" smtClean="0">
                <a:solidFill>
                  <a:schemeClr val="tx2">
                    <a:lumMod val="75000"/>
                  </a:schemeClr>
                </a:solidFill>
              </a:rPr>
              <a:t>coherent</a:t>
            </a:r>
            <a:r>
              <a:rPr lang="en-US" dirty="0" smtClean="0"/>
              <a:t> vision of:</a:t>
            </a:r>
          </a:p>
          <a:p>
            <a:pPr lvl="1"/>
            <a:r>
              <a:rPr lang="en-US" sz="2400" dirty="0" smtClean="0"/>
              <a:t>The good life</a:t>
            </a:r>
          </a:p>
          <a:p>
            <a:pPr lvl="1"/>
            <a:r>
              <a:rPr lang="en-US" sz="2400" dirty="0" smtClean="0"/>
              <a:t>Speculation, prescription, synthesis</a:t>
            </a:r>
          </a:p>
          <a:p>
            <a:r>
              <a:rPr lang="en-US" dirty="0" smtClean="0"/>
              <a:t>Can get unnecessarily imprecise</a:t>
            </a:r>
          </a:p>
          <a:p>
            <a:pPr lvl="1"/>
            <a:r>
              <a:rPr lang="en-US" dirty="0" smtClean="0"/>
              <a:t>E.g., theology wars</a:t>
            </a:r>
          </a:p>
          <a:p>
            <a:r>
              <a:rPr lang="en-US" dirty="0" smtClean="0"/>
              <a:t>Can include emotive slogans and ambiguities</a:t>
            </a:r>
          </a:p>
          <a:p>
            <a:pPr lvl="1"/>
            <a:r>
              <a:rPr lang="en-US" dirty="0" smtClean="0"/>
              <a:t>E.g., “pro-life” or “God and country”</a:t>
            </a:r>
          </a:p>
          <a:p>
            <a:pPr lvl="1"/>
            <a:r>
              <a:rPr lang="en-US" dirty="0" smtClean="0"/>
              <a:t>E.g., “social justice” </a:t>
            </a:r>
            <a:endParaRPr lang="en-US" dirty="0"/>
          </a:p>
        </p:txBody>
      </p:sp>
      <p:sp>
        <p:nvSpPr>
          <p:cNvPr id="6" name="Content Placeholder 5"/>
          <p:cNvSpPr>
            <a:spLocks noGrp="1"/>
          </p:cNvSpPr>
          <p:nvPr>
            <p:ph sz="quarter" idx="4"/>
          </p:nvPr>
        </p:nvSpPr>
        <p:spPr/>
        <p:txBody>
          <a:bodyPr>
            <a:normAutofit/>
          </a:bodyPr>
          <a:lstStyle/>
          <a:p>
            <a:r>
              <a:rPr lang="en-US" dirty="0" smtClean="0"/>
              <a:t>Incomplete (not an –ism)</a:t>
            </a:r>
          </a:p>
          <a:p>
            <a:r>
              <a:rPr lang="en-US" dirty="0" smtClean="0"/>
              <a:t>Escape from speculation</a:t>
            </a:r>
            <a:r>
              <a:rPr lang="en-US" dirty="0"/>
              <a:t>, prescription, </a:t>
            </a:r>
            <a:r>
              <a:rPr lang="en-US" dirty="0" smtClean="0"/>
              <a:t>synthesis</a:t>
            </a:r>
          </a:p>
          <a:p>
            <a:r>
              <a:rPr lang="en-US" i="1" dirty="0" smtClean="0"/>
              <a:t>Post-analytic</a:t>
            </a:r>
            <a:r>
              <a:rPr lang="en-US" dirty="0" smtClean="0"/>
              <a:t> philosophers attempt to include more ends with the means.</a:t>
            </a:r>
            <a:endParaRPr lang="en-US" dirty="0"/>
          </a:p>
          <a:p>
            <a:endParaRPr lang="en-US" dirty="0"/>
          </a:p>
        </p:txBody>
      </p:sp>
      <p:pic>
        <p:nvPicPr>
          <p:cNvPr id="7" name="Picture 2" descr="http://www.crestpointe.com/wp-content/uploads/et_temp/bigstock-IT-analytics-D-background-30539264-374386_900x295.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590203" y="307276"/>
            <a:ext cx="3414471" cy="111918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0" name="TextBox 9"/>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7:15</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5323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Your Philosophy of Education?</a:t>
            </a:r>
            <a:endParaRPr lang="en-US" dirty="0"/>
          </a:p>
        </p:txBody>
      </p:sp>
      <p:sp>
        <p:nvSpPr>
          <p:cNvPr id="3" name="Text Placeholder 2"/>
          <p:cNvSpPr>
            <a:spLocks noGrp="1"/>
          </p:cNvSpPr>
          <p:nvPr>
            <p:ph type="body" idx="1"/>
          </p:nvPr>
        </p:nvSpPr>
        <p:spPr>
          <a:xfrm>
            <a:off x="609600" y="1528178"/>
            <a:ext cx="5386917" cy="639762"/>
          </a:xfrm>
        </p:spPr>
        <p:txBody>
          <a:bodyPr>
            <a:noAutofit/>
          </a:bodyPr>
          <a:lstStyle/>
          <a:p>
            <a:pPr marL="68580"/>
            <a:r>
              <a:rPr lang="en-US" sz="2800" dirty="0">
                <a:solidFill>
                  <a:schemeClr val="tx1"/>
                </a:solidFill>
              </a:rPr>
              <a:t>On-line Questionnaire</a:t>
            </a:r>
          </a:p>
        </p:txBody>
      </p:sp>
      <p:sp>
        <p:nvSpPr>
          <p:cNvPr id="5" name="Content Placeholder 4"/>
          <p:cNvSpPr>
            <a:spLocks noGrp="1"/>
          </p:cNvSpPr>
          <p:nvPr>
            <p:ph sz="quarter" idx="2"/>
          </p:nvPr>
        </p:nvSpPr>
        <p:spPr>
          <a:xfrm>
            <a:off x="609600" y="2048256"/>
            <a:ext cx="10132381" cy="1307017"/>
          </a:xfrm>
        </p:spPr>
        <p:txBody>
          <a:bodyPr>
            <a:normAutofit lnSpcReduction="10000"/>
          </a:bodyPr>
          <a:lstStyle/>
          <a:p>
            <a:r>
              <a:rPr lang="en-US" dirty="0">
                <a:hlinkClick r:id="rId3"/>
              </a:rPr>
              <a:t>http://www.authenticeducating.com/education-philosophy-inventory</a:t>
            </a:r>
            <a:r>
              <a:rPr lang="en-US" dirty="0" smtClean="0">
                <a:hlinkClick r:id="rId3"/>
              </a:rPr>
              <a:t>/</a:t>
            </a:r>
            <a:endParaRPr lang="en-US" dirty="0" smtClean="0"/>
          </a:p>
          <a:p>
            <a:pPr marL="68580" indent="0">
              <a:buNone/>
            </a:pPr>
            <a:r>
              <a:rPr lang="en-US" sz="2800" dirty="0" smtClean="0"/>
              <a:t>Also, check out the philosophies behind these movies about education:</a:t>
            </a:r>
          </a:p>
          <a:p>
            <a:endParaRPr lang="en-US" dirty="0"/>
          </a:p>
        </p:txBody>
      </p:sp>
      <p:pic>
        <p:nvPicPr>
          <p:cNvPr id="10242" name="Picture 2" descr="http://ddeubel.edublogs.org/files/2011/10/Phil5-1ece063-150x150.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369348" y="3629546"/>
            <a:ext cx="2012396" cy="219456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ddeubel.edublogs.org/files/2011/10/phil1-qqrll3-150x150.jp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321407" y="3635826"/>
            <a:ext cx="1735993" cy="219456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21408" y="5758543"/>
            <a:ext cx="11757816" cy="400110"/>
          </a:xfrm>
          <a:prstGeom prst="rect">
            <a:avLst/>
          </a:prstGeom>
          <a:noFill/>
        </p:spPr>
        <p:txBody>
          <a:bodyPr wrap="square" rtlCol="0">
            <a:spAutoFit/>
          </a:bodyPr>
          <a:lstStyle/>
          <a:p>
            <a:r>
              <a:rPr lang="en-US" dirty="0" smtClean="0"/>
              <a:t>   </a:t>
            </a:r>
            <a:r>
              <a:rPr lang="en-US" sz="2000" dirty="0" err="1" smtClean="0">
                <a:solidFill>
                  <a:schemeClr val="tx2">
                    <a:lumMod val="75000"/>
                  </a:schemeClr>
                </a:solidFill>
                <a:latin typeface="Arial Narrow" panose="020B0606020202030204" pitchFamily="34" charset="0"/>
              </a:rPr>
              <a:t>Perennialism</a:t>
            </a:r>
            <a:r>
              <a:rPr lang="en-US" sz="2000" dirty="0" smtClean="0">
                <a:solidFill>
                  <a:schemeClr val="tx2">
                    <a:lumMod val="75000"/>
                  </a:schemeClr>
                </a:solidFill>
                <a:latin typeface="Arial Narrow" panose="020B0606020202030204" pitchFamily="34" charset="0"/>
              </a:rPr>
              <a:t>                   Essentialism                      Progressivism                    Existentialism            Social Reconstr</a:t>
            </a:r>
            <a:r>
              <a:rPr lang="en-US" sz="2000" dirty="0" smtClean="0">
                <a:solidFill>
                  <a:schemeClr val="tx2">
                    <a:lumMod val="75000"/>
                  </a:schemeClr>
                </a:solidFill>
              </a:rPr>
              <a:t>uction</a:t>
            </a:r>
            <a:endParaRPr lang="en-US" dirty="0">
              <a:solidFill>
                <a:schemeClr val="tx2">
                  <a:lumMod val="75000"/>
                </a:schemeClr>
              </a:solidFill>
            </a:endParaRPr>
          </a:p>
        </p:txBody>
      </p:sp>
      <p:pic>
        <p:nvPicPr>
          <p:cNvPr id="10246" name="Picture 6" descr="http://ddeubel.edublogs.org/files/2011/10/Phil3-2emg7h6-150x150.jp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2504276" y="3635825"/>
            <a:ext cx="2022004" cy="2194560"/>
          </a:xfrm>
          <a:prstGeom prst="rect">
            <a:avLst/>
          </a:prstGeom>
          <a:noFill/>
          <a:extLst>
            <a:ext uri="{909E8E84-426E-40DD-AFC4-6F175D3DCCD1}">
              <a14:hiddenFill xmlns:a14="http://schemas.microsoft.com/office/drawing/2010/main">
                <a:solidFill>
                  <a:srgbClr val="FFFFFF"/>
                </a:solidFill>
              </a14:hiddenFill>
            </a:ext>
          </a:extLst>
        </p:spPr>
      </p:pic>
      <p:pic>
        <p:nvPicPr>
          <p:cNvPr id="10248" name="Picture 8" descr="http://ddeubel.edublogs.org/files/2011/10/Phil4-1b99qn5-150x150.jpg"/>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930951" y="3635825"/>
            <a:ext cx="2018489" cy="2194560"/>
          </a:xfrm>
          <a:prstGeom prst="rect">
            <a:avLst/>
          </a:prstGeom>
          <a:noFill/>
          <a:extLst>
            <a:ext uri="{909E8E84-426E-40DD-AFC4-6F175D3DCCD1}">
              <a14:hiddenFill xmlns:a14="http://schemas.microsoft.com/office/drawing/2010/main">
                <a:solidFill>
                  <a:srgbClr val="FFFFFF"/>
                </a:solidFill>
              </a14:hiddenFill>
            </a:ext>
          </a:extLst>
        </p:spPr>
      </p:pic>
      <p:pic>
        <p:nvPicPr>
          <p:cNvPr id="10250" name="Picture 10" descr="http://ddeubel.edublogs.org/files/2011/10/phil2-19pr5ft-150x150.jpg"/>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9841627" y="3629546"/>
            <a:ext cx="1908413" cy="219456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7:18</a:t>
            </a:r>
            <a:endParaRPr lang="en-US" i="1" dirty="0">
              <a:solidFill>
                <a:srgbClr val="FF99CC"/>
              </a:solidFill>
              <a:effectLst>
                <a:outerShdw blurRad="38100" dist="38100" dir="2700000" algn="tl">
                  <a:srgbClr val="000000">
                    <a:alpha val="43137"/>
                  </a:srgbClr>
                </a:outerShdw>
              </a:effectLst>
            </a:endParaRPr>
          </a:p>
        </p:txBody>
      </p:sp>
      <p:sp>
        <p:nvSpPr>
          <p:cNvPr id="4" name="TextBox 3"/>
          <p:cNvSpPr txBox="1"/>
          <p:nvPr/>
        </p:nvSpPr>
        <p:spPr>
          <a:xfrm>
            <a:off x="321407" y="6073230"/>
            <a:ext cx="1646289" cy="646331"/>
          </a:xfrm>
          <a:prstGeom prst="rect">
            <a:avLst/>
          </a:prstGeom>
          <a:noFill/>
        </p:spPr>
        <p:txBody>
          <a:bodyPr wrap="square" rtlCol="0">
            <a:spAutoFit/>
          </a:bodyPr>
          <a:lstStyle/>
          <a:p>
            <a:pPr algn="ctr"/>
            <a:r>
              <a:rPr lang="en-US" dirty="0" smtClean="0">
                <a:latin typeface="Arial Narrow" panose="020B0606020202030204" pitchFamily="34" charset="0"/>
              </a:rPr>
              <a:t>Kevin Kline</a:t>
            </a:r>
          </a:p>
          <a:p>
            <a:pPr algn="ctr"/>
            <a:r>
              <a:rPr lang="en-US" dirty="0" smtClean="0"/>
              <a:t>2002</a:t>
            </a:r>
            <a:endParaRPr lang="en-US" dirty="0"/>
          </a:p>
        </p:txBody>
      </p:sp>
      <p:sp>
        <p:nvSpPr>
          <p:cNvPr id="13" name="TextBox 12"/>
          <p:cNvSpPr txBox="1"/>
          <p:nvPr/>
        </p:nvSpPr>
        <p:spPr>
          <a:xfrm>
            <a:off x="2504276" y="6077634"/>
            <a:ext cx="2022003" cy="646331"/>
          </a:xfrm>
          <a:prstGeom prst="rect">
            <a:avLst/>
          </a:prstGeom>
          <a:noFill/>
        </p:spPr>
        <p:txBody>
          <a:bodyPr wrap="square" rtlCol="0">
            <a:spAutoFit/>
          </a:bodyPr>
          <a:lstStyle/>
          <a:p>
            <a:pPr algn="ctr"/>
            <a:r>
              <a:rPr lang="en-US" dirty="0" smtClean="0">
                <a:latin typeface="Arial Narrow" panose="020B0606020202030204" pitchFamily="34" charset="0"/>
              </a:rPr>
              <a:t>Edward James Olmos </a:t>
            </a:r>
          </a:p>
          <a:p>
            <a:pPr algn="ctr"/>
            <a:r>
              <a:rPr lang="en-US" dirty="0" smtClean="0"/>
              <a:t>1988</a:t>
            </a:r>
            <a:endParaRPr lang="en-US" dirty="0"/>
          </a:p>
        </p:txBody>
      </p:sp>
      <p:sp>
        <p:nvSpPr>
          <p:cNvPr id="14" name="TextBox 13"/>
          <p:cNvSpPr txBox="1"/>
          <p:nvPr/>
        </p:nvSpPr>
        <p:spPr>
          <a:xfrm>
            <a:off x="5173372" y="6077633"/>
            <a:ext cx="1646289" cy="646331"/>
          </a:xfrm>
          <a:prstGeom prst="rect">
            <a:avLst/>
          </a:prstGeom>
          <a:noFill/>
        </p:spPr>
        <p:txBody>
          <a:bodyPr wrap="square" rtlCol="0">
            <a:spAutoFit/>
          </a:bodyPr>
          <a:lstStyle/>
          <a:p>
            <a:pPr algn="ctr"/>
            <a:r>
              <a:rPr lang="en-US" dirty="0">
                <a:latin typeface="Arial Narrow" panose="020B0606020202030204" pitchFamily="34" charset="0"/>
              </a:rPr>
              <a:t>Robin Williams </a:t>
            </a:r>
            <a:endParaRPr lang="en-US" dirty="0" smtClean="0">
              <a:latin typeface="Arial Narrow" panose="020B0606020202030204" pitchFamily="34" charset="0"/>
            </a:endParaRPr>
          </a:p>
          <a:p>
            <a:pPr algn="ctr"/>
            <a:r>
              <a:rPr lang="en-US" dirty="0" smtClean="0"/>
              <a:t>1989</a:t>
            </a:r>
            <a:endParaRPr lang="en-US" dirty="0"/>
          </a:p>
        </p:txBody>
      </p:sp>
      <p:sp>
        <p:nvSpPr>
          <p:cNvPr id="15" name="TextBox 14"/>
          <p:cNvSpPr txBox="1"/>
          <p:nvPr/>
        </p:nvSpPr>
        <p:spPr>
          <a:xfrm>
            <a:off x="7654610" y="6061850"/>
            <a:ext cx="1646289" cy="646331"/>
          </a:xfrm>
          <a:prstGeom prst="rect">
            <a:avLst/>
          </a:prstGeom>
          <a:noFill/>
        </p:spPr>
        <p:txBody>
          <a:bodyPr wrap="square" rtlCol="0">
            <a:spAutoFit/>
          </a:bodyPr>
          <a:lstStyle/>
          <a:p>
            <a:pPr algn="ctr"/>
            <a:r>
              <a:rPr lang="en-US" dirty="0">
                <a:latin typeface="Arial Narrow" panose="020B0606020202030204" pitchFamily="34" charset="0"/>
              </a:rPr>
              <a:t>Michelle Pfeiffer </a:t>
            </a:r>
            <a:endParaRPr lang="en-US" dirty="0" smtClean="0">
              <a:latin typeface="Arial Narrow" panose="020B0606020202030204" pitchFamily="34" charset="0"/>
            </a:endParaRPr>
          </a:p>
          <a:p>
            <a:pPr algn="ctr"/>
            <a:r>
              <a:rPr lang="en-US" dirty="0" smtClean="0"/>
              <a:t>1995</a:t>
            </a:r>
            <a:endParaRPr lang="en-US" dirty="0"/>
          </a:p>
        </p:txBody>
      </p:sp>
      <p:sp>
        <p:nvSpPr>
          <p:cNvPr id="16" name="TextBox 15"/>
          <p:cNvSpPr txBox="1"/>
          <p:nvPr/>
        </p:nvSpPr>
        <p:spPr>
          <a:xfrm>
            <a:off x="10025336" y="6066253"/>
            <a:ext cx="1646289" cy="646331"/>
          </a:xfrm>
          <a:prstGeom prst="rect">
            <a:avLst/>
          </a:prstGeom>
          <a:noFill/>
        </p:spPr>
        <p:txBody>
          <a:bodyPr wrap="square" rtlCol="0">
            <a:spAutoFit/>
          </a:bodyPr>
          <a:lstStyle/>
          <a:p>
            <a:pPr algn="ctr"/>
            <a:r>
              <a:rPr lang="en-US" dirty="0">
                <a:latin typeface="Arial Narrow" panose="020B0606020202030204" pitchFamily="34" charset="0"/>
              </a:rPr>
              <a:t>Jack Black </a:t>
            </a:r>
            <a:endParaRPr lang="en-US" dirty="0" smtClean="0">
              <a:latin typeface="Arial Narrow" panose="020B0606020202030204" pitchFamily="34" charset="0"/>
            </a:endParaRPr>
          </a:p>
          <a:p>
            <a:pPr algn="ctr"/>
            <a:r>
              <a:rPr lang="en-US" dirty="0" smtClean="0"/>
              <a:t>2003</a:t>
            </a:r>
            <a:endParaRPr lang="en-US" dirty="0"/>
          </a:p>
        </p:txBody>
      </p:sp>
    </p:spTree>
    <p:extLst>
      <p:ext uri="{BB962C8B-B14F-4D97-AF65-F5344CB8AC3E}">
        <p14:creationId xmlns:p14="http://schemas.microsoft.com/office/powerpoint/2010/main" val="314894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http://www.clker.com/cliparts/L/5/d/N/D/j/tree-green-silhouette-pure-h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4215" y="644768"/>
            <a:ext cx="5943600" cy="621323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20511" y="644768"/>
            <a:ext cx="11439940" cy="6213232"/>
          </a:xfrm>
          <a:prstGeom prst="rect">
            <a:avLst/>
          </a:prstGeom>
          <a:gradFill>
            <a:gsLst>
              <a:gs pos="0">
                <a:schemeClr val="accent1">
                  <a:lumMod val="51000"/>
                  <a:alpha val="75000"/>
                </a:schemeClr>
              </a:gs>
              <a:gs pos="29000">
                <a:schemeClr val="bg2">
                  <a:lumMod val="50000"/>
                  <a:alpha val="75000"/>
                </a:schemeClr>
              </a:gs>
              <a:gs pos="82000">
                <a:schemeClr val="bg2">
                  <a:lumMod val="50000"/>
                  <a:alpha val="75000"/>
                </a:schemeClr>
              </a:gs>
              <a:gs pos="100000">
                <a:schemeClr val="accent1">
                  <a:lumMod val="50000"/>
                  <a:alpha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69133" y="512064"/>
            <a:ext cx="10713267" cy="914400"/>
          </a:xfrm>
        </p:spPr>
        <p:txBody>
          <a:bodyPr/>
          <a:lstStyle/>
          <a:p>
            <a:r>
              <a:rPr lang="en-US" dirty="0" smtClean="0"/>
              <a:t>Your Questions on Analytic Perspective</a:t>
            </a:r>
            <a:endParaRPr lang="en-US" dirty="0"/>
          </a:p>
        </p:txBody>
      </p:sp>
      <p:sp>
        <p:nvSpPr>
          <p:cNvPr id="3" name="Content Placeholder 2"/>
          <p:cNvSpPr>
            <a:spLocks noGrp="1"/>
          </p:cNvSpPr>
          <p:nvPr>
            <p:ph idx="1"/>
          </p:nvPr>
        </p:nvSpPr>
        <p:spPr>
          <a:xfrm>
            <a:off x="320511" y="1555424"/>
            <a:ext cx="11519555" cy="5147034"/>
          </a:xfrm>
        </p:spPr>
        <p:txBody>
          <a:bodyPr>
            <a:normAutofit/>
          </a:bodyPr>
          <a:lstStyle/>
          <a:p>
            <a:pPr marL="514350" indent="-514350">
              <a:buFont typeface="+mj-lt"/>
              <a:buAutoNum type="arabicPeriod"/>
            </a:pPr>
            <a:r>
              <a:rPr lang="en-US" sz="2600" dirty="0" smtClean="0"/>
              <a:t>Is </a:t>
            </a:r>
            <a:r>
              <a:rPr lang="en-US" sz="2600" dirty="0"/>
              <a:t>analytic philosophy still relevant today or has it mostly died out</a:t>
            </a:r>
            <a:r>
              <a:rPr lang="en-US" sz="2600" dirty="0" smtClean="0"/>
              <a:t>?</a:t>
            </a:r>
          </a:p>
          <a:p>
            <a:pPr marL="514350" indent="-514350">
              <a:buFont typeface="+mj-lt"/>
              <a:buAutoNum type="arabicPeriod"/>
            </a:pPr>
            <a:r>
              <a:rPr lang="en-US" sz="2600" dirty="0"/>
              <a:t>A quote on page 157 says that "analytical philosophy, by itself, is incomplete."  What other philosophy or concept would analytical philosophy need to be accompanied by to be made complete?</a:t>
            </a:r>
          </a:p>
          <a:p>
            <a:pPr marL="514350" indent="-514350">
              <a:buFont typeface="+mj-lt"/>
              <a:buAutoNum type="arabicPeriod"/>
            </a:pPr>
            <a:r>
              <a:rPr lang="en-US" sz="2600" dirty="0"/>
              <a:t>While postmodernism is more focused on creating a diverse narrative, the focus of analytic philosophy involves removing ambiguity and unverifiable language from philosophy. Are these two approaches compatible? In what ways are they similar? In what ways are they different?</a:t>
            </a:r>
          </a:p>
          <a:p>
            <a:pPr marL="514350" indent="-514350">
              <a:buFont typeface="+mj-lt"/>
              <a:buAutoNum type="arabicPeriod"/>
            </a:pPr>
            <a:r>
              <a:rPr lang="en-US" sz="2600" dirty="0"/>
              <a:t>Does someone with an analytic philosophy need to have an exact definition for all concepts? Is nothing left for interpretation</a:t>
            </a:r>
            <a:r>
              <a:rPr lang="en-US" sz="2600" dirty="0" smtClean="0"/>
              <a:t>?</a:t>
            </a:r>
          </a:p>
          <a:p>
            <a:pPr marL="514350" indent="-514350">
              <a:buFont typeface="+mj-lt"/>
              <a:buAutoNum type="arabicPeriod"/>
            </a:pPr>
            <a:endParaRPr lang="en-US" sz="4800" dirty="0">
              <a:effectLst>
                <a:outerShdw blurRad="38100" dist="38100" dir="2700000" algn="tl">
                  <a:srgbClr val="000000">
                    <a:alpha val="43137"/>
                  </a:srgbClr>
                </a:outerShdw>
              </a:effectLst>
            </a:endParaRPr>
          </a:p>
          <a:p>
            <a:pPr marL="514350" indent="-514350">
              <a:buFont typeface="+mj-lt"/>
              <a:buAutoNum type="arabicPeriod"/>
            </a:pPr>
            <a:endParaRPr lang="en-US" sz="4800" dirty="0" smtClean="0">
              <a:effectLst>
                <a:outerShdw blurRad="38100" dist="38100" dir="2700000" algn="tl">
                  <a:srgbClr val="000000">
                    <a:alpha val="43137"/>
                  </a:srgbClr>
                </a:outerShdw>
              </a:effectLst>
            </a:endParaRPr>
          </a:p>
          <a:p>
            <a:pPr marL="514350" indent="-514350">
              <a:buFont typeface="+mj-lt"/>
              <a:buAutoNum type="arabicPeriod"/>
            </a:pPr>
            <a:endParaRPr lang="en-US" sz="4800" dirty="0">
              <a:effectLst>
                <a:outerShdw blurRad="38100" dist="38100" dir="2700000" algn="tl">
                  <a:srgbClr val="000000">
                    <a:alpha val="43137"/>
                  </a:srgbClr>
                </a:outerShdw>
              </a:effectLst>
            </a:endParaRPr>
          </a:p>
          <a:p>
            <a:pPr marL="514350" indent="-514350">
              <a:buFont typeface="+mj-lt"/>
              <a:buAutoNum type="arabicPeriod"/>
            </a:pPr>
            <a:endParaRPr lang="en-US" sz="4500" dirty="0" smtClean="0">
              <a:effectLst>
                <a:outerShdw blurRad="38100" dist="38100" dir="2700000" algn="tl">
                  <a:srgbClr val="000000">
                    <a:alpha val="43137"/>
                  </a:srgbClr>
                </a:outerShdw>
              </a:effectLst>
            </a:endParaRPr>
          </a:p>
          <a:p>
            <a:pPr marL="514350" indent="-514350">
              <a:buFont typeface="+mj-lt"/>
              <a:buAutoNum type="arabicPeriod"/>
            </a:pPr>
            <a:endParaRPr lang="en-US" dirty="0"/>
          </a:p>
        </p:txBody>
      </p:sp>
      <p:sp>
        <p:nvSpPr>
          <p:cNvPr id="8" name="TextBox 7"/>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7:24</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888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Chapter 5</a:t>
            </a:r>
            <a:r>
              <a:rPr lang="en-US" dirty="0"/>
              <a:t> – </a:t>
            </a:r>
            <a:r>
              <a:rPr lang="en-US" dirty="0" smtClean="0">
                <a:effectLst>
                  <a:outerShdw blurRad="38100" dist="38100" dir="2700000" algn="tl">
                    <a:srgbClr val="000000">
                      <a:alpha val="43137"/>
                    </a:srgbClr>
                  </a:outerShdw>
                </a:effectLst>
              </a:rPr>
              <a:t>Postmodernism</a:t>
            </a:r>
            <a:r>
              <a:rPr lang="en-US" dirty="0" smtClean="0">
                <a:solidFill>
                  <a:schemeClr val="accent6">
                    <a:lumMod val="75000"/>
                  </a:schemeClr>
                </a:solidFill>
                <a:effectLst>
                  <a:outerShdw blurRad="38100" dist="38100" dir="2700000" algn="tl">
                    <a:srgbClr val="000000">
                      <a:alpha val="43137"/>
                    </a:srgbClr>
                  </a:outerShdw>
                </a:effectLst>
                <a:latin typeface="Bauhaus 93" panose="04030905020B02020C02" pitchFamily="82" charset="0"/>
              </a:rPr>
              <a:t> </a:t>
            </a:r>
            <a:endParaRPr lang="en-US" dirty="0">
              <a:solidFill>
                <a:srgbClr val="FF0000"/>
              </a:solidFill>
              <a:effectLst>
                <a:outerShdw blurRad="38100" dist="38100" dir="2700000" algn="tl">
                  <a:srgbClr val="000000">
                    <a:alpha val="43137"/>
                  </a:srgbClr>
                </a:outerShdw>
              </a:effectLst>
              <a:latin typeface="Bauhaus 93" panose="04030905020B02020C02" pitchFamily="82" charset="0"/>
            </a:endParaRPr>
          </a:p>
        </p:txBody>
      </p:sp>
      <p:sp>
        <p:nvSpPr>
          <p:cNvPr id="3" name="Content Placeholder 2"/>
          <p:cNvSpPr>
            <a:spLocks noGrp="1"/>
          </p:cNvSpPr>
          <p:nvPr>
            <p:ph idx="1"/>
          </p:nvPr>
        </p:nvSpPr>
        <p:spPr>
          <a:xfrm>
            <a:off x="3038382" y="2108201"/>
            <a:ext cx="8747217" cy="4571998"/>
          </a:xfrm>
        </p:spPr>
        <p:txBody>
          <a:bodyPr>
            <a:noAutofit/>
          </a:bodyPr>
          <a:lstStyle/>
          <a:p>
            <a:r>
              <a:rPr lang="en-US" sz="2600" dirty="0" smtClean="0">
                <a:effectLst>
                  <a:outerShdw blurRad="38100" dist="38100" dir="2700000" algn="tl">
                    <a:srgbClr val="000000">
                      <a:alpha val="43137"/>
                    </a:srgbClr>
                  </a:outerShdw>
                </a:effectLst>
              </a:rPr>
              <a:t>How </a:t>
            </a:r>
            <a:r>
              <a:rPr lang="en-US" sz="2600" dirty="0">
                <a:effectLst>
                  <a:outerShdw blurRad="38100" dist="38100" dir="2700000" algn="tl">
                    <a:srgbClr val="000000">
                      <a:alpha val="43137"/>
                    </a:srgbClr>
                  </a:outerShdw>
                </a:effectLst>
              </a:rPr>
              <a:t>might a postmodernist define mathematical “facts”?</a:t>
            </a:r>
          </a:p>
          <a:p>
            <a:pPr lvl="1"/>
            <a:r>
              <a:rPr lang="en-US" sz="2600" dirty="0">
                <a:effectLst>
                  <a:outerShdw blurRad="38100" dist="38100" dir="2700000" algn="tl">
                    <a:srgbClr val="000000">
                      <a:alpha val="43137"/>
                    </a:srgbClr>
                  </a:outerShdw>
                </a:effectLst>
              </a:rPr>
              <a:t>Derrida (a post-modernist/post-</a:t>
            </a:r>
            <a:r>
              <a:rPr lang="en-US" sz="2600" dirty="0" err="1">
                <a:effectLst>
                  <a:outerShdw blurRad="38100" dist="38100" dir="2700000" algn="tl">
                    <a:srgbClr val="000000">
                      <a:alpha val="43137"/>
                    </a:srgbClr>
                  </a:outerShdw>
                </a:effectLst>
              </a:rPr>
              <a:t>structuralist</a:t>
            </a:r>
            <a:r>
              <a:rPr lang="en-US" sz="2600" dirty="0">
                <a:effectLst>
                  <a:outerShdw blurRad="38100" dist="38100" dir="2700000" algn="tl">
                    <a:srgbClr val="000000">
                      <a:alpha val="43137"/>
                    </a:srgbClr>
                  </a:outerShdw>
                </a:effectLst>
              </a:rPr>
              <a:t>) sees "mathematics as a culturally embedded practice  – a method as opposed to a metaphysics – and, at the same time, [he] </a:t>
            </a:r>
            <a:r>
              <a:rPr lang="en-US" sz="2600" dirty="0" err="1">
                <a:effectLst>
                  <a:outerShdw blurRad="38100" dist="38100" dir="2700000" algn="tl">
                    <a:srgbClr val="000000">
                      <a:alpha val="43137"/>
                    </a:srgbClr>
                  </a:outerShdw>
                </a:effectLst>
              </a:rPr>
              <a:t>reinscribes</a:t>
            </a:r>
            <a:r>
              <a:rPr lang="en-US" sz="2600" dirty="0">
                <a:effectLst>
                  <a:outerShdw blurRad="38100" dist="38100" dir="2700000" algn="tl">
                    <a:srgbClr val="000000">
                      <a:alpha val="43137"/>
                    </a:srgbClr>
                  </a:outerShdw>
                </a:effectLst>
              </a:rPr>
              <a:t> realist notions of mathematics as a noise-free description of a </a:t>
            </a:r>
            <a:r>
              <a:rPr lang="en-US" sz="2600" dirty="0" smtClean="0">
                <a:effectLst>
                  <a:outerShdw blurRad="38100" dist="38100" dir="2700000" algn="tl">
                    <a:srgbClr val="000000">
                      <a:alpha val="43137"/>
                    </a:srgbClr>
                  </a:outerShdw>
                </a:effectLst>
              </a:rPr>
              <a:t>mind-independent </a:t>
            </a:r>
            <a:r>
              <a:rPr lang="en-US" sz="2600" dirty="0">
                <a:effectLst>
                  <a:outerShdw blurRad="38100" dist="38100" dir="2700000" algn="tl">
                    <a:srgbClr val="000000">
                      <a:alpha val="43137"/>
                    </a:srgbClr>
                  </a:outerShdw>
                </a:effectLst>
              </a:rPr>
              <a:t>reality.”  (</a:t>
            </a:r>
            <a:r>
              <a:rPr lang="en-US" sz="2600" dirty="0">
                <a:effectLst>
                  <a:outerShdw blurRad="38100" dist="38100" dir="2700000" algn="tl">
                    <a:srgbClr val="000000">
                      <a:alpha val="43137"/>
                    </a:srgbClr>
                  </a:outerShdw>
                </a:effectLst>
                <a:hlinkClick r:id="rId3"/>
              </a:rPr>
              <a:t>http://centaur.reading.ac.uk/21532</a:t>
            </a:r>
            <a:r>
              <a:rPr lang="en-US" sz="2600" dirty="0" smtClean="0">
                <a:effectLst>
                  <a:outerShdw blurRad="38100" dist="38100" dir="2700000" algn="tl">
                    <a:srgbClr val="000000">
                      <a:alpha val="43137"/>
                    </a:srgbClr>
                  </a:outerShdw>
                </a:effectLst>
                <a:hlinkClick r:id="rId3"/>
              </a:rPr>
              <a:t>/</a:t>
            </a:r>
            <a:r>
              <a:rPr lang="en-US" sz="2600" dirty="0" smtClean="0">
                <a:effectLst>
                  <a:outerShdw blurRad="38100" dist="38100" dir="2700000" algn="tl">
                    <a:srgbClr val="000000">
                      <a:alpha val="43137"/>
                    </a:srgbClr>
                  </a:outerShdw>
                </a:effectLst>
              </a:rPr>
              <a:t>)</a:t>
            </a:r>
            <a:r>
              <a:rPr lang="en-US" sz="2600" dirty="0">
                <a:effectLst>
                  <a:outerShdw blurRad="38100" dist="38100" dir="2700000" algn="tl">
                    <a:srgbClr val="000000">
                      <a:alpha val="43137"/>
                    </a:srgbClr>
                  </a:outerShdw>
                </a:effectLst>
              </a:rPr>
              <a:t>  </a:t>
            </a:r>
          </a:p>
          <a:p>
            <a:r>
              <a:rPr lang="en-US" sz="2600" dirty="0" smtClean="0">
                <a:effectLst>
                  <a:outerShdw blurRad="38100" dist="38100" dir="2700000" algn="tl">
                    <a:srgbClr val="000000">
                      <a:alpha val="43137"/>
                    </a:srgbClr>
                  </a:outerShdw>
                </a:effectLst>
              </a:rPr>
              <a:t>Who </a:t>
            </a:r>
            <a:r>
              <a:rPr lang="en-US" sz="2600" dirty="0">
                <a:effectLst>
                  <a:outerShdw blurRad="38100" dist="38100" dir="2700000" algn="tl">
                    <a:srgbClr val="000000">
                      <a:alpha val="43137"/>
                    </a:srgbClr>
                  </a:outerShdw>
                </a:effectLst>
              </a:rPr>
              <a:t>is the authority in a postmodern classroom</a:t>
            </a:r>
            <a:r>
              <a:rPr lang="en-US" sz="2600" dirty="0" smtClean="0">
                <a:effectLst>
                  <a:outerShdw blurRad="38100" dist="38100" dir="2700000" algn="tl">
                    <a:srgbClr val="000000">
                      <a:alpha val="43137"/>
                    </a:srgbClr>
                  </a:outerShdw>
                </a:effectLst>
              </a:rPr>
              <a:t>?</a:t>
            </a:r>
            <a:endParaRPr lang="en-US" sz="2600" dirty="0">
              <a:effectLst>
                <a:outerShdw blurRad="38100" dist="38100" dir="2700000" algn="tl">
                  <a:srgbClr val="000000">
                    <a:alpha val="43137"/>
                  </a:srgbClr>
                </a:outerShdw>
              </a:effectLst>
            </a:endParaRPr>
          </a:p>
        </p:txBody>
      </p:sp>
      <p:pic>
        <p:nvPicPr>
          <p:cNvPr id="2050" name="Picture 2" descr="http://img2-1.timeinc.net/ew/dynamic/imgs/021106/15540__derrida_l.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5782" y="2151403"/>
            <a:ext cx="3022600" cy="30226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3624" y="4622802"/>
            <a:ext cx="1727200" cy="461665"/>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Derrida</a:t>
            </a:r>
          </a:p>
        </p:txBody>
      </p:sp>
      <p:sp>
        <p:nvSpPr>
          <p:cNvPr id="9" name="TextBox 8"/>
          <p:cNvSpPr txBox="1"/>
          <p:nvPr/>
        </p:nvSpPr>
        <p:spPr>
          <a:xfrm>
            <a:off x="0" y="5174004"/>
            <a:ext cx="1727200" cy="461665"/>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Derrida</a:t>
            </a:r>
          </a:p>
        </p:txBody>
      </p:sp>
      <p:sp>
        <p:nvSpPr>
          <p:cNvPr id="4" name="Rectangle 3"/>
          <p:cNvSpPr/>
          <p:nvPr/>
        </p:nvSpPr>
        <p:spPr>
          <a:xfrm>
            <a:off x="10969453" y="753228"/>
            <a:ext cx="1008610" cy="923330"/>
          </a:xfrm>
          <a:prstGeom prst="rect">
            <a:avLst/>
          </a:prstGeom>
          <a:noFill/>
        </p:spPr>
        <p:txBody>
          <a:bodyPr wrap="none" lIns="91440" tIns="45720" rIns="91440" bIns="45720">
            <a:spAutoFit/>
          </a:bodyPr>
          <a:lstStyle/>
          <a:p>
            <a:pPr algn="ctr"/>
            <a:r>
              <a:rPr lang="en-US" sz="5400" b="1" cap="none" spc="50" dirty="0" smtClean="0">
                <a:ln w="0"/>
                <a:solidFill>
                  <a:schemeClr val="bg2"/>
                </a:solidFill>
                <a:effectLst>
                  <a:innerShdw blurRad="63500" dist="50800" dir="13500000">
                    <a:srgbClr val="000000">
                      <a:alpha val="50000"/>
                    </a:srgbClr>
                  </a:innerShdw>
                </a:effectLst>
              </a:rPr>
              <a:t>11</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1737496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Post-Modernism:  Discussion Forum Questions</a:t>
            </a:r>
            <a:endParaRPr lang="en-US" dirty="0"/>
          </a:p>
        </p:txBody>
      </p:sp>
      <p:sp>
        <p:nvSpPr>
          <p:cNvPr id="8" name="TextBox 7"/>
          <p:cNvSpPr txBox="1"/>
          <p:nvPr/>
        </p:nvSpPr>
        <p:spPr>
          <a:xfrm>
            <a:off x="0" y="6311901"/>
            <a:ext cx="1727200" cy="461665"/>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Derrida</a:t>
            </a:r>
          </a:p>
        </p:txBody>
      </p:sp>
      <p:sp>
        <p:nvSpPr>
          <p:cNvPr id="3" name="Content Placeholder 2"/>
          <p:cNvSpPr>
            <a:spLocks noGrp="1"/>
          </p:cNvSpPr>
          <p:nvPr>
            <p:ph idx="1"/>
          </p:nvPr>
        </p:nvSpPr>
        <p:spPr>
          <a:xfrm>
            <a:off x="1727200" y="1454717"/>
            <a:ext cx="10313909" cy="4857184"/>
          </a:xfrm>
        </p:spPr>
        <p:txBody>
          <a:bodyPr>
            <a:noAutofit/>
          </a:bodyPr>
          <a:lstStyle/>
          <a:p>
            <a:pPr marL="461422" indent="-461422">
              <a:buFont typeface="+mj-lt"/>
              <a:buAutoNum type="arabicPeriod"/>
            </a:pPr>
            <a:r>
              <a:rPr lang="en-US" sz="2000" dirty="0"/>
              <a:t>How can a person have knowledge without believing in truth? How are the two separate</a:t>
            </a:r>
            <a:r>
              <a:rPr lang="en-US" sz="2000" dirty="0" smtClean="0"/>
              <a:t>?</a:t>
            </a:r>
          </a:p>
          <a:p>
            <a:pPr marL="461422" indent="-461422">
              <a:buFont typeface="+mj-lt"/>
              <a:buAutoNum type="arabicPeriod"/>
            </a:pPr>
            <a:r>
              <a:rPr lang="en-US" sz="2000" dirty="0"/>
              <a:t>Is it possible to merge postmodernism and Christianity? "From the post-modern perspective, even God is a social construct."</a:t>
            </a:r>
          </a:p>
          <a:p>
            <a:pPr marL="461422" indent="-461422">
              <a:buFont typeface="+mj-lt"/>
              <a:buAutoNum type="arabicPeriod"/>
            </a:pPr>
            <a:r>
              <a:rPr lang="en-US" sz="2000" dirty="0"/>
              <a:t>Can a Christian be a postmodernist? From the readings it put an emphasis on there being no absolute truths, only truths constructed as humans, thus how would a Christian respond to that?</a:t>
            </a:r>
          </a:p>
          <a:p>
            <a:pPr marL="461422" indent="-461422">
              <a:buFont typeface="+mj-lt"/>
              <a:buAutoNum type="arabicPeriod"/>
            </a:pPr>
            <a:r>
              <a:rPr lang="en-US" sz="2000" dirty="0"/>
              <a:t>Language is something that we use everyday to express ourselves, and Postmodernist believe that it is a barrier. What would be the ideal structure of a postmodern society? If I am thinking correctly it sounds completely chaotic and lonely because language is a barrier and you cant communicate with anyone besides yourself.</a:t>
            </a:r>
          </a:p>
          <a:p>
            <a:pPr marL="461422" indent="-461422">
              <a:buFont typeface="+mj-lt"/>
              <a:buAutoNum type="arabicPeriod"/>
            </a:pPr>
            <a:r>
              <a:rPr lang="en-US" sz="2000" dirty="0"/>
              <a:t>If postmodernism means that humans construct knowledge and they are learning how to change the future, then what is the purpose of books, and other types of learning in the school? These different ways of learning are from the past, in which it seems to be against what postmodernism is about</a:t>
            </a:r>
            <a:r>
              <a:rPr lang="en-US" sz="2000" dirty="0" smtClean="0"/>
              <a:t>.</a:t>
            </a:r>
            <a:endParaRPr lang="en-US" dirty="0" smtClean="0"/>
          </a:p>
          <a:p>
            <a:pPr marL="461422" indent="-461422">
              <a:buFont typeface="+mj-lt"/>
              <a:buAutoNum type="arabicPeriod"/>
            </a:pPr>
            <a:endParaRPr lang="en-US" dirty="0">
              <a:solidFill>
                <a:schemeClr val="bg1"/>
              </a:solidFill>
              <a:effectLst>
                <a:outerShdw blurRad="38100" dist="38100" dir="2700000" algn="tl">
                  <a:srgbClr val="000000">
                    <a:alpha val="43137"/>
                  </a:srgbClr>
                </a:outerShdw>
              </a:effectLst>
            </a:endParaRPr>
          </a:p>
          <a:p>
            <a:pPr marL="461422" indent="-461422">
              <a:buFont typeface="+mj-lt"/>
              <a:buAutoNum type="arabicPeriod"/>
            </a:pPr>
            <a:endParaRPr lang="en-US" dirty="0" smtClean="0">
              <a:solidFill>
                <a:schemeClr val="bg1"/>
              </a:solidFill>
              <a:effectLst>
                <a:outerShdw blurRad="38100" dist="38100" dir="2700000" algn="tl">
                  <a:srgbClr val="000000">
                    <a:alpha val="43137"/>
                  </a:srgbClr>
                </a:outerShdw>
              </a:effectLst>
            </a:endParaRPr>
          </a:p>
          <a:p>
            <a:pPr marL="461422" indent="-461422">
              <a:buFont typeface="+mj-lt"/>
              <a:buAutoNum type="arabicPeriod"/>
            </a:pPr>
            <a:endParaRPr lang="en-US" dirty="0">
              <a:solidFill>
                <a:schemeClr val="bg1"/>
              </a:solidFill>
              <a:effectLst>
                <a:outerShdw blurRad="38100" dist="38100" dir="2700000" algn="tl">
                  <a:srgbClr val="000000">
                    <a:alpha val="43137"/>
                  </a:srgbClr>
                </a:outerShdw>
              </a:effectLst>
            </a:endParaRPr>
          </a:p>
        </p:txBody>
      </p:sp>
      <p:pic>
        <p:nvPicPr>
          <p:cNvPr id="7" name="Picture 2" descr="http://img2-1.timeinc.net/ew/dynamic/imgs/021106/15540__derrida_l.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4120376"/>
            <a:ext cx="2108199" cy="21082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0969453" y="753228"/>
            <a:ext cx="1008610" cy="923330"/>
          </a:xfrm>
          <a:prstGeom prst="rect">
            <a:avLst/>
          </a:prstGeom>
          <a:noFill/>
        </p:spPr>
        <p:txBody>
          <a:bodyPr wrap="none" lIns="91440" tIns="45720" rIns="91440" bIns="45720">
            <a:spAutoFit/>
          </a:bodyPr>
          <a:lstStyle/>
          <a:p>
            <a:pPr algn="ctr"/>
            <a:r>
              <a:rPr lang="en-US" sz="5400" b="1" cap="none" spc="50" dirty="0" smtClean="0">
                <a:ln w="0"/>
                <a:solidFill>
                  <a:schemeClr val="bg2"/>
                </a:solidFill>
                <a:effectLst>
                  <a:innerShdw blurRad="63500" dist="50800" dir="13500000">
                    <a:srgbClr val="000000">
                      <a:alpha val="50000"/>
                    </a:srgbClr>
                  </a:innerShdw>
                </a:effectLst>
              </a:rPr>
              <a:t>11</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798410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Post-Modernism Table Talk </a:t>
            </a:r>
            <a:r>
              <a:rPr lang="en-US" dirty="0" smtClean="0"/>
              <a:t>Topics (see chart)</a:t>
            </a:r>
            <a:endParaRPr lang="en-US" dirty="0"/>
          </a:p>
        </p:txBody>
      </p:sp>
      <p:sp>
        <p:nvSpPr>
          <p:cNvPr id="8" name="TextBox 7"/>
          <p:cNvSpPr txBox="1"/>
          <p:nvPr/>
        </p:nvSpPr>
        <p:spPr>
          <a:xfrm>
            <a:off x="0" y="6311901"/>
            <a:ext cx="1727200" cy="461665"/>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alpha val="43137"/>
                    </a:srgbClr>
                  </a:outerShdw>
                </a:effectLst>
                <a:latin typeface="Arial Narrow" panose="020B0606020202030204" pitchFamily="34" charset="0"/>
              </a:rPr>
              <a:t>Derrida</a:t>
            </a:r>
          </a:p>
        </p:txBody>
      </p:sp>
      <p:sp>
        <p:nvSpPr>
          <p:cNvPr id="3" name="Content Placeholder 2"/>
          <p:cNvSpPr>
            <a:spLocks noGrp="1"/>
          </p:cNvSpPr>
          <p:nvPr>
            <p:ph idx="1"/>
          </p:nvPr>
        </p:nvSpPr>
        <p:spPr>
          <a:xfrm>
            <a:off x="2108199" y="1341814"/>
            <a:ext cx="9932910" cy="4793810"/>
          </a:xfrm>
        </p:spPr>
        <p:txBody>
          <a:bodyPr>
            <a:noAutofit/>
          </a:bodyPr>
          <a:lstStyle/>
          <a:p>
            <a:pPr marL="514350" indent="-514350">
              <a:buFont typeface="+mj-lt"/>
              <a:buAutoNum type="arabicPeriod"/>
            </a:pPr>
            <a:r>
              <a:rPr lang="en-US" sz="2800" dirty="0"/>
              <a:t>Pros</a:t>
            </a:r>
          </a:p>
          <a:p>
            <a:pPr marL="514350" indent="-514350">
              <a:buFont typeface="+mj-lt"/>
              <a:buAutoNum type="arabicPeriod"/>
            </a:pPr>
            <a:r>
              <a:rPr lang="en-US" sz="2800" dirty="0"/>
              <a:t>Cons</a:t>
            </a:r>
          </a:p>
          <a:p>
            <a:pPr marL="514350" indent="-514350">
              <a:buFont typeface="+mj-lt"/>
              <a:buAutoNum type="arabicPeriod"/>
            </a:pPr>
            <a:r>
              <a:rPr lang="en-US" sz="2800" dirty="0"/>
              <a:t>Compatibility with Christian </a:t>
            </a:r>
            <a:r>
              <a:rPr lang="en-US" sz="2800" dirty="0" smtClean="0"/>
              <a:t>worldview</a:t>
            </a:r>
          </a:p>
          <a:p>
            <a:pPr marL="514350" indent="-514350">
              <a:buFont typeface="+mj-lt"/>
              <a:buAutoNum type="arabicPeriod"/>
            </a:pPr>
            <a:r>
              <a:rPr lang="en-US" sz="2800" dirty="0" smtClean="0"/>
              <a:t>Personal experience in a Post-Modern learning situation</a:t>
            </a:r>
          </a:p>
          <a:p>
            <a:pPr marL="514350" indent="-514350">
              <a:buFont typeface="+mj-lt"/>
              <a:buAutoNum type="arabicPeriod"/>
            </a:pPr>
            <a:r>
              <a:rPr lang="en-US" sz="2800" dirty="0"/>
              <a:t>Personal experience in a Post-Modern learning </a:t>
            </a:r>
            <a:r>
              <a:rPr lang="en-US" sz="2800" dirty="0" smtClean="0"/>
              <a:t>situation</a:t>
            </a:r>
          </a:p>
          <a:p>
            <a:pPr marL="514350" indent="-514350">
              <a:buFont typeface="+mj-lt"/>
              <a:buAutoNum type="arabicPeriod"/>
            </a:pPr>
            <a:r>
              <a:rPr lang="en-US" sz="2800" dirty="0" smtClean="0"/>
              <a:t>Implications for Curriculum </a:t>
            </a:r>
            <a:r>
              <a:rPr lang="en-US" sz="2800" dirty="0"/>
              <a:t>design</a:t>
            </a:r>
          </a:p>
          <a:p>
            <a:pPr marL="514350" indent="-514350">
              <a:buFont typeface="+mj-lt"/>
              <a:buAutoNum type="arabicPeriod"/>
            </a:pPr>
            <a:r>
              <a:rPr lang="en-US" sz="2800" dirty="0"/>
              <a:t>Implications for Methods of instruction</a:t>
            </a:r>
          </a:p>
          <a:p>
            <a:pPr marL="514350" indent="-514350">
              <a:buFont typeface="+mj-lt"/>
              <a:buAutoNum type="arabicPeriod"/>
            </a:pPr>
            <a:r>
              <a:rPr lang="en-US" sz="2800" dirty="0"/>
              <a:t>Implications for Assessment</a:t>
            </a:r>
          </a:p>
          <a:p>
            <a:pPr marL="514350" indent="-514350">
              <a:buFont typeface="+mj-lt"/>
              <a:buAutoNum type="arabicPeriod"/>
            </a:pPr>
            <a:r>
              <a:rPr lang="en-US" sz="2800" dirty="0"/>
              <a:t>Implications for Classroom management</a:t>
            </a:r>
          </a:p>
          <a:p>
            <a:pPr marL="0" indent="0">
              <a:buNone/>
            </a:pPr>
            <a:endParaRPr lang="en-US" sz="2533" dirty="0">
              <a:solidFill>
                <a:schemeClr val="bg1"/>
              </a:solidFill>
              <a:effectLst>
                <a:outerShdw blurRad="38100" dist="38100" dir="2700000" algn="tl">
                  <a:srgbClr val="000000">
                    <a:alpha val="43137"/>
                  </a:srgbClr>
                </a:outerShdw>
              </a:effectLst>
            </a:endParaRPr>
          </a:p>
        </p:txBody>
      </p:sp>
      <p:pic>
        <p:nvPicPr>
          <p:cNvPr id="7" name="Picture 2" descr="http://img2-1.timeinc.net/ew/dynamic/imgs/021106/15540__derrida_l.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4120376"/>
            <a:ext cx="2108199" cy="21082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0969453" y="753228"/>
            <a:ext cx="1008610" cy="923330"/>
          </a:xfrm>
          <a:prstGeom prst="rect">
            <a:avLst/>
          </a:prstGeom>
          <a:noFill/>
        </p:spPr>
        <p:txBody>
          <a:bodyPr wrap="none" lIns="91440" tIns="45720" rIns="91440" bIns="45720">
            <a:spAutoFit/>
          </a:bodyPr>
          <a:lstStyle/>
          <a:p>
            <a:pPr algn="ctr"/>
            <a:r>
              <a:rPr lang="en-US" sz="5400" b="1" cap="none" spc="50" dirty="0" smtClean="0">
                <a:ln w="0"/>
                <a:solidFill>
                  <a:schemeClr val="bg2"/>
                </a:solidFill>
                <a:effectLst>
                  <a:innerShdw blurRad="63500" dist="50800" dir="13500000">
                    <a:srgbClr val="000000">
                      <a:alpha val="50000"/>
                    </a:srgbClr>
                  </a:innerShdw>
                </a:effectLst>
              </a:rPr>
              <a:t>11</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58199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539496" y="1426463"/>
            <a:ext cx="9679346" cy="5311793"/>
          </a:xfrm>
        </p:spPr>
        <p:txBody>
          <a:bodyPr>
            <a:normAutofit/>
          </a:bodyPr>
          <a:lstStyle/>
          <a:p>
            <a:pPr marL="68580" lvl="0" indent="0">
              <a:buNone/>
            </a:pPr>
            <a:r>
              <a:rPr lang="en-US" sz="2400" dirty="0"/>
              <a:t>"Modern analytical empiricism [...] differs from that of Locke, </a:t>
            </a:r>
            <a:r>
              <a:rPr lang="en-US" sz="2400" dirty="0" smtClean="0"/>
              <a:t/>
            </a:r>
            <a:br>
              <a:rPr lang="en-US" sz="2400" dirty="0" smtClean="0"/>
            </a:br>
            <a:r>
              <a:rPr lang="en-US" sz="2400" dirty="0" smtClean="0"/>
              <a:t>Berkeley</a:t>
            </a:r>
            <a:r>
              <a:rPr lang="en-US" sz="2400" dirty="0"/>
              <a:t>, and Hume by its incorporation of </a:t>
            </a:r>
            <a:r>
              <a:rPr lang="en-US" sz="2400" dirty="0">
                <a:solidFill>
                  <a:srgbClr val="FFFF00"/>
                </a:solidFill>
              </a:rPr>
              <a:t>mathematics</a:t>
            </a:r>
            <a:r>
              <a:rPr lang="en-US" sz="2400" dirty="0"/>
              <a:t> and its development of a powerful </a:t>
            </a:r>
            <a:r>
              <a:rPr lang="en-US" sz="2400" dirty="0">
                <a:solidFill>
                  <a:srgbClr val="FFFF00"/>
                </a:solidFill>
              </a:rPr>
              <a:t>logical</a:t>
            </a:r>
            <a:r>
              <a:rPr lang="en-US" sz="2400" dirty="0"/>
              <a:t> technique. It is thus able, in </a:t>
            </a:r>
            <a:r>
              <a:rPr lang="en-US" sz="2400" dirty="0" smtClean="0"/>
              <a:t/>
            </a:r>
            <a:br>
              <a:rPr lang="en-US" sz="2400" dirty="0" smtClean="0"/>
            </a:br>
            <a:r>
              <a:rPr lang="en-US" sz="2400" dirty="0" smtClean="0"/>
              <a:t>regard </a:t>
            </a:r>
            <a:r>
              <a:rPr lang="en-US" sz="2400" dirty="0"/>
              <a:t>to certain problems, to achieve definite answers, which have </a:t>
            </a:r>
            <a:r>
              <a:rPr lang="en-US" sz="2400" dirty="0" smtClean="0"/>
              <a:t/>
            </a:r>
            <a:br>
              <a:rPr lang="en-US" sz="2400" dirty="0" smtClean="0"/>
            </a:br>
            <a:r>
              <a:rPr lang="en-US" sz="2400" dirty="0" smtClean="0"/>
              <a:t>the </a:t>
            </a:r>
            <a:r>
              <a:rPr lang="en-US" sz="2400" dirty="0"/>
              <a:t>quality of </a:t>
            </a:r>
            <a:r>
              <a:rPr lang="en-US" sz="2400" dirty="0">
                <a:solidFill>
                  <a:srgbClr val="FFFF00"/>
                </a:solidFill>
              </a:rPr>
              <a:t>science</a:t>
            </a:r>
            <a:r>
              <a:rPr lang="en-US" sz="2400" dirty="0"/>
              <a:t> rather than of philosophy. It has the advantage, in comparison with the </a:t>
            </a:r>
            <a:r>
              <a:rPr lang="en-US" sz="2400" dirty="0">
                <a:solidFill>
                  <a:schemeClr val="tx2">
                    <a:lumMod val="75000"/>
                  </a:schemeClr>
                </a:solidFill>
                <a:effectLst>
                  <a:outerShdw blurRad="38100" dist="38100" dir="2700000" algn="tl">
                    <a:srgbClr val="000000">
                      <a:alpha val="43137"/>
                    </a:srgbClr>
                  </a:outerShdw>
                </a:effectLst>
              </a:rPr>
              <a:t>philosophies of the system-builders</a:t>
            </a:r>
            <a:r>
              <a:rPr lang="en-US" sz="2400" dirty="0"/>
              <a:t>, of being able to tackle its problems one at a time, instead of having to invent at one stroke a block theory of the whole </a:t>
            </a:r>
            <a:r>
              <a:rPr lang="en-US" sz="2400" dirty="0" smtClean="0"/>
              <a:t>universe </a:t>
            </a:r>
            <a:r>
              <a:rPr lang="en-US" sz="2400" dirty="0" smtClean="0">
                <a:solidFill>
                  <a:schemeClr val="tx2">
                    <a:lumMod val="75000"/>
                  </a:schemeClr>
                </a:solidFill>
                <a:effectLst>
                  <a:outerShdw blurRad="38100" dist="38100" dir="2700000" algn="tl">
                    <a:srgbClr val="000000">
                      <a:alpha val="43137"/>
                    </a:srgbClr>
                  </a:outerShdw>
                </a:effectLst>
              </a:rPr>
              <a:t>[including theories of metaphysics, epistemology, and axiology]. </a:t>
            </a:r>
            <a:r>
              <a:rPr lang="en-US" sz="2400" dirty="0"/>
              <a:t>Its methods, in this respect, resemble those of </a:t>
            </a:r>
            <a:r>
              <a:rPr lang="en-US" sz="2400" dirty="0">
                <a:solidFill>
                  <a:srgbClr val="FFFF00"/>
                </a:solidFill>
              </a:rPr>
              <a:t>science</a:t>
            </a:r>
            <a:r>
              <a:rPr lang="en-US" sz="2400" dirty="0"/>
              <a:t>. I have no doubt that, in so far as philosophical knowledge is possible, it is by such methods that it must be sought; I have also no doubt that, by these methods, many ancient problems are completely soluble</a:t>
            </a:r>
            <a:r>
              <a:rPr lang="en-US" sz="2400" dirty="0" smtClean="0"/>
              <a:t>.“</a:t>
            </a:r>
            <a:endParaRPr lang="en-US" sz="2400" baseline="30000" dirty="0"/>
          </a:p>
          <a:p>
            <a:pPr marL="68580" lvl="0" indent="0">
              <a:buNone/>
            </a:pPr>
            <a:r>
              <a:rPr lang="en-US" sz="1600" i="1" dirty="0" smtClean="0">
                <a:solidFill>
                  <a:schemeClr val="tx2"/>
                </a:solidFill>
              </a:rPr>
              <a:t>--A </a:t>
            </a:r>
            <a:r>
              <a:rPr lang="en-US" sz="1600" i="1" dirty="0">
                <a:solidFill>
                  <a:schemeClr val="tx2"/>
                </a:solidFill>
              </a:rPr>
              <a:t>History of Western Philosophy</a:t>
            </a:r>
            <a:r>
              <a:rPr lang="en-US" sz="1600" dirty="0">
                <a:solidFill>
                  <a:schemeClr val="tx2"/>
                </a:solidFill>
              </a:rPr>
              <a:t> (Simon &amp; Schuster, 1945), p. 834.</a:t>
            </a:r>
          </a:p>
        </p:txBody>
      </p:sp>
      <p:sp>
        <p:nvSpPr>
          <p:cNvPr id="13" name="Title 12"/>
          <p:cNvSpPr>
            <a:spLocks noGrp="1"/>
          </p:cNvSpPr>
          <p:nvPr>
            <p:ph type="title"/>
          </p:nvPr>
        </p:nvSpPr>
        <p:spPr>
          <a:xfrm>
            <a:off x="539496" y="82783"/>
            <a:ext cx="11042904" cy="914400"/>
          </a:xfrm>
        </p:spPr>
        <p:txBody>
          <a:bodyPr/>
          <a:lstStyle/>
          <a:p>
            <a:r>
              <a:rPr lang="en-US" dirty="0">
                <a:effectLst>
                  <a:outerShdw blurRad="38100" dist="38100" dir="2700000" algn="tl">
                    <a:srgbClr val="000000">
                      <a:alpha val="43137"/>
                    </a:srgbClr>
                  </a:outerShdw>
                </a:effectLst>
              </a:rPr>
              <a:t>Chapter </a:t>
            </a:r>
            <a:r>
              <a:rPr lang="en-US" dirty="0" smtClean="0">
                <a:effectLst>
                  <a:outerShdw blurRad="38100" dist="38100" dir="2700000" algn="tl">
                    <a:srgbClr val="000000">
                      <a:alpha val="43137"/>
                    </a:srgbClr>
                  </a:outerShdw>
                </a:effectLst>
              </a:rPr>
              <a:t>7</a:t>
            </a:r>
            <a:r>
              <a:rPr lang="en-US" dirty="0"/>
              <a:t> – </a:t>
            </a:r>
            <a:r>
              <a:rPr lang="en-US" dirty="0" smtClean="0">
                <a:effectLst>
                  <a:outerShdw blurRad="38100" dist="38100" dir="2700000" algn="tl">
                    <a:srgbClr val="000000">
                      <a:alpha val="43137"/>
                    </a:srgbClr>
                  </a:outerShdw>
                </a:effectLst>
              </a:rPr>
              <a:t>Analytic Philosophy </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Bertrand </a:t>
            </a:r>
            <a:r>
              <a:rPr lang="en-US" dirty="0">
                <a:effectLst>
                  <a:outerShdw blurRad="38100" dist="38100" dir="2700000" algn="tl">
                    <a:srgbClr val="000000">
                      <a:alpha val="43137"/>
                    </a:srgbClr>
                  </a:outerShdw>
                </a:effectLst>
              </a:rPr>
              <a:t>Russell:</a:t>
            </a:r>
          </a:p>
        </p:txBody>
      </p:sp>
      <p:pic>
        <p:nvPicPr>
          <p:cNvPr id="2050" name="Picture 2" descr="http://www.nndb.com/people/954/000044822/Russell-2.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18843" y="190500"/>
            <a:ext cx="1817129" cy="226967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218842" y="2567888"/>
            <a:ext cx="1896958" cy="2031325"/>
          </a:xfrm>
          <a:prstGeom prst="rect">
            <a:avLst/>
          </a:prstGeom>
        </p:spPr>
        <p:txBody>
          <a:bodyPr wrap="square">
            <a:spAutoFit/>
          </a:bodyPr>
          <a:lstStyle/>
          <a:p>
            <a:pPr algn="r"/>
            <a:r>
              <a:rPr lang="en-US" dirty="0" smtClean="0">
                <a:solidFill>
                  <a:srgbClr val="92D050"/>
                </a:solidFill>
                <a:latin typeface="Arial Narrow" panose="020B0606020202030204" pitchFamily="34" charset="0"/>
              </a:rPr>
              <a:t>(1872-1970)  </a:t>
            </a:r>
            <a:br>
              <a:rPr lang="en-US" dirty="0" smtClean="0">
                <a:solidFill>
                  <a:srgbClr val="92D050"/>
                </a:solidFill>
                <a:latin typeface="Arial Narrow" panose="020B0606020202030204" pitchFamily="34" charset="0"/>
              </a:rPr>
            </a:br>
            <a:r>
              <a:rPr lang="en-US" dirty="0" smtClean="0">
                <a:solidFill>
                  <a:srgbClr val="92D050"/>
                </a:solidFill>
                <a:latin typeface="Arial Narrow" panose="020B0606020202030204" pitchFamily="34" charset="0"/>
              </a:rPr>
              <a:t>British </a:t>
            </a:r>
            <a:r>
              <a:rPr lang="en-US" dirty="0">
                <a:solidFill>
                  <a:srgbClr val="92D050"/>
                </a:solidFill>
                <a:latin typeface="Arial Narrow" panose="020B0606020202030204" pitchFamily="34" charset="0"/>
              </a:rPr>
              <a:t>philosopher, logician, mathematician, historian, writer, social critic and political activist</a:t>
            </a:r>
          </a:p>
        </p:txBody>
      </p:sp>
      <p:sp>
        <p:nvSpPr>
          <p:cNvPr id="3" name="TextBox 2"/>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6:48</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931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Philosophy – What Is It?	</a:t>
            </a:r>
            <a:endParaRPr lang="en-US" dirty="0"/>
          </a:p>
        </p:txBody>
      </p:sp>
      <p:sp>
        <p:nvSpPr>
          <p:cNvPr id="4" name="Text Placeholder 3"/>
          <p:cNvSpPr>
            <a:spLocks noGrp="1"/>
          </p:cNvSpPr>
          <p:nvPr>
            <p:ph type="body" idx="1"/>
          </p:nvPr>
        </p:nvSpPr>
        <p:spPr>
          <a:xfrm>
            <a:off x="609600" y="1545336"/>
            <a:ext cx="5489448" cy="904176"/>
          </a:xfrm>
        </p:spPr>
        <p:txBody>
          <a:bodyPr>
            <a:normAutofit fontScale="92500"/>
          </a:bodyPr>
          <a:lstStyle/>
          <a:p>
            <a:r>
              <a:rPr lang="en-US" sz="2500" dirty="0" smtClean="0"/>
              <a:t>Traditional or Continental Philosophies</a:t>
            </a:r>
          </a:p>
          <a:p>
            <a:r>
              <a:rPr lang="en-US" dirty="0" smtClean="0">
                <a:solidFill>
                  <a:schemeClr val="tx2">
                    <a:lumMod val="75000"/>
                  </a:schemeClr>
                </a:solidFill>
              </a:rPr>
              <a:t>(“</a:t>
            </a:r>
            <a:r>
              <a:rPr lang="en-US" dirty="0">
                <a:solidFill>
                  <a:schemeClr val="tx2">
                    <a:lumMod val="75000"/>
                  </a:schemeClr>
                </a:solidFill>
              </a:rPr>
              <a:t>philosophies of the </a:t>
            </a:r>
            <a:r>
              <a:rPr lang="en-US" dirty="0" smtClean="0">
                <a:solidFill>
                  <a:schemeClr val="tx2">
                    <a:lumMod val="75000"/>
                  </a:schemeClr>
                </a:solidFill>
              </a:rPr>
              <a:t>system-builders”)</a:t>
            </a:r>
            <a:endParaRPr lang="en-US" dirty="0"/>
          </a:p>
        </p:txBody>
      </p:sp>
      <p:sp>
        <p:nvSpPr>
          <p:cNvPr id="6" name="Text Placeholder 5"/>
          <p:cNvSpPr>
            <a:spLocks noGrp="1"/>
          </p:cNvSpPr>
          <p:nvPr>
            <p:ph type="body" sz="half" idx="3"/>
          </p:nvPr>
        </p:nvSpPr>
        <p:spPr>
          <a:xfrm>
            <a:off x="6193368" y="1545336"/>
            <a:ext cx="5389033" cy="904176"/>
          </a:xfrm>
        </p:spPr>
        <p:txBody>
          <a:bodyPr>
            <a:normAutofit/>
          </a:bodyPr>
          <a:lstStyle/>
          <a:p>
            <a:r>
              <a:rPr lang="en-US" sz="2300" dirty="0" smtClean="0"/>
              <a:t>Analytic Philosophy</a:t>
            </a:r>
          </a:p>
          <a:p>
            <a:r>
              <a:rPr lang="en-US" sz="2200" dirty="0" smtClean="0">
                <a:solidFill>
                  <a:srgbClr val="FFFF00"/>
                </a:solidFill>
              </a:rPr>
              <a:t>“scientific approach”</a:t>
            </a:r>
            <a:endParaRPr lang="en-US" sz="2200" dirty="0">
              <a:solidFill>
                <a:srgbClr val="FFFF00"/>
              </a:solidFill>
            </a:endParaRPr>
          </a:p>
        </p:txBody>
      </p:sp>
      <p:sp>
        <p:nvSpPr>
          <p:cNvPr id="5" name="Content Placeholder 4"/>
          <p:cNvSpPr>
            <a:spLocks noGrp="1"/>
          </p:cNvSpPr>
          <p:nvPr>
            <p:ph sz="quarter" idx="2"/>
          </p:nvPr>
        </p:nvSpPr>
        <p:spPr>
          <a:xfrm>
            <a:off x="609599" y="2606016"/>
            <a:ext cx="5386917" cy="3959352"/>
          </a:xfrm>
        </p:spPr>
        <p:txBody>
          <a:bodyPr/>
          <a:lstStyle/>
          <a:p>
            <a:r>
              <a:rPr lang="en-US" dirty="0" smtClean="0"/>
              <a:t>Schools of philosophy</a:t>
            </a:r>
          </a:p>
          <a:p>
            <a:r>
              <a:rPr lang="en-US" dirty="0" smtClean="0"/>
              <a:t>Systematic attempts to build </a:t>
            </a:r>
            <a:r>
              <a:rPr lang="en-US" i="1" dirty="0" smtClean="0"/>
              <a:t>coherent</a:t>
            </a:r>
            <a:r>
              <a:rPr lang="en-US" dirty="0" smtClean="0"/>
              <a:t> philosophies 	</a:t>
            </a:r>
          </a:p>
          <a:p>
            <a:r>
              <a:rPr lang="en-US" i="1" dirty="0" smtClean="0"/>
              <a:t>World-view</a:t>
            </a:r>
            <a:r>
              <a:rPr lang="en-US" dirty="0" smtClean="0"/>
              <a:t> building </a:t>
            </a:r>
          </a:p>
          <a:p>
            <a:r>
              <a:rPr lang="en-US" dirty="0" smtClean="0"/>
              <a:t>Like </a:t>
            </a:r>
            <a:r>
              <a:rPr lang="en-US" dirty="0"/>
              <a:t>using a telescope</a:t>
            </a:r>
          </a:p>
          <a:p>
            <a:r>
              <a:rPr lang="en-US" i="1" dirty="0" smtClean="0">
                <a:solidFill>
                  <a:schemeClr val="tx2"/>
                </a:solidFill>
              </a:rPr>
              <a:t>What’s </a:t>
            </a:r>
            <a:r>
              <a:rPr lang="en-US" i="1" dirty="0">
                <a:solidFill>
                  <a:schemeClr val="tx2"/>
                </a:solidFill>
              </a:rPr>
              <a:t>appealing about this</a:t>
            </a:r>
            <a:r>
              <a:rPr lang="en-US" i="1" dirty="0" smtClean="0">
                <a:solidFill>
                  <a:schemeClr val="tx2"/>
                </a:solidFill>
              </a:rPr>
              <a:t>?</a:t>
            </a:r>
            <a:endParaRPr lang="en-US" i="1" dirty="0">
              <a:solidFill>
                <a:schemeClr val="tx2"/>
              </a:solidFill>
            </a:endParaRPr>
          </a:p>
        </p:txBody>
      </p:sp>
      <p:sp>
        <p:nvSpPr>
          <p:cNvPr id="7" name="Content Placeholder 6"/>
          <p:cNvSpPr>
            <a:spLocks noGrp="1"/>
          </p:cNvSpPr>
          <p:nvPr>
            <p:ph sz="quarter" idx="4"/>
          </p:nvPr>
        </p:nvSpPr>
        <p:spPr>
          <a:xfrm>
            <a:off x="6193368" y="2606016"/>
            <a:ext cx="5389033" cy="3959352"/>
          </a:xfrm>
        </p:spPr>
        <p:txBody>
          <a:bodyPr/>
          <a:lstStyle/>
          <a:p>
            <a:r>
              <a:rPr lang="en-US" dirty="0" smtClean="0"/>
              <a:t>An approach to doing philosophy</a:t>
            </a:r>
          </a:p>
          <a:p>
            <a:pPr lvl="1"/>
            <a:r>
              <a:rPr lang="en-US" dirty="0" smtClean="0"/>
              <a:t>More of a method than a new school of philosophy</a:t>
            </a:r>
          </a:p>
          <a:p>
            <a:r>
              <a:rPr lang="en-US" dirty="0" smtClean="0"/>
              <a:t>Focus on language use, precision, scientific principles</a:t>
            </a:r>
          </a:p>
          <a:p>
            <a:r>
              <a:rPr lang="en-US" dirty="0" smtClean="0"/>
              <a:t>Like using a microscope</a:t>
            </a:r>
          </a:p>
          <a:p>
            <a:r>
              <a:rPr lang="en-US" i="1" dirty="0" smtClean="0">
                <a:solidFill>
                  <a:schemeClr val="tx2"/>
                </a:solidFill>
              </a:rPr>
              <a:t>What’s appealing about this?</a:t>
            </a:r>
            <a:endParaRPr lang="en-US" i="1" dirty="0">
              <a:solidFill>
                <a:schemeClr val="tx2"/>
              </a:solidFill>
            </a:endParaRPr>
          </a:p>
        </p:txBody>
      </p:sp>
      <p:pic>
        <p:nvPicPr>
          <p:cNvPr id="3076" name="Picture 4" descr="http://www.firstderivatives.com/images/data_science_2.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535886" y="246912"/>
            <a:ext cx="2476084" cy="2359104"/>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768096" y="2606016"/>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10" name="Straight Connector 9"/>
          <p:cNvCxnSpPr/>
          <p:nvPr/>
        </p:nvCxnSpPr>
        <p:spPr>
          <a:xfrm>
            <a:off x="6353981" y="2602944"/>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1" name="TextBox 10"/>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6:51</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154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Philosophy – On Language	</a:t>
            </a:r>
            <a:endParaRPr lang="en-US" dirty="0"/>
          </a:p>
        </p:txBody>
      </p:sp>
      <p:sp>
        <p:nvSpPr>
          <p:cNvPr id="4" name="Text Placeholder 3"/>
          <p:cNvSpPr>
            <a:spLocks noGrp="1"/>
          </p:cNvSpPr>
          <p:nvPr>
            <p:ph type="body" idx="1"/>
          </p:nvPr>
        </p:nvSpPr>
        <p:spPr>
          <a:xfrm>
            <a:off x="609600" y="1809750"/>
            <a:ext cx="5583768" cy="639762"/>
          </a:xfrm>
        </p:spPr>
        <p:txBody>
          <a:bodyPr>
            <a:noAutofit/>
          </a:bodyPr>
          <a:lstStyle/>
          <a:p>
            <a:r>
              <a:rPr lang="en-US" sz="2300" dirty="0" smtClean="0"/>
              <a:t>Traditional or Continental Philosophies</a:t>
            </a:r>
            <a:endParaRPr lang="en-US" sz="2300" dirty="0"/>
          </a:p>
        </p:txBody>
      </p:sp>
      <p:sp>
        <p:nvSpPr>
          <p:cNvPr id="6" name="Text Placeholder 5"/>
          <p:cNvSpPr>
            <a:spLocks noGrp="1"/>
          </p:cNvSpPr>
          <p:nvPr>
            <p:ph type="body" sz="half" idx="3"/>
          </p:nvPr>
        </p:nvSpPr>
        <p:spPr/>
        <p:txBody>
          <a:bodyPr>
            <a:normAutofit/>
          </a:bodyPr>
          <a:lstStyle/>
          <a:p>
            <a:r>
              <a:rPr lang="en-US" sz="2300" dirty="0" smtClean="0"/>
              <a:t>Analytic Philosophy</a:t>
            </a:r>
            <a:endParaRPr lang="en-US" sz="2300" dirty="0"/>
          </a:p>
        </p:txBody>
      </p:sp>
      <p:sp>
        <p:nvSpPr>
          <p:cNvPr id="5" name="Content Placeholder 4"/>
          <p:cNvSpPr>
            <a:spLocks noGrp="1"/>
          </p:cNvSpPr>
          <p:nvPr>
            <p:ph sz="quarter" idx="2"/>
          </p:nvPr>
        </p:nvSpPr>
        <p:spPr/>
        <p:txBody>
          <a:bodyPr/>
          <a:lstStyle/>
          <a:p>
            <a:r>
              <a:rPr lang="en-US" dirty="0" smtClean="0"/>
              <a:t>Language conveys stance on truth, knowledge, and values	</a:t>
            </a:r>
          </a:p>
          <a:p>
            <a:r>
              <a:rPr lang="en-US" dirty="0" smtClean="0"/>
              <a:t>Language is a </a:t>
            </a:r>
            <a:r>
              <a:rPr lang="en-US" dirty="0" smtClean="0">
                <a:solidFill>
                  <a:schemeClr val="tx2">
                    <a:lumMod val="75000"/>
                  </a:schemeClr>
                </a:solidFill>
              </a:rPr>
              <a:t>means</a:t>
            </a:r>
            <a:r>
              <a:rPr lang="en-US" dirty="0" smtClean="0"/>
              <a:t> toward the end of communicating better and more coherent systems and theories.</a:t>
            </a:r>
            <a:endParaRPr lang="en-US" dirty="0"/>
          </a:p>
        </p:txBody>
      </p:sp>
      <p:sp>
        <p:nvSpPr>
          <p:cNvPr id="7" name="Content Placeholder 6"/>
          <p:cNvSpPr>
            <a:spLocks noGrp="1"/>
          </p:cNvSpPr>
          <p:nvPr>
            <p:ph sz="quarter" idx="4"/>
          </p:nvPr>
        </p:nvSpPr>
        <p:spPr>
          <a:xfrm>
            <a:off x="6193369" y="2459036"/>
            <a:ext cx="5485602" cy="4398964"/>
          </a:xfrm>
        </p:spPr>
        <p:txBody>
          <a:bodyPr>
            <a:normAutofit fontScale="92500" lnSpcReduction="10000"/>
          </a:bodyPr>
          <a:lstStyle/>
          <a:p>
            <a:r>
              <a:rPr lang="en-US" dirty="0" smtClean="0"/>
              <a:t>Language can get sloppy.</a:t>
            </a:r>
          </a:p>
          <a:p>
            <a:r>
              <a:rPr lang="en-US" dirty="0" smtClean="0"/>
              <a:t>Language needs logical clarity.</a:t>
            </a:r>
          </a:p>
          <a:p>
            <a:r>
              <a:rPr lang="en-US" dirty="0"/>
              <a:t>Mathematics is a logical language. </a:t>
            </a:r>
          </a:p>
          <a:p>
            <a:r>
              <a:rPr lang="en-US" dirty="0" smtClean="0"/>
              <a:t>Genuine knowledge is the business of </a:t>
            </a:r>
            <a:r>
              <a:rPr lang="en-US" dirty="0" smtClean="0">
                <a:solidFill>
                  <a:schemeClr val="tx2">
                    <a:lumMod val="75000"/>
                  </a:schemeClr>
                </a:solidFill>
              </a:rPr>
              <a:t>science</a:t>
            </a:r>
            <a:r>
              <a:rPr lang="en-US" dirty="0" smtClean="0"/>
              <a:t> not philosophy.</a:t>
            </a:r>
          </a:p>
          <a:p>
            <a:r>
              <a:rPr lang="en-US" dirty="0" smtClean="0"/>
              <a:t>The business of philosophy is the precise use of language to describe knowledge, etc.  </a:t>
            </a:r>
          </a:p>
          <a:p>
            <a:r>
              <a:rPr lang="en-US" dirty="0" smtClean="0"/>
              <a:t>The precise use of language is an </a:t>
            </a:r>
            <a:r>
              <a:rPr lang="en-US" dirty="0" smtClean="0">
                <a:solidFill>
                  <a:schemeClr val="tx2">
                    <a:lumMod val="75000"/>
                  </a:schemeClr>
                </a:solidFill>
              </a:rPr>
              <a:t>end in itself</a:t>
            </a:r>
            <a:r>
              <a:rPr lang="en-US" dirty="0" smtClean="0"/>
              <a:t>. </a:t>
            </a:r>
          </a:p>
          <a:p>
            <a:pPr lvl="1"/>
            <a:r>
              <a:rPr lang="en-US" dirty="0" smtClean="0"/>
              <a:t>(Let someone else make up new coherent systems.) </a:t>
            </a:r>
          </a:p>
        </p:txBody>
      </p:sp>
      <p:pic>
        <p:nvPicPr>
          <p:cNvPr id="8" name="Picture 2" descr="https://encrypted-tbn3.gstatic.com/images?q=tbn:ANd9GcS_-kje9EOUWAoVmdhn8Qc9gmxImmfx1CdmU3WJdcUvgQHJz8dy"/>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397547" y="192541"/>
            <a:ext cx="2552700" cy="1790701"/>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10" name="Straight Connector 9"/>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1" name="TextBox 10"/>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6:54</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547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Philosophy – What’s Included	</a:t>
            </a:r>
            <a:endParaRPr lang="en-US" dirty="0"/>
          </a:p>
        </p:txBody>
      </p:sp>
      <p:sp>
        <p:nvSpPr>
          <p:cNvPr id="4" name="Text Placeholder 3"/>
          <p:cNvSpPr>
            <a:spLocks noGrp="1"/>
          </p:cNvSpPr>
          <p:nvPr>
            <p:ph type="body" idx="1"/>
          </p:nvPr>
        </p:nvSpPr>
        <p:spPr/>
        <p:txBody>
          <a:bodyPr>
            <a:normAutofit fontScale="92500"/>
          </a:bodyPr>
          <a:lstStyle/>
          <a:p>
            <a:r>
              <a:rPr lang="en-US" dirty="0" smtClean="0"/>
              <a:t>Traditional or Continental Philosophies</a:t>
            </a:r>
            <a:endParaRPr lang="en-US" dirty="0"/>
          </a:p>
        </p:txBody>
      </p:sp>
      <p:sp>
        <p:nvSpPr>
          <p:cNvPr id="6" name="Text Placeholder 5"/>
          <p:cNvSpPr>
            <a:spLocks noGrp="1"/>
          </p:cNvSpPr>
          <p:nvPr>
            <p:ph type="body" sz="half" idx="3"/>
          </p:nvPr>
        </p:nvSpPr>
        <p:spPr/>
        <p:txBody>
          <a:bodyPr>
            <a:normAutofit/>
          </a:bodyPr>
          <a:lstStyle/>
          <a:p>
            <a:r>
              <a:rPr lang="en-US" sz="2200" dirty="0" smtClean="0"/>
              <a:t>Analytic Philosophy</a:t>
            </a:r>
            <a:endParaRPr lang="en-US" sz="2200" dirty="0"/>
          </a:p>
        </p:txBody>
      </p:sp>
      <p:sp>
        <p:nvSpPr>
          <p:cNvPr id="5" name="Content Placeholder 4"/>
          <p:cNvSpPr>
            <a:spLocks noGrp="1"/>
          </p:cNvSpPr>
          <p:nvPr>
            <p:ph sz="quarter" idx="2"/>
          </p:nvPr>
        </p:nvSpPr>
        <p:spPr/>
        <p:txBody>
          <a:bodyPr>
            <a:noAutofit/>
          </a:bodyPr>
          <a:lstStyle/>
          <a:p>
            <a:r>
              <a:rPr lang="en-US" sz="2200" dirty="0" smtClean="0"/>
              <a:t>These philosophies include:</a:t>
            </a:r>
          </a:p>
          <a:p>
            <a:pPr lvl="1"/>
            <a:r>
              <a:rPr lang="en-US" sz="2200" dirty="0" smtClean="0"/>
              <a:t>Idealism, Realism, Neo-Scholasticism</a:t>
            </a:r>
          </a:p>
          <a:p>
            <a:pPr lvl="1"/>
            <a:r>
              <a:rPr lang="en-US" sz="2200" dirty="0" smtClean="0"/>
              <a:t>Pragmatism, Existentialism, Postmodernism</a:t>
            </a:r>
          </a:p>
          <a:p>
            <a:pPr lvl="1"/>
            <a:r>
              <a:rPr lang="en-US" sz="2200" dirty="0" smtClean="0"/>
              <a:t>Progressivism, Humanism, </a:t>
            </a:r>
            <a:r>
              <a:rPr lang="en-US" sz="2200" dirty="0" err="1" smtClean="0"/>
              <a:t>Perennialism</a:t>
            </a:r>
            <a:r>
              <a:rPr lang="en-US" sz="2200" dirty="0" smtClean="0"/>
              <a:t>, Essentialism, </a:t>
            </a:r>
            <a:r>
              <a:rPr lang="en-US" sz="2200" dirty="0" err="1" smtClean="0"/>
              <a:t>Reconstructionism</a:t>
            </a:r>
            <a:r>
              <a:rPr lang="en-US" sz="2200" dirty="0" smtClean="0"/>
              <a:t>, Futurism, Critical Pedagogy, Behaviorism</a:t>
            </a:r>
          </a:p>
        </p:txBody>
      </p:sp>
      <p:sp>
        <p:nvSpPr>
          <p:cNvPr id="7" name="Content Placeholder 6"/>
          <p:cNvSpPr>
            <a:spLocks noGrp="1"/>
          </p:cNvSpPr>
          <p:nvPr>
            <p:ph sz="quarter" idx="4"/>
          </p:nvPr>
        </p:nvSpPr>
        <p:spPr/>
        <p:txBody>
          <a:bodyPr>
            <a:normAutofit/>
          </a:bodyPr>
          <a:lstStyle/>
          <a:p>
            <a:r>
              <a:rPr lang="en-US" sz="2200" dirty="0" smtClean="0"/>
              <a:t>Umbrella term includes:</a:t>
            </a:r>
          </a:p>
          <a:p>
            <a:pPr lvl="1"/>
            <a:r>
              <a:rPr lang="en-US" sz="2200" dirty="0" smtClean="0"/>
              <a:t>Logical positivism</a:t>
            </a:r>
          </a:p>
          <a:p>
            <a:pPr lvl="1"/>
            <a:r>
              <a:rPr lang="en-US" sz="2200" dirty="0" smtClean="0"/>
              <a:t>Logical empiricism</a:t>
            </a:r>
          </a:p>
          <a:p>
            <a:pPr lvl="1"/>
            <a:r>
              <a:rPr lang="en-US" sz="2200" dirty="0" smtClean="0"/>
              <a:t>Linguistic analysis</a:t>
            </a:r>
          </a:p>
          <a:p>
            <a:pPr lvl="1"/>
            <a:r>
              <a:rPr lang="en-US" sz="2200" dirty="0" smtClean="0"/>
              <a:t>Logical atomism</a:t>
            </a:r>
          </a:p>
          <a:p>
            <a:pPr lvl="1"/>
            <a:r>
              <a:rPr lang="en-US" sz="2200" dirty="0" smtClean="0"/>
              <a:t>Oxford analysis</a:t>
            </a:r>
          </a:p>
        </p:txBody>
      </p:sp>
      <p:pic>
        <p:nvPicPr>
          <p:cNvPr id="4098" name="Picture 2" descr="https://encrypted-tbn1.gstatic.com/images?q=tbn:ANd9GcQj-2_-Ho8EqLjSC6WX071FBkx7xRm37G1ucY8K0QLNAUDBdZdO"/>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9170799" y="192539"/>
            <a:ext cx="2756316" cy="1853975"/>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0" name="TextBox 9"/>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6:57</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693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Philosophy – What’s Included	</a:t>
            </a:r>
            <a:endParaRPr lang="en-US" dirty="0"/>
          </a:p>
        </p:txBody>
      </p:sp>
      <p:sp>
        <p:nvSpPr>
          <p:cNvPr id="4" name="Text Placeholder 3"/>
          <p:cNvSpPr>
            <a:spLocks noGrp="1"/>
          </p:cNvSpPr>
          <p:nvPr>
            <p:ph type="body" idx="1"/>
          </p:nvPr>
        </p:nvSpPr>
        <p:spPr/>
        <p:txBody>
          <a:bodyPr>
            <a:normAutofit fontScale="92500"/>
          </a:bodyPr>
          <a:lstStyle/>
          <a:p>
            <a:r>
              <a:rPr lang="en-US" dirty="0" smtClean="0"/>
              <a:t>Traditional or Continental Philosophies</a:t>
            </a:r>
            <a:endParaRPr lang="en-US" dirty="0"/>
          </a:p>
        </p:txBody>
      </p:sp>
      <p:sp>
        <p:nvSpPr>
          <p:cNvPr id="6" name="Text Placeholder 5"/>
          <p:cNvSpPr>
            <a:spLocks noGrp="1"/>
          </p:cNvSpPr>
          <p:nvPr>
            <p:ph type="body" sz="half" idx="3"/>
          </p:nvPr>
        </p:nvSpPr>
        <p:spPr/>
        <p:txBody>
          <a:bodyPr/>
          <a:lstStyle/>
          <a:p>
            <a:r>
              <a:rPr lang="en-US" dirty="0" smtClean="0"/>
              <a:t>Analytic Philosophy</a:t>
            </a:r>
            <a:endParaRPr lang="en-US" dirty="0"/>
          </a:p>
        </p:txBody>
      </p:sp>
      <p:sp>
        <p:nvSpPr>
          <p:cNvPr id="5" name="Content Placeholder 4"/>
          <p:cNvSpPr>
            <a:spLocks noGrp="1"/>
          </p:cNvSpPr>
          <p:nvPr>
            <p:ph sz="quarter" idx="2"/>
          </p:nvPr>
        </p:nvSpPr>
        <p:spPr/>
        <p:txBody>
          <a:bodyPr/>
          <a:lstStyle/>
          <a:p>
            <a:r>
              <a:rPr lang="en-US" dirty="0" smtClean="0"/>
              <a:t>Can provide an ideological foundation or “-ism”.  </a:t>
            </a:r>
          </a:p>
          <a:p>
            <a:r>
              <a:rPr lang="en-US" dirty="0" smtClean="0"/>
              <a:t>Provide systematic perspective on knowledge, human nature, etc. </a:t>
            </a:r>
          </a:p>
          <a:p>
            <a:pPr lvl="1"/>
            <a:r>
              <a:rPr lang="en-US" dirty="0" smtClean="0"/>
              <a:t>Try to account for </a:t>
            </a:r>
            <a:r>
              <a:rPr lang="en-US" i="1" dirty="0" smtClean="0"/>
              <a:t>everything</a:t>
            </a:r>
            <a:r>
              <a:rPr lang="en-US" dirty="0" smtClean="0"/>
              <a:t>.</a:t>
            </a:r>
          </a:p>
        </p:txBody>
      </p:sp>
      <p:sp>
        <p:nvSpPr>
          <p:cNvPr id="7" name="Content Placeholder 6"/>
          <p:cNvSpPr>
            <a:spLocks noGrp="1"/>
          </p:cNvSpPr>
          <p:nvPr>
            <p:ph sz="quarter" idx="4"/>
          </p:nvPr>
        </p:nvSpPr>
        <p:spPr/>
        <p:txBody>
          <a:bodyPr>
            <a:normAutofit fontScale="92500"/>
          </a:bodyPr>
          <a:lstStyle/>
          <a:p>
            <a:r>
              <a:rPr lang="en-US" dirty="0" smtClean="0"/>
              <a:t>Helps us “better understand the meanings of our current ideologies.”  </a:t>
            </a:r>
          </a:p>
          <a:p>
            <a:r>
              <a:rPr lang="en-US" dirty="0" smtClean="0"/>
              <a:t>Avoids </a:t>
            </a:r>
            <a:r>
              <a:rPr lang="en-US" dirty="0"/>
              <a:t>making prescriptive statements and statements of </a:t>
            </a:r>
            <a:r>
              <a:rPr lang="en-US" dirty="0" smtClean="0"/>
              <a:t>value</a:t>
            </a:r>
          </a:p>
          <a:p>
            <a:r>
              <a:rPr lang="en-US" dirty="0" smtClean="0"/>
              <a:t>Many education problems are essentially </a:t>
            </a:r>
            <a:r>
              <a:rPr lang="en-US" i="1" dirty="0" smtClean="0"/>
              <a:t>language</a:t>
            </a:r>
            <a:r>
              <a:rPr lang="en-US" dirty="0" smtClean="0"/>
              <a:t> problems.</a:t>
            </a:r>
          </a:p>
          <a:p>
            <a:pPr lvl="1"/>
            <a:r>
              <a:rPr lang="en-US" sz="2200" dirty="0" smtClean="0"/>
              <a:t>Ambiguous emotive slogans</a:t>
            </a:r>
          </a:p>
          <a:p>
            <a:pPr lvl="1"/>
            <a:r>
              <a:rPr lang="en-US" sz="2200" dirty="0" smtClean="0"/>
              <a:t>Imprecise statements and slogans</a:t>
            </a:r>
          </a:p>
          <a:p>
            <a:r>
              <a:rPr lang="en-US" i="1" dirty="0" smtClean="0">
                <a:solidFill>
                  <a:schemeClr val="tx2">
                    <a:lumMod val="75000"/>
                  </a:schemeClr>
                </a:solidFill>
              </a:rPr>
              <a:t>What does this mean?</a:t>
            </a:r>
          </a:p>
        </p:txBody>
      </p:sp>
      <p:pic>
        <p:nvPicPr>
          <p:cNvPr id="8" name="Picture 2" descr="https://encrypted-tbn1.gstatic.com/images?q=tbn:ANd9GcQj-2_-Ho8EqLjSC6WX071FBkx7xRm37G1ucY8K0QLNAUDBdZdO"/>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9170799" y="192539"/>
            <a:ext cx="2756316" cy="185397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768097" y="2449488"/>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10" name="Straight Connector 9"/>
          <p:cNvCxnSpPr/>
          <p:nvPr/>
        </p:nvCxnSpPr>
        <p:spPr>
          <a:xfrm>
            <a:off x="6353981" y="2449512"/>
            <a:ext cx="5228420" cy="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1" name="TextBox 10"/>
          <p:cNvSpPr txBox="1"/>
          <p:nvPr/>
        </p:nvSpPr>
        <p:spPr>
          <a:xfrm>
            <a:off x="11307778" y="6400800"/>
            <a:ext cx="884222" cy="369332"/>
          </a:xfrm>
          <a:prstGeom prst="rect">
            <a:avLst/>
          </a:prstGeom>
          <a:noFill/>
        </p:spPr>
        <p:txBody>
          <a:bodyPr wrap="square" rtlCol="0">
            <a:spAutoFit/>
          </a:bodyPr>
          <a:lstStyle/>
          <a:p>
            <a:r>
              <a:rPr lang="en-US" i="1" dirty="0" smtClean="0">
                <a:solidFill>
                  <a:srgbClr val="FF99CC"/>
                </a:solidFill>
                <a:effectLst>
                  <a:outerShdw blurRad="38100" dist="38100" dir="2700000" algn="tl">
                    <a:srgbClr val="000000">
                      <a:alpha val="43137"/>
                    </a:srgbClr>
                  </a:outerShdw>
                </a:effectLst>
              </a:rPr>
              <a:t>7:00</a:t>
            </a:r>
            <a:endParaRPr lang="en-US" i="1" dirty="0">
              <a:solidFill>
                <a:srgbClr val="FF99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328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ghtfall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Nightfall design template" id="{8E782A46-4514-4890-A557-B2C16D284495}" vid="{905231CD-0261-44B0-B7D7-6EDADDAACF34}"/>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232C19C-A75B-4E3F-8B30-1035B9FCAD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Nightfall design slides</Template>
  <TotalTime>0</TotalTime>
  <Words>1109</Words>
  <Application>Microsoft Office PowerPoint</Application>
  <PresentationFormat>Widescreen</PresentationFormat>
  <Paragraphs>199</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Narrow</vt:lpstr>
      <vt:lpstr>Bauhaus 93</vt:lpstr>
      <vt:lpstr>Wingdings</vt:lpstr>
      <vt:lpstr>Wingdings 2</vt:lpstr>
      <vt:lpstr>Wingdings 3</vt:lpstr>
      <vt:lpstr>Nightfall design template</vt:lpstr>
      <vt:lpstr>Chapter 5: Postmodernism  Chapter 7: Analytic Philosophy </vt:lpstr>
      <vt:lpstr>Chapter 5 – Postmodernism </vt:lpstr>
      <vt:lpstr>Post-Modernism:  Discussion Forum Questions</vt:lpstr>
      <vt:lpstr>Post-Modernism Table Talk Topics (see chart)</vt:lpstr>
      <vt:lpstr>Chapter 7 – Analytic Philosophy  Bertrand Russell:</vt:lpstr>
      <vt:lpstr>Analytic Philosophy – What Is It? </vt:lpstr>
      <vt:lpstr>Analytic Philosophy – On Language </vt:lpstr>
      <vt:lpstr>Analytic Philosophy – What’s Included </vt:lpstr>
      <vt:lpstr>Analytic Philosophy – What’s Included </vt:lpstr>
      <vt:lpstr>The Analytic Process</vt:lpstr>
      <vt:lpstr>San Francisco Unified School District—Strategic Plan</vt:lpstr>
      <vt:lpstr>The Analytic Process</vt:lpstr>
      <vt:lpstr>Evaluation of Analytic Philosophy</vt:lpstr>
      <vt:lpstr>Evaluation of Analytic Philosophy</vt:lpstr>
      <vt:lpstr>What’s Your Philosophy of Education?</vt:lpstr>
      <vt:lpstr>Your Questions on Analytic Perspective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2014-10-06T22:06:06Z</dcterms:created>
  <dcterms:modified xsi:type="dcterms:W3CDTF">2017-02-20T19:30:24Z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TC034605339991</vt:lpwstr>
  </property>
</Properties>
</file>