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4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1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9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4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1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28E7-AF69-4C2E-905C-D9F349EED2B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22D65-311E-4081-A00D-F5DC4B54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7052"/>
              </p:ext>
            </p:extLst>
          </p:nvPr>
        </p:nvGraphicFramePr>
        <p:xfrm>
          <a:off x="310896" y="283467"/>
          <a:ext cx="11365992" cy="6165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7608">
                  <a:extLst>
                    <a:ext uri="{9D8B030D-6E8A-4147-A177-3AD203B41FA5}">
                      <a16:colId xmlns:a16="http://schemas.microsoft.com/office/drawing/2014/main" val="1093656754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755753757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2094694709"/>
                    </a:ext>
                  </a:extLst>
                </a:gridCol>
              </a:tblGrid>
              <a:tr h="1672538">
                <a:tc>
                  <a:txBody>
                    <a:bodyPr/>
                    <a:lstStyle/>
                    <a:p>
                      <a:pPr algn="l"/>
                      <a:r>
                        <a:rPr lang="en-US" sz="5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5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Points</a:t>
                      </a:r>
                      <a:endParaRPr lang="en-US" sz="5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Percent of final</a:t>
                      </a:r>
                      <a:r>
                        <a:rPr lang="en-US" sz="3200" baseline="0" dirty="0" smtClean="0"/>
                        <a:t> course grade</a:t>
                      </a:r>
                      <a:endParaRPr lang="en-US" sz="3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8259915"/>
                  </a:ext>
                </a:extLst>
              </a:tr>
              <a:tr h="503022">
                <a:tc>
                  <a:txBody>
                    <a:bodyPr/>
                    <a:lstStyle/>
                    <a:p>
                      <a:pPr marL="4572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Discussion Forums 1-5</a:t>
                      </a:r>
                      <a:endParaRPr lang="en-US" sz="28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 points each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0896435"/>
                  </a:ext>
                </a:extLst>
              </a:tr>
              <a:tr h="836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Group presentation on historic era in education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5%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1681142"/>
                  </a:ext>
                </a:extLst>
              </a:tr>
              <a:tr h="4856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on the philosophies of education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20%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284723"/>
                  </a:ext>
                </a:extLst>
              </a:tr>
              <a:tr h="499657">
                <a:tc>
                  <a:txBody>
                    <a:bodyPr/>
                    <a:lstStyle/>
                    <a:p>
                      <a:pPr marL="45720" marR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Discussion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Forums 6-10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 points each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906353"/>
                  </a:ext>
                </a:extLst>
              </a:tr>
              <a:tr h="836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Personal philosophy of education paper (written first in separate sections)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200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40%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5908913"/>
                  </a:ext>
                </a:extLst>
              </a:tr>
              <a:tr h="1254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Group presentation on philosophical background of contemporary teaching methods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</a:t>
                      </a:r>
                      <a:endParaRPr lang="en-US" sz="2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5%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95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32207"/>
              </p:ext>
            </p:extLst>
          </p:nvPr>
        </p:nvGraphicFramePr>
        <p:xfrm>
          <a:off x="493776" y="353961"/>
          <a:ext cx="11311128" cy="6122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188">
                  <a:extLst>
                    <a:ext uri="{9D8B030D-6E8A-4147-A177-3AD203B41FA5}">
                      <a16:colId xmlns:a16="http://schemas.microsoft.com/office/drawing/2014/main" val="1093656754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755753757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1275389808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2094694709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162047316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3968187585"/>
                    </a:ext>
                  </a:extLst>
                </a:gridCol>
              </a:tblGrid>
              <a:tr h="3038168">
                <a:tc>
                  <a:txBody>
                    <a:bodyPr/>
                    <a:lstStyle/>
                    <a:p>
                      <a:pPr algn="l"/>
                      <a:endParaRPr lang="en-US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Discussion 1</a:t>
                      </a:r>
                      <a:endParaRPr lang="en-US" sz="5400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Discussion 2</a:t>
                      </a:r>
                      <a:endParaRPr lang="en-US" sz="5400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Discussion 3</a:t>
                      </a:r>
                      <a:endParaRPr lang="en-US" sz="5400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Discussion 4</a:t>
                      </a:r>
                      <a:endParaRPr lang="en-US" sz="5400" dirty="0"/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Discussion 5</a:t>
                      </a:r>
                      <a:endParaRPr lang="en-US" sz="5400" dirty="0"/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418259915"/>
                  </a:ext>
                </a:extLst>
              </a:tr>
              <a:tr h="1258529">
                <a:tc>
                  <a:txBody>
                    <a:bodyPr/>
                    <a:lstStyle/>
                    <a:p>
                      <a:pPr marL="4572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Average Score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0896435"/>
                  </a:ext>
                </a:extLst>
              </a:tr>
              <a:tr h="1657959">
                <a:tc>
                  <a:txBody>
                    <a:bodyPr/>
                    <a:lstStyle/>
                    <a:p>
                      <a:pPr marL="4572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Number Completed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1637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22734"/>
              </p:ext>
            </p:extLst>
          </p:nvPr>
        </p:nvGraphicFramePr>
        <p:xfrm>
          <a:off x="347472" y="1225299"/>
          <a:ext cx="11311128" cy="534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188">
                  <a:extLst>
                    <a:ext uri="{9D8B030D-6E8A-4147-A177-3AD203B41FA5}">
                      <a16:colId xmlns:a16="http://schemas.microsoft.com/office/drawing/2014/main" val="1093656754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755753757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1275389808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2094694709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162047316"/>
                    </a:ext>
                  </a:extLst>
                </a:gridCol>
                <a:gridCol w="1885188">
                  <a:extLst>
                    <a:ext uri="{9D8B030D-6E8A-4147-A177-3AD203B41FA5}">
                      <a16:colId xmlns:a16="http://schemas.microsoft.com/office/drawing/2014/main" val="3968187585"/>
                    </a:ext>
                  </a:extLst>
                </a:gridCol>
              </a:tblGrid>
              <a:tr h="724994">
                <a:tc>
                  <a:txBody>
                    <a:bodyPr/>
                    <a:lstStyle/>
                    <a:p>
                      <a:pPr algn="ctr"/>
                      <a:endParaRPr lang="en-US" sz="16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/>
                        <a:t>A</a:t>
                      </a:r>
                      <a:endParaRPr lang="en-US" sz="16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/>
                        <a:t>B</a:t>
                      </a:r>
                      <a:endParaRPr lang="en-US" sz="16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/>
                        <a:t>C</a:t>
                      </a:r>
                      <a:endParaRPr lang="en-US" sz="16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/>
                        <a:t>D</a:t>
                      </a:r>
                      <a:endParaRPr lang="en-US" sz="16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/>
                        <a:t>F</a:t>
                      </a:r>
                      <a:endParaRPr lang="en-US" sz="166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8259915"/>
                  </a:ext>
                </a:extLst>
              </a:tr>
              <a:tr h="1489879">
                <a:tc>
                  <a:txBody>
                    <a:bodyPr/>
                    <a:lstStyle/>
                    <a:p>
                      <a:pPr marL="4572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0" dirty="0" smtClean="0">
                          <a:solidFill>
                            <a:srgbClr val="8DB3E2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#</a:t>
                      </a:r>
                      <a:endParaRPr lang="en-US" sz="11500" dirty="0">
                        <a:solidFill>
                          <a:srgbClr val="8DB3E2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  <a:p>
                      <a:pPr algn="ctr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@ 100%</a:t>
                      </a:r>
                      <a:endParaRPr lang="en-US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8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8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708964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7472" y="109728"/>
            <a:ext cx="11457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Average Course Grade:  93.5%  A-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113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7</cp:revision>
  <dcterms:created xsi:type="dcterms:W3CDTF">2017-02-20T20:02:51Z</dcterms:created>
  <dcterms:modified xsi:type="dcterms:W3CDTF">2017-02-20T21:51:07Z</dcterms:modified>
</cp:coreProperties>
</file>