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92" r:id="rId2"/>
    <p:sldId id="260" r:id="rId3"/>
    <p:sldId id="258" r:id="rId4"/>
    <p:sldId id="259" r:id="rId5"/>
    <p:sldId id="283" r:id="rId6"/>
    <p:sldId id="291" r:id="rId7"/>
    <p:sldId id="284" r:id="rId8"/>
    <p:sldId id="285" r:id="rId9"/>
    <p:sldId id="286" r:id="rId10"/>
    <p:sldId id="287" r:id="rId11"/>
    <p:sldId id="288" r:id="rId12"/>
    <p:sldId id="289" r:id="rId13"/>
    <p:sldId id="29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0623"/>
    <a:srgbClr val="C4E3F8"/>
    <a:srgbClr val="000000"/>
    <a:srgbClr val="5D03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91" y="125"/>
      </p:cViewPr>
      <p:guideLst/>
    </p:cSldViewPr>
  </p:slideViewPr>
  <p:notesTextViewPr>
    <p:cViewPr>
      <p:scale>
        <a:sx n="1" d="1"/>
        <a:sy n="1" d="1"/>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157138-36EF-4C58-918B-A39E748AF2E8}" type="datetimeFigureOut">
              <a:rPr lang="en-US" smtClean="0"/>
              <a:t>3/23/2017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9F7C5C-41FE-461A-920F-E3683BD5059E}" type="slidenum">
              <a:rPr lang="en-US" smtClean="0"/>
              <a:t>‹#›</a:t>
            </a:fld>
            <a:endParaRPr lang="en-US"/>
          </a:p>
        </p:txBody>
      </p:sp>
    </p:spTree>
    <p:extLst>
      <p:ext uri="{BB962C8B-B14F-4D97-AF65-F5344CB8AC3E}">
        <p14:creationId xmlns:p14="http://schemas.microsoft.com/office/powerpoint/2010/main" val="2575957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2</a:t>
            </a:fld>
            <a:endParaRPr lang="en-US"/>
          </a:p>
        </p:txBody>
      </p:sp>
    </p:spTree>
    <p:extLst>
      <p:ext uri="{BB962C8B-B14F-4D97-AF65-F5344CB8AC3E}">
        <p14:creationId xmlns:p14="http://schemas.microsoft.com/office/powerpoint/2010/main" val="3572042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11</a:t>
            </a:fld>
            <a:endParaRPr lang="en-US"/>
          </a:p>
        </p:txBody>
      </p:sp>
    </p:spTree>
    <p:extLst>
      <p:ext uri="{BB962C8B-B14F-4D97-AF65-F5344CB8AC3E}">
        <p14:creationId xmlns:p14="http://schemas.microsoft.com/office/powerpoint/2010/main" val="3120995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12</a:t>
            </a:fld>
            <a:endParaRPr lang="en-US"/>
          </a:p>
        </p:txBody>
      </p:sp>
    </p:spTree>
    <p:extLst>
      <p:ext uri="{BB962C8B-B14F-4D97-AF65-F5344CB8AC3E}">
        <p14:creationId xmlns:p14="http://schemas.microsoft.com/office/powerpoint/2010/main" val="409240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3</a:t>
            </a:fld>
            <a:endParaRPr lang="en-US"/>
          </a:p>
        </p:txBody>
      </p:sp>
    </p:spTree>
    <p:extLst>
      <p:ext uri="{BB962C8B-B14F-4D97-AF65-F5344CB8AC3E}">
        <p14:creationId xmlns:p14="http://schemas.microsoft.com/office/powerpoint/2010/main" val="2958957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4</a:t>
            </a:fld>
            <a:endParaRPr lang="en-US"/>
          </a:p>
        </p:txBody>
      </p:sp>
    </p:spTree>
    <p:extLst>
      <p:ext uri="{BB962C8B-B14F-4D97-AF65-F5344CB8AC3E}">
        <p14:creationId xmlns:p14="http://schemas.microsoft.com/office/powerpoint/2010/main" val="659687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5</a:t>
            </a:fld>
            <a:endParaRPr lang="en-US"/>
          </a:p>
        </p:txBody>
      </p:sp>
    </p:spTree>
    <p:extLst>
      <p:ext uri="{BB962C8B-B14F-4D97-AF65-F5344CB8AC3E}">
        <p14:creationId xmlns:p14="http://schemas.microsoft.com/office/powerpoint/2010/main" val="2768482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6</a:t>
            </a:fld>
            <a:endParaRPr lang="en-US"/>
          </a:p>
        </p:txBody>
      </p:sp>
    </p:spTree>
    <p:extLst>
      <p:ext uri="{BB962C8B-B14F-4D97-AF65-F5344CB8AC3E}">
        <p14:creationId xmlns:p14="http://schemas.microsoft.com/office/powerpoint/2010/main" val="1225744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7</a:t>
            </a:fld>
            <a:endParaRPr lang="en-US"/>
          </a:p>
        </p:txBody>
      </p:sp>
    </p:spTree>
    <p:extLst>
      <p:ext uri="{BB962C8B-B14F-4D97-AF65-F5344CB8AC3E}">
        <p14:creationId xmlns:p14="http://schemas.microsoft.com/office/powerpoint/2010/main" val="479916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8</a:t>
            </a:fld>
            <a:endParaRPr lang="en-US"/>
          </a:p>
        </p:txBody>
      </p:sp>
    </p:spTree>
    <p:extLst>
      <p:ext uri="{BB962C8B-B14F-4D97-AF65-F5344CB8AC3E}">
        <p14:creationId xmlns:p14="http://schemas.microsoft.com/office/powerpoint/2010/main" val="2422335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9</a:t>
            </a:fld>
            <a:endParaRPr lang="en-US"/>
          </a:p>
        </p:txBody>
      </p:sp>
    </p:spTree>
    <p:extLst>
      <p:ext uri="{BB962C8B-B14F-4D97-AF65-F5344CB8AC3E}">
        <p14:creationId xmlns:p14="http://schemas.microsoft.com/office/powerpoint/2010/main" val="1877678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10</a:t>
            </a:fld>
            <a:endParaRPr lang="en-US"/>
          </a:p>
        </p:txBody>
      </p:sp>
    </p:spTree>
    <p:extLst>
      <p:ext uri="{BB962C8B-B14F-4D97-AF65-F5344CB8AC3E}">
        <p14:creationId xmlns:p14="http://schemas.microsoft.com/office/powerpoint/2010/main" val="4215355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306CEC-32EA-4A79-BA01-68CF0B828FB0}"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3734410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06CEC-32EA-4A79-BA01-68CF0B828FB0}"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1415412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06CEC-32EA-4A79-BA01-68CF0B828FB0}"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3866366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06CEC-32EA-4A79-BA01-68CF0B828FB0}"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3816048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306CEC-32EA-4A79-BA01-68CF0B828FB0}"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298692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306CEC-32EA-4A79-BA01-68CF0B828FB0}"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3175037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306CEC-32EA-4A79-BA01-68CF0B828FB0}" type="datetimeFigureOut">
              <a:rPr lang="en-US" smtClean="0"/>
              <a:t>3/23/2017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223363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06CEC-32EA-4A79-BA01-68CF0B828FB0}" type="datetimeFigureOut">
              <a:rPr lang="en-US" smtClean="0"/>
              <a:t>3/23/2017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194836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06CEC-32EA-4A79-BA01-68CF0B828FB0}" type="datetimeFigureOut">
              <a:rPr lang="en-US" smtClean="0"/>
              <a:t>3/23/2017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173424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306CEC-32EA-4A79-BA01-68CF0B828FB0}"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14961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306CEC-32EA-4A79-BA01-68CF0B828FB0}"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4055417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06CEC-32EA-4A79-BA01-68CF0B828FB0}" type="datetimeFigureOut">
              <a:rPr lang="en-US" smtClean="0"/>
              <a:t>3/23/2017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15728-5A85-4226-ABB1-10A9E14893A9}" type="slidenum">
              <a:rPr lang="en-US" smtClean="0"/>
              <a:t>‹#›</a:t>
            </a:fld>
            <a:endParaRPr lang="en-US"/>
          </a:p>
        </p:txBody>
      </p:sp>
    </p:spTree>
    <p:extLst>
      <p:ext uri="{BB962C8B-B14F-4D97-AF65-F5344CB8AC3E}">
        <p14:creationId xmlns:p14="http://schemas.microsoft.com/office/powerpoint/2010/main" val="868709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legacy.biblegateway.com/passage/?search=1%20Peter%202:9&amp;version=NI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heidelberg-catechism.com/en/lords-days/1.html" TargetMode="External"/><Relationship Id="rId5" Type="http://schemas.openxmlformats.org/officeDocument/2006/relationships/hyperlink" Target="http://www.reformed.org/documents/wsc/index.html?_top=http://www.reformed.org/documents/WSC.html"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christian.fmpsdschools.ca/Teaching%20For%20Transformation.php"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ebibleteacher.com/sites/default/files/powerpoint-backgrounds/1/OctoberShining.jpg?131103074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07008" y="1801368"/>
            <a:ext cx="8951975" cy="2043873"/>
          </a:xfrm>
        </p:spPr>
        <p:txBody>
          <a:bodyPr>
            <a:noAutofit/>
          </a:bodyPr>
          <a:lstStyle/>
          <a:p>
            <a:pPr algn="r"/>
            <a:r>
              <a:rPr lang="en-US" sz="6000" dirty="0" smtClean="0">
                <a:solidFill>
                  <a:schemeClr val="bg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Week </a:t>
            </a:r>
            <a:r>
              <a:rPr lang="en-US" sz="6000" dirty="0" smtClean="0">
                <a:solidFill>
                  <a:schemeClr val="bg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10</a:t>
            </a:r>
            <a:r>
              <a:rPr lang="en-US" sz="6000" dirty="0" smtClean="0">
                <a:solidFill>
                  <a:schemeClr val="bg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a:r>
            <a:br>
              <a:rPr lang="en-US" sz="6000" dirty="0" smtClean="0">
                <a:solidFill>
                  <a:schemeClr val="bg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sz="6000" dirty="0" smtClean="0">
                <a:solidFill>
                  <a:schemeClr val="bg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Knight </a:t>
            </a:r>
            <a:r>
              <a:rPr lang="en-US" sz="6000" dirty="0" smtClean="0">
                <a:solidFill>
                  <a:schemeClr val="bg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Chapter 10</a:t>
            </a:r>
            <a:r>
              <a:rPr lang="en-US" sz="6000" dirty="0" smtClean="0">
                <a:solidFill>
                  <a:schemeClr val="bg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a:r>
            <a:br>
              <a:rPr lang="en-US" sz="6000" dirty="0" smtClean="0">
                <a:solidFill>
                  <a:schemeClr val="bg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dirty="0">
                <a:solidFill>
                  <a:schemeClr val="bg1"/>
                </a:solidFill>
                <a:effectLst>
                  <a:outerShdw blurRad="38100" dist="38100" dir="2700000" algn="tl">
                    <a:srgbClr val="000000">
                      <a:alpha val="43137"/>
                    </a:srgbClr>
                  </a:outerShdw>
                </a:effectLst>
                <a:latin typeface="+mn-lt"/>
              </a:rPr>
              <a:t>Personal </a:t>
            </a:r>
            <a:r>
              <a:rPr lang="en-US" dirty="0" err="1">
                <a:solidFill>
                  <a:schemeClr val="bg1"/>
                </a:solidFill>
                <a:effectLst>
                  <a:outerShdw blurRad="38100" dist="38100" dir="2700000" algn="tl">
                    <a:srgbClr val="000000">
                      <a:alpha val="43137"/>
                    </a:srgbClr>
                  </a:outerShdw>
                </a:effectLst>
                <a:latin typeface="+mn-lt"/>
              </a:rPr>
              <a:t>PoE</a:t>
            </a:r>
            <a:r>
              <a:rPr lang="en-US" dirty="0">
                <a:solidFill>
                  <a:schemeClr val="bg1"/>
                </a:solidFill>
                <a:effectLst>
                  <a:outerShdw blurRad="38100" dist="38100" dir="2700000" algn="tl">
                    <a:srgbClr val="000000">
                      <a:alpha val="43137"/>
                    </a:srgbClr>
                  </a:outerShdw>
                </a:effectLst>
                <a:latin typeface="+mn-lt"/>
              </a:rPr>
              <a:t> &amp; Christian Approach</a:t>
            </a:r>
          </a:p>
        </p:txBody>
      </p:sp>
      <p:sp>
        <p:nvSpPr>
          <p:cNvPr id="6" name="TextBox 5"/>
          <p:cNvSpPr txBox="1"/>
          <p:nvPr/>
        </p:nvSpPr>
        <p:spPr>
          <a:xfrm>
            <a:off x="11307778" y="6400800"/>
            <a:ext cx="884222" cy="369332"/>
          </a:xfrm>
          <a:prstGeom prst="rect">
            <a:avLst/>
          </a:prstGeom>
          <a:noFill/>
        </p:spPr>
        <p:txBody>
          <a:bodyPr wrap="square" rtlCol="0">
            <a:spAutoFit/>
          </a:bodyPr>
          <a:lstStyle/>
          <a:p>
            <a:r>
              <a:rPr lang="en-US" i="1" dirty="0" smtClean="0">
                <a:solidFill>
                  <a:srgbClr val="B60623"/>
                </a:solidFill>
                <a:effectLst>
                  <a:outerShdw blurRad="38100" dist="38100" dir="2700000" algn="tl">
                    <a:srgbClr val="000000">
                      <a:alpha val="43137"/>
                    </a:srgbClr>
                  </a:outerShdw>
                </a:effectLst>
              </a:rPr>
              <a:t>6:54</a:t>
            </a:r>
            <a:endParaRPr lang="en-US" i="1" dirty="0">
              <a:solidFill>
                <a:srgbClr val="B6062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373368" y="4398263"/>
            <a:ext cx="3785615" cy="1778699"/>
          </a:xfrm>
        </p:spPr>
        <p:txBody>
          <a:bodyPr>
            <a:normAutofit/>
          </a:bodyPr>
          <a:lstStyle/>
          <a:p>
            <a:pPr marL="0" indent="0" algn="r">
              <a:buNone/>
            </a:pPr>
            <a:r>
              <a:rPr lang="en-US" sz="4000" dirty="0" smtClean="0">
                <a:solidFill>
                  <a:schemeClr val="bg1"/>
                </a:solidFill>
                <a:effectLst>
                  <a:outerShdw blurRad="38100" dist="38100" dir="2700000" algn="tl">
                    <a:srgbClr val="000000">
                      <a:alpha val="43137"/>
                    </a:srgbClr>
                  </a:outerShdw>
                </a:effectLst>
              </a:rPr>
              <a:t>Dr. S. Holtrop</a:t>
            </a:r>
          </a:p>
          <a:p>
            <a:pPr marL="0" indent="0" algn="r">
              <a:buNone/>
            </a:pPr>
            <a:r>
              <a:rPr lang="en-US" sz="4000" dirty="0" smtClean="0">
                <a:solidFill>
                  <a:schemeClr val="bg1"/>
                </a:solidFill>
                <a:effectLst>
                  <a:outerShdw blurRad="38100" dist="38100" dir="2700000" algn="tl">
                    <a:srgbClr val="000000">
                      <a:alpha val="43137"/>
                    </a:srgbClr>
                  </a:outerShdw>
                </a:effectLst>
              </a:rPr>
              <a:t>Spring 2017</a:t>
            </a:r>
            <a:endParaRPr lang="en-US" sz="4000" dirty="0">
              <a:solidFill>
                <a:schemeClr val="bg1"/>
              </a:solidFill>
              <a:effectLst>
                <a:outerShdw blurRad="38100" dist="38100" dir="2700000" algn="tl">
                  <a:srgbClr val="000000">
                    <a:alpha val="43137"/>
                  </a:srgbClr>
                </a:outerShdw>
              </a:effectLst>
            </a:endParaRPr>
          </a:p>
        </p:txBody>
      </p:sp>
      <p:cxnSp>
        <p:nvCxnSpPr>
          <p:cNvPr id="8" name="Straight Connector 7"/>
          <p:cNvCxnSpPr/>
          <p:nvPr/>
        </p:nvCxnSpPr>
        <p:spPr>
          <a:xfrm flipV="1">
            <a:off x="2249424" y="4169664"/>
            <a:ext cx="7781544" cy="45720"/>
          </a:xfrm>
          <a:prstGeom prst="line">
            <a:avLst/>
          </a:prstGeom>
          <a:ln w="76200" cmpd="thinThick"/>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556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30530" y="1889947"/>
            <a:ext cx="11285220" cy="3053528"/>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a:spLocks noChangeAspect="1"/>
          </p:cNvSpPr>
          <p:nvPr/>
        </p:nvSpPr>
        <p:spPr>
          <a:xfrm>
            <a:off x="453390" y="461776"/>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3390" y="566928"/>
            <a:ext cx="9717225" cy="1123760"/>
          </a:xfrm>
        </p:spPr>
        <p:txBody>
          <a:bodyPr>
            <a:normAutofit fontScale="90000"/>
          </a:bodyPr>
          <a:lstStyle/>
          <a:p>
            <a:r>
              <a:rPr lang="en-US" dirty="0" smtClean="0">
                <a:solidFill>
                  <a:schemeClr val="accent2">
                    <a:lumMod val="60000"/>
                    <a:lumOff val="40000"/>
                  </a:schemeClr>
                </a:solidFill>
              </a:rPr>
              <a:t>Prof’s Questions ~ Christian  view of Curriculum</a:t>
            </a:r>
            <a:endParaRPr lang="en-US" dirty="0">
              <a:solidFill>
                <a:schemeClr val="accent2">
                  <a:lumMod val="60000"/>
                  <a:lumOff val="40000"/>
                </a:schemeClr>
              </a:solidFill>
            </a:endParaRPr>
          </a:p>
        </p:txBody>
      </p:sp>
      <p:sp>
        <p:nvSpPr>
          <p:cNvPr id="3" name="Content Placeholder 2"/>
          <p:cNvSpPr>
            <a:spLocks noGrp="1"/>
          </p:cNvSpPr>
          <p:nvPr>
            <p:ph idx="1"/>
          </p:nvPr>
        </p:nvSpPr>
        <p:spPr>
          <a:xfrm>
            <a:off x="581192" y="1908700"/>
            <a:ext cx="11029615" cy="3302492"/>
          </a:xfrm>
        </p:spPr>
        <p:txBody>
          <a:bodyPr anchor="t">
            <a:normAutofit/>
          </a:bodyPr>
          <a:lstStyle/>
          <a:p>
            <a:pPr marL="514350" indent="-514350">
              <a:buFont typeface="+mj-lt"/>
              <a:buAutoNum type="arabicPeriod" startAt="4"/>
            </a:pPr>
            <a:r>
              <a:rPr lang="en-US" sz="2600" dirty="0" smtClean="0">
                <a:solidFill>
                  <a:schemeClr val="bg1"/>
                </a:solidFill>
              </a:rPr>
              <a:t>What </a:t>
            </a:r>
            <a:r>
              <a:rPr lang="en-US" sz="2600" dirty="0">
                <a:solidFill>
                  <a:schemeClr val="bg1"/>
                </a:solidFill>
              </a:rPr>
              <a:t>insights can you gain from Knight’s methods section (pp. 245-253) for teaching strategies in your content area?  </a:t>
            </a:r>
          </a:p>
          <a:p>
            <a:pPr marL="514350" indent="-514350">
              <a:buFont typeface="+mj-lt"/>
              <a:buAutoNum type="arabicPeriod" startAt="4"/>
            </a:pPr>
            <a:r>
              <a:rPr lang="en-US" sz="2600" dirty="0" smtClean="0">
                <a:solidFill>
                  <a:schemeClr val="bg1"/>
                </a:solidFill>
              </a:rPr>
              <a:t>What’s the “informal” (or “hidden”) curriculum (p. 240)?  The “null” curriculum (p. 242)?</a:t>
            </a:r>
          </a:p>
          <a:p>
            <a:pPr marL="514350" indent="-514350">
              <a:buFont typeface="+mj-lt"/>
              <a:buAutoNum type="arabicPeriod" startAt="4"/>
            </a:pPr>
            <a:r>
              <a:rPr lang="en-US" sz="2600" dirty="0">
                <a:solidFill>
                  <a:schemeClr val="bg1"/>
                </a:solidFill>
              </a:rPr>
              <a:t>Explain </a:t>
            </a:r>
            <a:r>
              <a:rPr lang="en-US" sz="2600" dirty="0" smtClean="0">
                <a:solidFill>
                  <a:schemeClr val="bg1"/>
                </a:solidFill>
              </a:rPr>
              <a:t>this quotation:  “Christian education and the Christian school must therefore be seen in terms of both the conservative and revolutionary roles of Christianity.”  (p. 254)</a:t>
            </a:r>
            <a:endParaRPr lang="en-US" sz="2600" dirty="0">
              <a:solidFill>
                <a:schemeClr val="bg1"/>
              </a:solidFill>
            </a:endParaRPr>
          </a:p>
          <a:p>
            <a:pPr marL="342900" indent="-342900">
              <a:buFont typeface="+mj-lt"/>
              <a:buAutoNum type="arabicPeriod" startAt="4"/>
            </a:pPr>
            <a:endParaRPr lang="en-US" u="sng" dirty="0"/>
          </a:p>
          <a:p>
            <a:pPr marL="342900" indent="-342900">
              <a:buFont typeface="+mj-lt"/>
              <a:buAutoNum type="arabicPeriod" startAt="4"/>
            </a:pPr>
            <a:endParaRPr lang="en-US" dirty="0">
              <a:effectLst/>
            </a:endParaRPr>
          </a:p>
          <a:p>
            <a:pPr marL="342900" indent="-342900">
              <a:buFont typeface="+mj-lt"/>
              <a:buAutoNum type="arabicPeriod" startAt="4"/>
            </a:pPr>
            <a:endParaRPr lang="en-US" dirty="0">
              <a:solidFill>
                <a:schemeClr val="accent3">
                  <a:lumMod val="20000"/>
                  <a:lumOff val="80000"/>
                </a:scheme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7" name="Picture 2" descr="https://fbcdn-sphotos-e-a.akamaihd.net/hphotos-ak-xaf1/v/t1.0-9/441_507136054659_7972_n.jpg?oh=b6fabc63b8b433faa9e47862956817b9&amp;oe=54F11E05&amp;__gda__=1424129532_2740c2f468f6af0d9b071632409590dc"/>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flipH="1">
            <a:off x="10170615" y="461639"/>
            <a:ext cx="1298144" cy="1482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939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53390" y="1991384"/>
            <a:ext cx="11285220" cy="4329878"/>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a:spLocks noChangeAspect="1"/>
          </p:cNvSpPr>
          <p:nvPr/>
        </p:nvSpPr>
        <p:spPr>
          <a:xfrm>
            <a:off x="440286" y="614407"/>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89752" y="614405"/>
            <a:ext cx="11029616" cy="1189299"/>
          </a:xfrm>
        </p:spPr>
        <p:txBody>
          <a:bodyPr>
            <a:normAutofit/>
          </a:bodyPr>
          <a:lstStyle/>
          <a:p>
            <a:r>
              <a:rPr lang="en-US" sz="3100" dirty="0" smtClean="0">
                <a:solidFill>
                  <a:schemeClr val="bg1"/>
                </a:solidFill>
              </a:rPr>
              <a:t>Knight’s approach to teaching literature ~</a:t>
            </a:r>
            <a:r>
              <a:rPr lang="en-US" dirty="0" smtClean="0">
                <a:solidFill>
                  <a:schemeClr val="bg1"/>
                </a:solidFill>
              </a:rPr>
              <a:t/>
            </a:r>
            <a:br>
              <a:rPr lang="en-US" dirty="0" smtClean="0">
                <a:solidFill>
                  <a:schemeClr val="bg1"/>
                </a:solidFill>
              </a:rPr>
            </a:br>
            <a:r>
              <a:rPr lang="en-US" sz="2700" dirty="0" smtClean="0">
                <a:solidFill>
                  <a:schemeClr val="bg1"/>
                </a:solidFill>
              </a:rPr>
              <a:t>replicate in content area groups</a:t>
            </a:r>
            <a:br>
              <a:rPr lang="en-US" sz="2700" dirty="0" smtClean="0">
                <a:solidFill>
                  <a:schemeClr val="bg1"/>
                </a:solidFill>
              </a:rPr>
            </a:br>
            <a:r>
              <a:rPr lang="en-US" sz="2200" cap="none" dirty="0" smtClean="0">
                <a:solidFill>
                  <a:schemeClr val="bg1"/>
                </a:solidFill>
                <a:latin typeface="Arial Narrow" panose="020B0606020202030204" pitchFamily="34" charset="0"/>
              </a:rPr>
              <a:t>(Business/Math, Biology, Social Studies, The Arts?)</a:t>
            </a:r>
            <a:endParaRPr lang="en-US" sz="2200" dirty="0">
              <a:solidFill>
                <a:schemeClr val="bg1"/>
              </a:solidFill>
            </a:endParaRPr>
          </a:p>
        </p:txBody>
      </p:sp>
      <p:sp>
        <p:nvSpPr>
          <p:cNvPr id="3" name="Content Placeholder 2"/>
          <p:cNvSpPr>
            <a:spLocks noGrp="1"/>
          </p:cNvSpPr>
          <p:nvPr>
            <p:ph idx="1"/>
          </p:nvPr>
        </p:nvSpPr>
        <p:spPr>
          <a:xfrm>
            <a:off x="638174" y="2028107"/>
            <a:ext cx="11086979" cy="3928030"/>
          </a:xfrm>
        </p:spPr>
        <p:txBody>
          <a:bodyPr anchor="t">
            <a:noAutofit/>
          </a:bodyPr>
          <a:lstStyle/>
          <a:p>
            <a:pPr marL="342900" indent="-342900">
              <a:buFont typeface="+mj-lt"/>
              <a:buAutoNum type="arabicPeriod"/>
            </a:pPr>
            <a:r>
              <a:rPr lang="en-US" sz="2300" dirty="0" smtClean="0">
                <a:solidFill>
                  <a:schemeClr val="bg1"/>
                </a:solidFill>
              </a:rPr>
              <a:t>Decide which parts of the content area to include in the curriculum (p. 229).  In literature, this means deciding which short stories, poems, novels, and plays to study.  What does this mean in your assigned/chosen content area?  Give some specific examples of age-appropriate and restoration-appropriate content and how you decided to include this content.  </a:t>
            </a:r>
          </a:p>
          <a:p>
            <a:pPr marL="342900" indent="-342900">
              <a:buFont typeface="+mj-lt"/>
              <a:buAutoNum type="arabicPeriod"/>
            </a:pPr>
            <a:r>
              <a:rPr lang="en-US" sz="2300" dirty="0" smtClean="0">
                <a:solidFill>
                  <a:schemeClr val="bg1"/>
                </a:solidFill>
              </a:rPr>
              <a:t>Knight implies that reading literature just for escape, enjoyment, or to be “educated” is misguided and is not the main point (p. 231).  What aspects of learning your content area are analogous to these misguided aspects of studying literature?  What </a:t>
            </a:r>
            <a:r>
              <a:rPr lang="en-US" sz="2300" i="1" dirty="0" smtClean="0">
                <a:solidFill>
                  <a:schemeClr val="bg1"/>
                </a:solidFill>
              </a:rPr>
              <a:t>*is* </a:t>
            </a:r>
            <a:r>
              <a:rPr lang="en-US" sz="2300" dirty="0" smtClean="0">
                <a:solidFill>
                  <a:schemeClr val="bg1"/>
                </a:solidFill>
              </a:rPr>
              <a:t>the main point of studying your content area?</a:t>
            </a:r>
          </a:p>
          <a:p>
            <a:pPr marL="342900" indent="-342900">
              <a:buFont typeface="+mj-lt"/>
              <a:buAutoNum type="arabicPeriod"/>
            </a:pPr>
            <a:r>
              <a:rPr lang="en-US" sz="2300" dirty="0" smtClean="0">
                <a:solidFill>
                  <a:schemeClr val="bg1"/>
                </a:solidFill>
              </a:rPr>
              <a:t>Knight says, “The study of literature in a Christian institution can be richer than similar study in non-Christian institutions” (p. 232).  Can you say the same about your content area?  Why?  </a:t>
            </a:r>
          </a:p>
        </p:txBody>
      </p:sp>
      <p:pic>
        <p:nvPicPr>
          <p:cNvPr id="4098" name="Picture 2" descr="http://blogs.yu.edu/imteam/wp-content/uploads/sites/23/2013/10/focusgroup.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9688286" y="1"/>
            <a:ext cx="2503714" cy="209060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411065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40285" y="1776996"/>
            <a:ext cx="11285220" cy="2928354"/>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a:spLocks noChangeAspect="1"/>
          </p:cNvSpPr>
          <p:nvPr/>
        </p:nvSpPr>
        <p:spPr>
          <a:xfrm>
            <a:off x="441331" y="501390"/>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40285" y="365125"/>
            <a:ext cx="9362083" cy="1325563"/>
          </a:xfrm>
        </p:spPr>
        <p:txBody>
          <a:bodyPr>
            <a:normAutofit fontScale="90000"/>
          </a:bodyPr>
          <a:lstStyle/>
          <a:p>
            <a:r>
              <a:rPr lang="en-US" dirty="0" smtClean="0">
                <a:solidFill>
                  <a:schemeClr val="bg1"/>
                </a:solidFill>
              </a:rPr>
              <a:t>Knight’s approach to teaching literature ~</a:t>
            </a:r>
            <a:br>
              <a:rPr lang="en-US" dirty="0" smtClean="0">
                <a:solidFill>
                  <a:schemeClr val="bg1"/>
                </a:solidFill>
              </a:rPr>
            </a:br>
            <a:r>
              <a:rPr lang="en-US" sz="2400" dirty="0" smtClean="0">
                <a:solidFill>
                  <a:schemeClr val="bg1"/>
                </a:solidFill>
              </a:rPr>
              <a:t>replicate in content area groups </a:t>
            </a:r>
            <a:r>
              <a:rPr lang="en-US" sz="2000" cap="none" dirty="0" smtClean="0">
                <a:solidFill>
                  <a:schemeClr val="bg1"/>
                </a:solidFill>
                <a:latin typeface="Arial Narrow" panose="020B0606020202030204" pitchFamily="34" charset="0"/>
              </a:rPr>
              <a:t>(Business/Math, Biology, Social Studies, The Arts?)</a:t>
            </a:r>
            <a:endParaRPr lang="en-US" sz="2000" dirty="0">
              <a:solidFill>
                <a:schemeClr val="bg1"/>
              </a:solidFill>
            </a:endParaRPr>
          </a:p>
        </p:txBody>
      </p:sp>
      <p:sp>
        <p:nvSpPr>
          <p:cNvPr id="3" name="Content Placeholder 2"/>
          <p:cNvSpPr>
            <a:spLocks noGrp="1"/>
          </p:cNvSpPr>
          <p:nvPr>
            <p:ph idx="1"/>
          </p:nvPr>
        </p:nvSpPr>
        <p:spPr>
          <a:xfrm>
            <a:off x="489752" y="1761675"/>
            <a:ext cx="11248858" cy="3156553"/>
          </a:xfrm>
        </p:spPr>
        <p:txBody>
          <a:bodyPr anchor="t">
            <a:noAutofit/>
          </a:bodyPr>
          <a:lstStyle/>
          <a:p>
            <a:pPr marL="342900" indent="-342900">
              <a:buFont typeface="+mj-lt"/>
              <a:buAutoNum type="arabicPeriod" startAt="4"/>
            </a:pPr>
            <a:r>
              <a:rPr lang="en-US" sz="2400" dirty="0" smtClean="0">
                <a:solidFill>
                  <a:schemeClr val="bg1"/>
                </a:solidFill>
              </a:rPr>
              <a:t>Knight says, “The essential thing in literary study is not the passing on of a body of knowledge, but the development of a </a:t>
            </a:r>
            <a:r>
              <a:rPr lang="en-US" sz="2400" u="sng" dirty="0" smtClean="0">
                <a:solidFill>
                  <a:schemeClr val="bg1"/>
                </a:solidFill>
              </a:rPr>
              <a:t>skill—the</a:t>
            </a:r>
            <a:r>
              <a:rPr lang="en-US" sz="2400" dirty="0" smtClean="0">
                <a:solidFill>
                  <a:schemeClr val="bg1"/>
                </a:solidFill>
              </a:rPr>
              <a:t> ability to think critically and to interpret literary insights from the perspective of the biblical worldview” (p. 233).  What would be the essential thing in your content area?  </a:t>
            </a:r>
          </a:p>
          <a:p>
            <a:pPr marL="342900" indent="-342900">
              <a:buFont typeface="+mj-lt"/>
              <a:buAutoNum type="arabicPeriod" startAt="4"/>
            </a:pPr>
            <a:r>
              <a:rPr lang="en-US" sz="2400" dirty="0" smtClean="0">
                <a:solidFill>
                  <a:schemeClr val="bg1"/>
                </a:solidFill>
              </a:rPr>
              <a:t>Knight says worldviews are often subliminal and accepted without challenge (p. 234).  What are some widely accepted “biases and assumptions” (p. 238) in your content area?  How can a biblical framework (p. 237) help avoid hidden biases and assumptions in your content area?  </a:t>
            </a:r>
            <a:endParaRPr lang="en-US" sz="2400" dirty="0">
              <a:solidFill>
                <a:schemeClr val="bg1"/>
              </a:solidFill>
            </a:endParaRPr>
          </a:p>
        </p:txBody>
      </p:sp>
      <p:pic>
        <p:nvPicPr>
          <p:cNvPr id="5" name="Picture 2" descr="http://blogs.yu.edu/imteam/wp-content/uploads/sites/23/2013/10/focusgroup.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9688286" y="1"/>
            <a:ext cx="2503714" cy="2090601"/>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238505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ebibleteacher.com/sites/default/files/powerpoint-backgrounds/1/OctoberShining.jpg?131103074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26951" y="1932633"/>
            <a:ext cx="11285220" cy="4329878"/>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a:spLocks noChangeAspect="1"/>
          </p:cNvSpPr>
          <p:nvPr/>
        </p:nvSpPr>
        <p:spPr>
          <a:xfrm>
            <a:off x="440286" y="614407"/>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smtClean="0">
                <a:solidFill>
                  <a:schemeClr val="bg1"/>
                </a:solidFill>
              </a:rPr>
              <a:t>Final Knight quotations</a:t>
            </a:r>
            <a:endParaRPr lang="en-US" dirty="0">
              <a:solidFill>
                <a:schemeClr val="bg1"/>
              </a:solidFill>
            </a:endParaRPr>
          </a:p>
        </p:txBody>
      </p:sp>
      <p:sp>
        <p:nvSpPr>
          <p:cNvPr id="3" name="Content Placeholder 2"/>
          <p:cNvSpPr>
            <a:spLocks noGrp="1"/>
          </p:cNvSpPr>
          <p:nvPr>
            <p:ph idx="1"/>
          </p:nvPr>
        </p:nvSpPr>
        <p:spPr>
          <a:xfrm>
            <a:off x="581192" y="1991383"/>
            <a:ext cx="11157418" cy="4594611"/>
          </a:xfrm>
        </p:spPr>
        <p:txBody>
          <a:bodyPr anchor="t">
            <a:normAutofit fontScale="70000" lnSpcReduction="20000"/>
          </a:bodyPr>
          <a:lstStyle/>
          <a:p>
            <a:pPr marL="0" indent="0">
              <a:buNone/>
            </a:pPr>
            <a:r>
              <a:rPr lang="en-US" sz="3500" i="1" dirty="0" smtClean="0">
                <a:solidFill>
                  <a:schemeClr val="bg1"/>
                </a:solidFill>
              </a:rPr>
              <a:t>“Even the search for correct doctrine and a unified theology can become </a:t>
            </a:r>
            <a:r>
              <a:rPr lang="en-US" sz="3500" i="1" u="sng" dirty="0" smtClean="0">
                <a:solidFill>
                  <a:schemeClr val="bg1"/>
                </a:solidFill>
              </a:rPr>
              <a:t>a game that shuts us away from God.</a:t>
            </a:r>
            <a:r>
              <a:rPr lang="en-US" sz="3500" i="1" dirty="0" smtClean="0">
                <a:solidFill>
                  <a:schemeClr val="bg1"/>
                </a:solidFill>
              </a:rPr>
              <a:t>  The only integration point for the Christian individual and the Christian school is Jesus Christ.”  </a:t>
            </a:r>
            <a:r>
              <a:rPr lang="en-US" sz="3500" dirty="0" smtClean="0">
                <a:solidFill>
                  <a:schemeClr val="bg1"/>
                </a:solidFill>
              </a:rPr>
              <a:t>(p. 244)</a:t>
            </a:r>
          </a:p>
          <a:p>
            <a:pPr marL="0" indent="0">
              <a:buNone/>
            </a:pPr>
            <a:r>
              <a:rPr lang="en-US" sz="3500" i="1" dirty="0" smtClean="0">
                <a:solidFill>
                  <a:schemeClr val="bg1"/>
                </a:solidFill>
              </a:rPr>
              <a:t/>
            </a:r>
            <a:br>
              <a:rPr lang="en-US" sz="3500" i="1" dirty="0" smtClean="0">
                <a:solidFill>
                  <a:schemeClr val="bg1"/>
                </a:solidFill>
              </a:rPr>
            </a:br>
            <a:r>
              <a:rPr lang="en-US" sz="3500" i="1" dirty="0" smtClean="0">
                <a:solidFill>
                  <a:schemeClr val="bg1"/>
                </a:solidFill>
              </a:rPr>
              <a:t>“Life is meaningless outside of Christ…. People profit nothing if they gain the whole world and lose their souls.  From this perspective, Christian educational goals are broader than those of secularized education, since </a:t>
            </a:r>
            <a:r>
              <a:rPr lang="en-US" sz="3500" i="1" u="sng" dirty="0" smtClean="0">
                <a:solidFill>
                  <a:schemeClr val="bg1"/>
                </a:solidFill>
              </a:rPr>
              <a:t>Christian education seeks to prepare the young for both the present world and the world to come</a:t>
            </a:r>
            <a:r>
              <a:rPr lang="en-US" sz="3500" i="1" dirty="0" smtClean="0">
                <a:solidFill>
                  <a:schemeClr val="bg1"/>
                </a:solidFill>
              </a:rPr>
              <a:t>.”  </a:t>
            </a:r>
            <a:r>
              <a:rPr lang="en-US" sz="3500" dirty="0" smtClean="0">
                <a:solidFill>
                  <a:schemeClr val="bg1"/>
                </a:solidFill>
              </a:rPr>
              <a:t>(p. 259)</a:t>
            </a:r>
          </a:p>
          <a:p>
            <a:pPr marL="0" indent="0" algn="ctr">
              <a:buNone/>
            </a:pPr>
            <a:r>
              <a:rPr lang="en-US" sz="3500" i="1" dirty="0" smtClean="0">
                <a:solidFill>
                  <a:schemeClr val="bg1"/>
                </a:solidFill>
              </a:rPr>
              <a:t/>
            </a:r>
            <a:br>
              <a:rPr lang="en-US" sz="3500" i="1" dirty="0" smtClean="0">
                <a:solidFill>
                  <a:schemeClr val="bg1"/>
                </a:solidFill>
              </a:rPr>
            </a:br>
            <a:r>
              <a:rPr lang="en-US" sz="3500" i="1" dirty="0" smtClean="0">
                <a:solidFill>
                  <a:schemeClr val="bg1"/>
                </a:solidFill>
              </a:rPr>
              <a:t>The </a:t>
            </a:r>
            <a:r>
              <a:rPr lang="en-US" sz="3500" i="1" dirty="0">
                <a:solidFill>
                  <a:schemeClr val="bg1"/>
                </a:solidFill>
              </a:rPr>
              <a:t>incarnate Word is with us, </a:t>
            </a:r>
            <a:br>
              <a:rPr lang="en-US" sz="3500" i="1" dirty="0">
                <a:solidFill>
                  <a:schemeClr val="bg1"/>
                </a:solidFill>
              </a:rPr>
            </a:br>
            <a:r>
              <a:rPr lang="en-US" sz="3500" i="1" dirty="0">
                <a:solidFill>
                  <a:schemeClr val="bg1"/>
                </a:solidFill>
              </a:rPr>
              <a:t>is still speaking, is present</a:t>
            </a:r>
            <a:br>
              <a:rPr lang="en-US" sz="3500" i="1" dirty="0">
                <a:solidFill>
                  <a:schemeClr val="bg1"/>
                </a:solidFill>
              </a:rPr>
            </a:br>
            <a:r>
              <a:rPr lang="en-US" sz="3500" i="1" dirty="0">
                <a:solidFill>
                  <a:schemeClr val="bg1"/>
                </a:solidFill>
              </a:rPr>
              <a:t>always, yet leaves no sign</a:t>
            </a:r>
            <a:br>
              <a:rPr lang="en-US" sz="3500" i="1" dirty="0">
                <a:solidFill>
                  <a:schemeClr val="bg1"/>
                </a:solidFill>
              </a:rPr>
            </a:br>
            <a:r>
              <a:rPr lang="en-US" sz="3500" i="1" dirty="0">
                <a:solidFill>
                  <a:schemeClr val="bg1"/>
                </a:solidFill>
              </a:rPr>
              <a:t>but everything that is.</a:t>
            </a:r>
          </a:p>
          <a:p>
            <a:pPr marL="0" indent="0" algn="ctr">
              <a:buNone/>
            </a:pPr>
            <a:r>
              <a:rPr lang="en-US" sz="3500" i="1" dirty="0">
                <a:solidFill>
                  <a:schemeClr val="bg1"/>
                </a:solidFill>
              </a:rPr>
              <a:t>--</a:t>
            </a:r>
            <a:r>
              <a:rPr lang="en-US" sz="3500" dirty="0">
                <a:solidFill>
                  <a:schemeClr val="bg1"/>
                </a:solidFill>
              </a:rPr>
              <a:t>Wendell Berry</a:t>
            </a:r>
          </a:p>
          <a:p>
            <a:pPr marL="342900" indent="-342900">
              <a:buFont typeface="+mj-lt"/>
              <a:buAutoNum type="arabicPeriod"/>
            </a:pPr>
            <a:endParaRPr lang="en-US" sz="2000" dirty="0"/>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742469">
            <a:off x="10222726" y="277754"/>
            <a:ext cx="1177389" cy="1608455"/>
          </a:xfrm>
          <a:prstGeom prst="rect">
            <a:avLst/>
          </a:prstGeom>
        </p:spPr>
      </p:pic>
      <p:sp>
        <p:nvSpPr>
          <p:cNvPr id="6" name="Slide Number Placeholder 5"/>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1026" name="Picture 2" descr="http://1.bp.blogspot.com/_m8VW28fX79Y/TApXhdfH3_I/AAAAAAAAAVI/ZUbeGicCVQE/s200/Berry.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0178415" y="4518529"/>
            <a:ext cx="1432393" cy="1697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682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clker.com/cliparts/L/5/d/N/D/j/tree-green-silhouette-pure-hi.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954215" y="644768"/>
            <a:ext cx="5943600" cy="621323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521207" y="512064"/>
            <a:ext cx="10707623" cy="6345936"/>
          </a:xfrm>
          <a:prstGeom prst="rect">
            <a:avLst/>
          </a:prstGeom>
          <a:gradFill>
            <a:gsLst>
              <a:gs pos="0">
                <a:srgbClr val="5D0312">
                  <a:alpha val="50000"/>
                </a:srgbClr>
              </a:gs>
              <a:gs pos="29000">
                <a:schemeClr val="tx1">
                  <a:lumMod val="65000"/>
                  <a:lumOff val="35000"/>
                  <a:alpha val="64000"/>
                </a:schemeClr>
              </a:gs>
              <a:gs pos="82000">
                <a:schemeClr val="tx1">
                  <a:lumMod val="75000"/>
                  <a:lumOff val="25000"/>
                  <a:alpha val="76000"/>
                </a:schemeClr>
              </a:gs>
              <a:gs pos="100000">
                <a:srgbClr val="5D0312">
                  <a:alpha val="67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1208" y="512064"/>
            <a:ext cx="11061192" cy="914400"/>
          </a:xfrm>
        </p:spPr>
        <p:txBody>
          <a:bodyPr/>
          <a:lstStyle/>
          <a:p>
            <a:r>
              <a:rPr lang="en-US" dirty="0" smtClean="0">
                <a:solidFill>
                  <a:schemeClr val="bg1"/>
                </a:solidFill>
                <a:effectLst>
                  <a:outerShdw blurRad="38100" dist="38100" dir="2700000" algn="tl">
                    <a:srgbClr val="000000">
                      <a:alpha val="43137"/>
                    </a:srgbClr>
                  </a:outerShdw>
                </a:effectLst>
              </a:rPr>
              <a:t>Building a Christian philosophy of education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21208" y="1353312"/>
            <a:ext cx="5577840" cy="4181247"/>
          </a:xfrm>
        </p:spPr>
        <p:txBody>
          <a:bodyPr>
            <a:normAutofit/>
          </a:bodyPr>
          <a:lstStyle/>
          <a:p>
            <a:pPr marL="68580" indent="0">
              <a:buNone/>
            </a:pPr>
            <a:r>
              <a:rPr lang="en-US" sz="2200" dirty="0" smtClean="0">
                <a:solidFill>
                  <a:schemeClr val="bg1"/>
                </a:solidFill>
                <a:effectLst>
                  <a:outerShdw blurRad="38100" dist="38100" dir="2700000" algn="tl">
                    <a:srgbClr val="000000">
                      <a:alpha val="43137"/>
                    </a:srgbClr>
                  </a:outerShdw>
                </a:effectLst>
              </a:rPr>
              <a:t>What is your biblically-based view of…</a:t>
            </a:r>
          </a:p>
          <a:p>
            <a:r>
              <a:rPr lang="en-US" sz="2200" dirty="0">
                <a:solidFill>
                  <a:schemeClr val="bg1"/>
                </a:solidFill>
                <a:effectLst>
                  <a:outerShdw blurRad="38100" dist="38100" dir="2700000" algn="tl">
                    <a:srgbClr val="000000">
                      <a:alpha val="43137"/>
                    </a:srgbClr>
                  </a:outerShdw>
                </a:effectLst>
              </a:rPr>
              <a:t>What is </a:t>
            </a:r>
            <a:r>
              <a:rPr lang="en-US" sz="2200" u="sng" dirty="0" smtClean="0">
                <a:solidFill>
                  <a:schemeClr val="bg1"/>
                </a:solidFill>
                <a:effectLst>
                  <a:outerShdw blurRad="38100" dist="38100" dir="2700000" algn="tl">
                    <a:srgbClr val="000000">
                      <a:alpha val="43137"/>
                    </a:srgbClr>
                  </a:outerShdw>
                </a:effectLst>
              </a:rPr>
              <a:t>real</a:t>
            </a:r>
            <a:r>
              <a:rPr lang="en-US" sz="2200" dirty="0" smtClean="0">
                <a:solidFill>
                  <a:schemeClr val="bg1"/>
                </a:solidFill>
                <a:effectLst>
                  <a:outerShdw blurRad="38100" dist="38100" dir="2700000" algn="tl">
                    <a:srgbClr val="000000">
                      <a:alpha val="43137"/>
                    </a:srgbClr>
                  </a:outerShdw>
                </a:effectLst>
              </a:rPr>
              <a:t> (metaphysics)</a:t>
            </a:r>
            <a:endParaRPr lang="en-US" sz="2200" dirty="0">
              <a:solidFill>
                <a:schemeClr val="bg1"/>
              </a:solidFill>
              <a:effectLst>
                <a:outerShdw blurRad="38100" dist="38100" dir="2700000" algn="tl">
                  <a:srgbClr val="000000">
                    <a:alpha val="43137"/>
                  </a:srgbClr>
                </a:outerShdw>
              </a:effectLst>
            </a:endParaRPr>
          </a:p>
          <a:p>
            <a:r>
              <a:rPr lang="en-US" sz="2200" u="sng" dirty="0" smtClean="0">
                <a:solidFill>
                  <a:schemeClr val="bg1"/>
                </a:solidFill>
                <a:effectLst>
                  <a:outerShdw blurRad="38100" dist="38100" dir="2700000" algn="tl">
                    <a:srgbClr val="000000">
                      <a:alpha val="43137"/>
                    </a:srgbClr>
                  </a:outerShdw>
                </a:effectLst>
              </a:rPr>
              <a:t>Truth</a:t>
            </a:r>
            <a:r>
              <a:rPr lang="en-US" sz="2200" dirty="0" smtClean="0">
                <a:solidFill>
                  <a:schemeClr val="bg1"/>
                </a:solidFill>
                <a:effectLst>
                  <a:outerShdw blurRad="38100" dist="38100" dir="2700000" algn="tl">
                    <a:srgbClr val="000000">
                      <a:alpha val="43137"/>
                    </a:srgbClr>
                  </a:outerShdw>
                </a:effectLst>
              </a:rPr>
              <a:t>, what is knowable (epistemology)</a:t>
            </a:r>
          </a:p>
          <a:p>
            <a:r>
              <a:rPr lang="en-US" sz="2200" u="sng" dirty="0" smtClean="0">
                <a:solidFill>
                  <a:schemeClr val="bg1"/>
                </a:solidFill>
                <a:effectLst>
                  <a:outerShdw blurRad="38100" dist="38100" dir="2700000" algn="tl">
                    <a:srgbClr val="000000">
                      <a:alpha val="43137"/>
                    </a:srgbClr>
                  </a:outerShdw>
                </a:effectLst>
              </a:rPr>
              <a:t>Values</a:t>
            </a:r>
            <a:r>
              <a:rPr lang="en-US" sz="2200" dirty="0" smtClean="0">
                <a:solidFill>
                  <a:schemeClr val="bg1"/>
                </a:solidFill>
                <a:effectLst>
                  <a:outerShdw blurRad="38100" dist="38100" dir="2700000" algn="tl">
                    <a:srgbClr val="000000">
                      <a:alpha val="43137"/>
                    </a:srgbClr>
                  </a:outerShdw>
                </a:effectLst>
              </a:rPr>
              <a:t> - ethical and aesthetic (axiology)</a:t>
            </a:r>
          </a:p>
          <a:p>
            <a:r>
              <a:rPr lang="en-US" sz="2200" dirty="0" smtClean="0">
                <a:solidFill>
                  <a:schemeClr val="bg1"/>
                </a:solidFill>
                <a:effectLst>
                  <a:outerShdw blurRad="38100" dist="38100" dir="2700000" algn="tl">
                    <a:srgbClr val="000000">
                      <a:alpha val="43137"/>
                    </a:srgbClr>
                  </a:outerShdw>
                </a:effectLst>
              </a:rPr>
              <a:t>The </a:t>
            </a:r>
            <a:r>
              <a:rPr lang="en-US" sz="2200" u="sng" dirty="0" smtClean="0">
                <a:solidFill>
                  <a:schemeClr val="bg1"/>
                </a:solidFill>
                <a:effectLst>
                  <a:outerShdw blurRad="38100" dist="38100" dir="2700000" algn="tl">
                    <a:srgbClr val="000000">
                      <a:alpha val="43137"/>
                    </a:srgbClr>
                  </a:outerShdw>
                </a:effectLst>
              </a:rPr>
              <a:t>student</a:t>
            </a:r>
            <a:r>
              <a:rPr lang="en-US" sz="2200" dirty="0" smtClean="0">
                <a:solidFill>
                  <a:schemeClr val="bg1"/>
                </a:solidFill>
                <a:effectLst>
                  <a:outerShdw blurRad="38100" dist="38100" dir="2700000" algn="tl">
                    <a:srgbClr val="000000">
                      <a:alpha val="43137"/>
                    </a:srgbClr>
                  </a:outerShdw>
                </a:effectLst>
              </a:rPr>
              <a:t> (image of God, calling)</a:t>
            </a:r>
          </a:p>
          <a:p>
            <a:r>
              <a:rPr lang="en-US" sz="2200" dirty="0" smtClean="0">
                <a:solidFill>
                  <a:schemeClr val="bg1"/>
                </a:solidFill>
                <a:effectLst>
                  <a:outerShdw blurRad="38100" dist="38100" dir="2700000" algn="tl">
                    <a:srgbClr val="000000">
                      <a:alpha val="43137"/>
                    </a:srgbClr>
                  </a:outerShdw>
                </a:effectLst>
              </a:rPr>
              <a:t>The </a:t>
            </a:r>
            <a:r>
              <a:rPr lang="en-US" sz="2200" u="sng" dirty="0" smtClean="0">
                <a:solidFill>
                  <a:schemeClr val="bg1"/>
                </a:solidFill>
                <a:effectLst>
                  <a:outerShdw blurRad="38100" dist="38100" dir="2700000" algn="tl">
                    <a:srgbClr val="000000">
                      <a:alpha val="43137"/>
                    </a:srgbClr>
                  </a:outerShdw>
                </a:effectLst>
              </a:rPr>
              <a:t>teacher</a:t>
            </a:r>
            <a:r>
              <a:rPr lang="en-US" sz="2200" dirty="0" smtClean="0">
                <a:solidFill>
                  <a:schemeClr val="bg1"/>
                </a:solidFill>
                <a:effectLst>
                  <a:outerShdw blurRad="38100" dist="38100" dir="2700000" algn="tl">
                    <a:srgbClr val="000000">
                      <a:alpha val="43137"/>
                    </a:srgbClr>
                  </a:outerShdw>
                </a:effectLst>
              </a:rPr>
              <a:t> (calling, image of God)</a:t>
            </a:r>
          </a:p>
          <a:p>
            <a:r>
              <a:rPr lang="en-US" sz="2200" dirty="0" smtClean="0">
                <a:solidFill>
                  <a:schemeClr val="bg1"/>
                </a:solidFill>
                <a:effectLst>
                  <a:outerShdw blurRad="38100" dist="38100" dir="2700000" algn="tl">
                    <a:srgbClr val="000000">
                      <a:alpha val="43137"/>
                    </a:srgbClr>
                  </a:outerShdw>
                </a:effectLst>
              </a:rPr>
              <a:t>The </a:t>
            </a:r>
            <a:r>
              <a:rPr lang="en-US" sz="2200" u="sng" dirty="0" smtClean="0">
                <a:solidFill>
                  <a:schemeClr val="bg1"/>
                </a:solidFill>
                <a:effectLst>
                  <a:outerShdw blurRad="38100" dist="38100" dir="2700000" algn="tl">
                    <a:srgbClr val="000000">
                      <a:alpha val="43137"/>
                    </a:srgbClr>
                  </a:outerShdw>
                </a:effectLst>
              </a:rPr>
              <a:t>curriculum</a:t>
            </a:r>
            <a:r>
              <a:rPr lang="en-US" sz="2200" dirty="0" smtClean="0">
                <a:solidFill>
                  <a:schemeClr val="bg1"/>
                </a:solidFill>
                <a:effectLst>
                  <a:outerShdw blurRad="38100" dist="38100" dir="2700000" algn="tl">
                    <a:srgbClr val="000000">
                      <a:alpha val="43137"/>
                    </a:srgbClr>
                  </a:outerShdw>
                </a:effectLst>
              </a:rPr>
              <a:t> (truth or exploration?)</a:t>
            </a:r>
          </a:p>
          <a:p>
            <a:r>
              <a:rPr lang="en-US" sz="2200" u="sng" dirty="0" smtClean="0">
                <a:solidFill>
                  <a:schemeClr val="bg1"/>
                </a:solidFill>
                <a:effectLst>
                  <a:outerShdw blurRad="38100" dist="38100" dir="2700000" algn="tl">
                    <a:srgbClr val="000000">
                      <a:alpha val="43137"/>
                    </a:srgbClr>
                  </a:outerShdw>
                </a:effectLst>
              </a:rPr>
              <a:t>Purpose</a:t>
            </a:r>
            <a:r>
              <a:rPr lang="en-US" sz="2200" dirty="0" smtClean="0">
                <a:solidFill>
                  <a:schemeClr val="bg1"/>
                </a:solidFill>
                <a:effectLst>
                  <a:outerShdw blurRad="38100" dist="38100" dir="2700000" algn="tl">
                    <a:srgbClr val="000000">
                      <a:alpha val="43137"/>
                    </a:srgbClr>
                  </a:outerShdw>
                </a:effectLst>
              </a:rPr>
              <a:t> of education</a:t>
            </a:r>
          </a:p>
          <a:p>
            <a:r>
              <a:rPr lang="en-US" sz="2200" u="sng" dirty="0" smtClean="0">
                <a:solidFill>
                  <a:schemeClr val="bg1"/>
                </a:solidFill>
                <a:effectLst>
                  <a:outerShdw blurRad="38100" dist="38100" dir="2700000" algn="tl">
                    <a:srgbClr val="000000">
                      <a:alpha val="43137"/>
                    </a:srgbClr>
                  </a:outerShdw>
                </a:effectLst>
              </a:rPr>
              <a:t>Work</a:t>
            </a:r>
            <a:r>
              <a:rPr lang="en-US" sz="2200" dirty="0" smtClean="0">
                <a:solidFill>
                  <a:schemeClr val="bg1"/>
                </a:solidFill>
                <a:effectLst>
                  <a:outerShdw blurRad="38100" dist="38100" dir="2700000" algn="tl">
                    <a:srgbClr val="000000">
                      <a:alpha val="43137"/>
                    </a:srgbClr>
                  </a:outerShdw>
                </a:effectLst>
              </a:rPr>
              <a:t> (calling, incl. avocations)</a:t>
            </a:r>
          </a:p>
        </p:txBody>
      </p:sp>
      <p:sp>
        <p:nvSpPr>
          <p:cNvPr id="4" name="Content Placeholder 2"/>
          <p:cNvSpPr txBox="1">
            <a:spLocks/>
          </p:cNvSpPr>
          <p:nvPr/>
        </p:nvSpPr>
        <p:spPr>
          <a:xfrm>
            <a:off x="6236676" y="1426464"/>
            <a:ext cx="4992155" cy="5431536"/>
          </a:xfrm>
          <a:prstGeom prst="rect">
            <a:avLst/>
          </a:prstGeom>
        </p:spPr>
        <p:txBody>
          <a:bodyPr vert="horz">
            <a:normAutofit fontScale="40000" lnSpcReduction="20000"/>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68580" indent="0">
              <a:buNone/>
            </a:pPr>
            <a:r>
              <a:rPr lang="en-US" sz="5000" dirty="0" smtClean="0">
                <a:solidFill>
                  <a:schemeClr val="bg1"/>
                </a:solidFill>
                <a:effectLst>
                  <a:outerShdw blurRad="38100" dist="38100" dir="2700000" algn="tl">
                    <a:srgbClr val="000000">
                      <a:alpha val="43137"/>
                    </a:srgbClr>
                  </a:outerShdw>
                </a:effectLst>
              </a:rPr>
              <a:t>What methods and curriculum choices can support this view?  E.g.:</a:t>
            </a:r>
          </a:p>
          <a:p>
            <a:r>
              <a:rPr lang="en-US" sz="5000" dirty="0" smtClean="0">
                <a:solidFill>
                  <a:schemeClr val="bg1"/>
                </a:solidFill>
                <a:effectLst>
                  <a:outerShdw blurRad="38100" dist="38100" dir="2700000" algn="tl">
                    <a:srgbClr val="000000">
                      <a:alpha val="43137"/>
                    </a:srgbClr>
                  </a:outerShdw>
                </a:effectLst>
              </a:rPr>
              <a:t>Content knowledge</a:t>
            </a:r>
          </a:p>
          <a:p>
            <a:r>
              <a:rPr lang="en-US" sz="5000" dirty="0" smtClean="0">
                <a:solidFill>
                  <a:schemeClr val="bg1"/>
                </a:solidFill>
                <a:effectLst>
                  <a:outerShdw blurRad="38100" dist="38100" dir="2700000" algn="tl">
                    <a:srgbClr val="000000">
                      <a:alpha val="43137"/>
                    </a:srgbClr>
                  </a:outerShdw>
                </a:effectLst>
              </a:rPr>
              <a:t>Critical thinking skills &amp; practice</a:t>
            </a:r>
          </a:p>
          <a:p>
            <a:r>
              <a:rPr lang="en-US" sz="5000" dirty="0" smtClean="0">
                <a:solidFill>
                  <a:schemeClr val="bg1"/>
                </a:solidFill>
                <a:effectLst>
                  <a:outerShdw blurRad="38100" dist="38100" dir="2700000" algn="tl">
                    <a:srgbClr val="000000">
                      <a:alpha val="43137"/>
                    </a:srgbClr>
                  </a:outerShdw>
                </a:effectLst>
              </a:rPr>
              <a:t>Communication skills</a:t>
            </a:r>
            <a:r>
              <a:rPr lang="en-US" sz="5000" dirty="0">
                <a:solidFill>
                  <a:schemeClr val="bg1"/>
                </a:solidFill>
                <a:effectLst>
                  <a:outerShdw blurRad="38100" dist="38100" dir="2700000" algn="tl">
                    <a:srgbClr val="000000">
                      <a:alpha val="43137"/>
                    </a:srgbClr>
                  </a:outerShdw>
                </a:effectLst>
              </a:rPr>
              <a:t> &amp; </a:t>
            </a:r>
            <a:r>
              <a:rPr lang="en-US" sz="5000" dirty="0" smtClean="0">
                <a:solidFill>
                  <a:schemeClr val="bg1"/>
                </a:solidFill>
                <a:effectLst>
                  <a:outerShdw blurRad="38100" dist="38100" dir="2700000" algn="tl">
                    <a:srgbClr val="000000">
                      <a:alpha val="43137"/>
                    </a:srgbClr>
                  </a:outerShdw>
                </a:effectLst>
              </a:rPr>
              <a:t>practice</a:t>
            </a:r>
          </a:p>
          <a:p>
            <a:r>
              <a:rPr lang="en-US" sz="5000" dirty="0" smtClean="0">
                <a:solidFill>
                  <a:schemeClr val="bg1"/>
                </a:solidFill>
                <a:effectLst>
                  <a:outerShdw blurRad="38100" dist="38100" dir="2700000" algn="tl">
                    <a:srgbClr val="000000">
                      <a:alpha val="43137"/>
                    </a:srgbClr>
                  </a:outerShdw>
                </a:effectLst>
              </a:rPr>
              <a:t>Problem solving skills</a:t>
            </a:r>
            <a:r>
              <a:rPr lang="en-US" sz="5000" dirty="0">
                <a:solidFill>
                  <a:schemeClr val="bg1"/>
                </a:solidFill>
                <a:effectLst>
                  <a:outerShdw blurRad="38100" dist="38100" dir="2700000" algn="tl">
                    <a:srgbClr val="000000">
                      <a:alpha val="43137"/>
                    </a:srgbClr>
                  </a:outerShdw>
                </a:effectLst>
              </a:rPr>
              <a:t> &amp; </a:t>
            </a:r>
            <a:r>
              <a:rPr lang="en-US" sz="5000" dirty="0" smtClean="0">
                <a:solidFill>
                  <a:schemeClr val="bg1"/>
                </a:solidFill>
                <a:effectLst>
                  <a:outerShdw blurRad="38100" dist="38100" dir="2700000" algn="tl">
                    <a:srgbClr val="000000">
                      <a:alpha val="43137"/>
                    </a:srgbClr>
                  </a:outerShdw>
                </a:effectLst>
              </a:rPr>
              <a:t>practice</a:t>
            </a:r>
          </a:p>
          <a:p>
            <a:r>
              <a:rPr lang="en-US" sz="5000" dirty="0" smtClean="0">
                <a:solidFill>
                  <a:schemeClr val="bg1"/>
                </a:solidFill>
                <a:effectLst>
                  <a:outerShdw blurRad="38100" dist="38100" dir="2700000" algn="tl">
                    <a:srgbClr val="000000">
                      <a:alpha val="43137"/>
                    </a:srgbClr>
                  </a:outerShdw>
                </a:effectLst>
              </a:rPr>
              <a:t>Cooperative learning skills</a:t>
            </a:r>
            <a:r>
              <a:rPr lang="en-US" sz="5000" dirty="0">
                <a:solidFill>
                  <a:schemeClr val="bg1"/>
                </a:solidFill>
                <a:effectLst>
                  <a:outerShdw blurRad="38100" dist="38100" dir="2700000" algn="tl">
                    <a:srgbClr val="000000">
                      <a:alpha val="43137"/>
                    </a:srgbClr>
                  </a:outerShdw>
                </a:effectLst>
              </a:rPr>
              <a:t> &amp; </a:t>
            </a:r>
            <a:r>
              <a:rPr lang="en-US" sz="5000" dirty="0" smtClean="0">
                <a:solidFill>
                  <a:schemeClr val="bg1"/>
                </a:solidFill>
                <a:effectLst>
                  <a:outerShdw blurRad="38100" dist="38100" dir="2700000" algn="tl">
                    <a:srgbClr val="000000">
                      <a:alpha val="43137"/>
                    </a:srgbClr>
                  </a:outerShdw>
                </a:effectLst>
              </a:rPr>
              <a:t>practice</a:t>
            </a:r>
          </a:p>
          <a:p>
            <a:r>
              <a:rPr lang="en-US" sz="5000" dirty="0" smtClean="0">
                <a:solidFill>
                  <a:schemeClr val="bg1"/>
                </a:solidFill>
                <a:effectLst>
                  <a:outerShdw blurRad="38100" dist="38100" dir="2700000" algn="tl">
                    <a:srgbClr val="000000">
                      <a:alpha val="43137"/>
                    </a:srgbClr>
                  </a:outerShdw>
                </a:effectLst>
              </a:rPr>
              <a:t>Citizenship/kingdom service skills</a:t>
            </a:r>
            <a:r>
              <a:rPr lang="en-US" sz="5000" dirty="0">
                <a:solidFill>
                  <a:schemeClr val="bg1"/>
                </a:solidFill>
                <a:effectLst>
                  <a:outerShdw blurRad="38100" dist="38100" dir="2700000" algn="tl">
                    <a:srgbClr val="000000">
                      <a:alpha val="43137"/>
                    </a:srgbClr>
                  </a:outerShdw>
                </a:effectLst>
              </a:rPr>
              <a:t> &amp; </a:t>
            </a:r>
            <a:r>
              <a:rPr lang="en-US" sz="5000" dirty="0" smtClean="0">
                <a:solidFill>
                  <a:schemeClr val="bg1"/>
                </a:solidFill>
                <a:effectLst>
                  <a:outerShdw blurRad="38100" dist="38100" dir="2700000" algn="tl">
                    <a:srgbClr val="000000">
                      <a:alpha val="43137"/>
                    </a:srgbClr>
                  </a:outerShdw>
                </a:effectLst>
              </a:rPr>
              <a:t>practice</a:t>
            </a:r>
          </a:p>
          <a:p>
            <a:r>
              <a:rPr lang="en-US" sz="5000" dirty="0" smtClean="0">
                <a:solidFill>
                  <a:schemeClr val="bg1"/>
                </a:solidFill>
                <a:effectLst>
                  <a:outerShdw blurRad="38100" dist="38100" dir="2700000" algn="tl">
                    <a:srgbClr val="000000">
                      <a:alpha val="43137"/>
                    </a:srgbClr>
                  </a:outerShdw>
                </a:effectLst>
              </a:rPr>
              <a:t>Stewardship skills</a:t>
            </a:r>
            <a:r>
              <a:rPr lang="en-US" sz="5000" dirty="0">
                <a:solidFill>
                  <a:schemeClr val="bg1"/>
                </a:solidFill>
                <a:effectLst>
                  <a:outerShdw blurRad="38100" dist="38100" dir="2700000" algn="tl">
                    <a:srgbClr val="000000">
                      <a:alpha val="43137"/>
                    </a:srgbClr>
                  </a:outerShdw>
                </a:effectLst>
              </a:rPr>
              <a:t> &amp; </a:t>
            </a:r>
            <a:r>
              <a:rPr lang="en-US" sz="5000" dirty="0" smtClean="0">
                <a:solidFill>
                  <a:schemeClr val="bg1"/>
                </a:solidFill>
                <a:effectLst>
                  <a:outerShdw blurRad="38100" dist="38100" dir="2700000" algn="tl">
                    <a:srgbClr val="000000">
                      <a:alpha val="43137"/>
                    </a:srgbClr>
                  </a:outerShdw>
                </a:effectLst>
              </a:rPr>
              <a:t>practice</a:t>
            </a:r>
          </a:p>
          <a:p>
            <a:r>
              <a:rPr lang="en-US" sz="5000" dirty="0" smtClean="0">
                <a:solidFill>
                  <a:schemeClr val="bg1"/>
                </a:solidFill>
                <a:effectLst>
                  <a:outerShdw blurRad="38100" dist="38100" dir="2700000" algn="tl">
                    <a:srgbClr val="000000">
                      <a:alpha val="43137"/>
                    </a:srgbClr>
                  </a:outerShdw>
                </a:effectLst>
              </a:rPr>
              <a:t>Glorifier of God skills &amp; practice </a:t>
            </a:r>
          </a:p>
          <a:p>
            <a:pPr lvl="1"/>
            <a:r>
              <a:rPr lang="en-US" sz="3600" dirty="0" smtClean="0">
                <a:solidFill>
                  <a:schemeClr val="bg1"/>
                </a:solidFill>
                <a:effectLst>
                  <a:outerShdw blurRad="38100" dist="38100" dir="2700000" algn="tl">
                    <a:srgbClr val="000000">
                      <a:alpha val="43137"/>
                    </a:srgbClr>
                  </a:outerShdw>
                </a:effectLst>
                <a:hlinkClick r:id="rId5"/>
              </a:rPr>
              <a:t>Westminster Shorter Catechism</a:t>
            </a:r>
            <a:r>
              <a:rPr lang="en-US" sz="3600" dirty="0" smtClean="0">
                <a:solidFill>
                  <a:schemeClr val="bg1"/>
                </a:solidFill>
                <a:effectLst>
                  <a:outerShdw blurRad="38100" dist="38100" dir="2700000" algn="tl">
                    <a:srgbClr val="000000">
                      <a:alpha val="43137"/>
                    </a:srgbClr>
                  </a:outerShdw>
                </a:effectLst>
              </a:rPr>
              <a:t> </a:t>
            </a:r>
          </a:p>
          <a:p>
            <a:pPr lvl="1"/>
            <a:r>
              <a:rPr lang="en-US" sz="3400" i="1" dirty="0" smtClean="0">
                <a:solidFill>
                  <a:schemeClr val="bg1"/>
                </a:solidFill>
                <a:effectLst>
                  <a:outerShdw blurRad="38100" dist="38100" dir="2700000" algn="tl">
                    <a:srgbClr val="000000">
                      <a:alpha val="43137"/>
                    </a:srgbClr>
                  </a:outerShdw>
                </a:effectLst>
              </a:rPr>
              <a:t>(What is the chief end of man?)</a:t>
            </a:r>
            <a:endParaRPr lang="en-US" sz="3400" i="1" dirty="0">
              <a:solidFill>
                <a:schemeClr val="bg1"/>
              </a:solidFill>
              <a:effectLst>
                <a:outerShdw blurRad="38100" dist="38100" dir="2700000" algn="tl">
                  <a:srgbClr val="000000">
                    <a:alpha val="43137"/>
                  </a:srgbClr>
                </a:outerShdw>
              </a:effectLst>
            </a:endParaRPr>
          </a:p>
          <a:p>
            <a:r>
              <a:rPr lang="en-US" sz="5000" dirty="0" smtClean="0">
                <a:solidFill>
                  <a:schemeClr val="bg1"/>
                </a:solidFill>
                <a:effectLst>
                  <a:outerShdw blurRad="38100" dist="38100" dir="2700000" algn="tl">
                    <a:srgbClr val="000000">
                      <a:alpha val="43137"/>
                    </a:srgbClr>
                  </a:outerShdw>
                </a:effectLst>
              </a:rPr>
              <a:t>Belonging body &amp; soul to Jesus Christ</a:t>
            </a:r>
          </a:p>
          <a:p>
            <a:pPr lvl="1"/>
            <a:r>
              <a:rPr lang="en-US" sz="3600" dirty="0" smtClean="0">
                <a:solidFill>
                  <a:schemeClr val="bg1"/>
                </a:solidFill>
                <a:effectLst>
                  <a:outerShdw blurRad="38100" dist="38100" dir="2700000" algn="tl">
                    <a:srgbClr val="000000">
                      <a:alpha val="43137"/>
                    </a:srgbClr>
                  </a:outerShdw>
                </a:effectLst>
                <a:hlinkClick r:id="rId6"/>
              </a:rPr>
              <a:t>Heidelberg Catechism</a:t>
            </a:r>
            <a:endParaRPr lang="en-US" sz="3600" dirty="0" smtClean="0">
              <a:solidFill>
                <a:schemeClr val="bg1"/>
              </a:solidFill>
              <a:effectLst>
                <a:outerShdw blurRad="38100" dist="38100" dir="2700000" algn="tl">
                  <a:srgbClr val="000000">
                    <a:alpha val="43137"/>
                  </a:srgbClr>
                </a:outerShdw>
              </a:effectLst>
            </a:endParaRPr>
          </a:p>
          <a:p>
            <a:pPr lvl="1"/>
            <a:r>
              <a:rPr lang="en-US" sz="3400" i="1" dirty="0" smtClean="0">
                <a:solidFill>
                  <a:schemeClr val="bg1"/>
                </a:solidFill>
                <a:effectLst>
                  <a:outerShdw blurRad="38100" dist="38100" dir="2700000" algn="tl">
                    <a:srgbClr val="000000">
                      <a:alpha val="43137"/>
                    </a:srgbClr>
                  </a:outerShdw>
                </a:effectLst>
              </a:rPr>
              <a:t>(What is your only comfort in life and death?)</a:t>
            </a:r>
          </a:p>
          <a:p>
            <a:r>
              <a:rPr lang="en-US" sz="5000" dirty="0" smtClean="0">
                <a:solidFill>
                  <a:schemeClr val="bg1"/>
                </a:solidFill>
                <a:effectLst>
                  <a:outerShdw blurRad="38100" dist="38100" dir="2700000" algn="tl">
                    <a:srgbClr val="000000">
                      <a:alpha val="43137"/>
                    </a:srgbClr>
                  </a:outerShdw>
                </a:effectLst>
              </a:rPr>
              <a:t>Prophet, priest, and king</a:t>
            </a:r>
          </a:p>
          <a:p>
            <a:pPr lvl="1"/>
            <a:r>
              <a:rPr lang="en-US" sz="3600" dirty="0" smtClean="0">
                <a:solidFill>
                  <a:schemeClr val="bg1"/>
                </a:solidFill>
                <a:effectLst>
                  <a:outerShdw blurRad="38100" dist="38100" dir="2700000" algn="tl">
                    <a:srgbClr val="000000">
                      <a:alpha val="43137"/>
                    </a:srgbClr>
                  </a:outerShdw>
                </a:effectLst>
                <a:hlinkClick r:id="rId7"/>
              </a:rPr>
              <a:t>1 Peter 2:9</a:t>
            </a:r>
            <a:endParaRPr lang="en-US" sz="3600" dirty="0" smtClean="0">
              <a:solidFill>
                <a:schemeClr val="bg1"/>
              </a:solidFill>
              <a:effectLst>
                <a:outerShdw blurRad="38100" dist="38100" dir="2700000" algn="tl">
                  <a:srgbClr val="000000">
                    <a:alpha val="43137"/>
                  </a:srgbClr>
                </a:outerShdw>
              </a:effectLst>
            </a:endParaRPr>
          </a:p>
          <a:p>
            <a:endParaRPr lang="en-US" dirty="0" smtClean="0"/>
          </a:p>
        </p:txBody>
      </p:sp>
      <p:sp>
        <p:nvSpPr>
          <p:cNvPr id="6" name="TextBox 5"/>
          <p:cNvSpPr txBox="1"/>
          <p:nvPr/>
        </p:nvSpPr>
        <p:spPr>
          <a:xfrm>
            <a:off x="521206" y="5534560"/>
            <a:ext cx="5159209" cy="1323439"/>
          </a:xfrm>
          <a:prstGeom prst="rect">
            <a:avLst/>
          </a:prstGeom>
          <a:solidFill>
            <a:schemeClr val="bg2">
              <a:lumMod val="75000"/>
              <a:alpha val="55000"/>
            </a:schemeClr>
          </a:solidFill>
        </p:spPr>
        <p:txBody>
          <a:bodyPr wrap="square" rtlCol="0">
            <a:spAutoFit/>
          </a:bodyPr>
          <a:lstStyle/>
          <a:p>
            <a:r>
              <a:rPr lang="en-US" sz="2000" i="1" dirty="0" smtClean="0">
                <a:solidFill>
                  <a:schemeClr val="bg1"/>
                </a:solidFill>
                <a:latin typeface="Arial Narrow" panose="020B0606020202030204" pitchFamily="34" charset="0"/>
              </a:rPr>
              <a:t>Is it OK that Christian education focused on Christian </a:t>
            </a:r>
            <a:r>
              <a:rPr lang="en-US" sz="2000" u="sng" dirty="0" smtClean="0">
                <a:solidFill>
                  <a:schemeClr val="bg1"/>
                </a:solidFill>
                <a:latin typeface="Arial Narrow" panose="020B0606020202030204" pitchFamily="34" charset="0"/>
              </a:rPr>
              <a:t>curriculum</a:t>
            </a:r>
            <a:r>
              <a:rPr lang="en-US" sz="2000" i="1" dirty="0" smtClean="0">
                <a:solidFill>
                  <a:schemeClr val="bg1"/>
                </a:solidFill>
                <a:latin typeface="Arial Narrow" panose="020B0606020202030204" pitchFamily="34" charset="0"/>
              </a:rPr>
              <a:t> when the </a:t>
            </a:r>
            <a:r>
              <a:rPr lang="en-US" sz="2000" dirty="0" smtClean="0">
                <a:solidFill>
                  <a:schemeClr val="bg1"/>
                </a:solidFill>
                <a:latin typeface="Arial Narrow" panose="020B0606020202030204" pitchFamily="34" charset="0"/>
              </a:rPr>
              <a:t>culture</a:t>
            </a:r>
            <a:r>
              <a:rPr lang="en-US" sz="2000" i="1" dirty="0" smtClean="0">
                <a:solidFill>
                  <a:schemeClr val="bg1"/>
                </a:solidFill>
                <a:latin typeface="Arial Narrow" panose="020B0606020202030204" pitchFamily="34" charset="0"/>
              </a:rPr>
              <a:t> focused on curriculum and shifted more toward Christian </a:t>
            </a:r>
            <a:r>
              <a:rPr lang="en-US" sz="2000" u="sng" dirty="0" smtClean="0">
                <a:solidFill>
                  <a:schemeClr val="bg1"/>
                </a:solidFill>
                <a:latin typeface="Arial Narrow" panose="020B0606020202030204" pitchFamily="34" charset="0"/>
              </a:rPr>
              <a:t>student</a:t>
            </a:r>
            <a:r>
              <a:rPr lang="en-US" sz="2000" dirty="0" smtClean="0">
                <a:solidFill>
                  <a:schemeClr val="bg1"/>
                </a:solidFill>
                <a:latin typeface="Arial Narrow" panose="020B0606020202030204" pitchFamily="34" charset="0"/>
              </a:rPr>
              <a:t> outcomes </a:t>
            </a:r>
            <a:r>
              <a:rPr lang="en-US" sz="2000" i="1" dirty="0" smtClean="0">
                <a:solidFill>
                  <a:schemeClr val="bg1"/>
                </a:solidFill>
                <a:latin typeface="Arial Narrow" panose="020B0606020202030204" pitchFamily="34" charset="0"/>
              </a:rPr>
              <a:t>when the </a:t>
            </a:r>
            <a:r>
              <a:rPr lang="en-US" sz="2000" dirty="0" smtClean="0">
                <a:solidFill>
                  <a:schemeClr val="bg1"/>
                </a:solidFill>
                <a:latin typeface="Arial Narrow" panose="020B0606020202030204" pitchFamily="34" charset="0"/>
              </a:rPr>
              <a:t>culture</a:t>
            </a:r>
            <a:r>
              <a:rPr lang="en-US" sz="2000" i="1" dirty="0" smtClean="0">
                <a:solidFill>
                  <a:schemeClr val="bg1"/>
                </a:solidFill>
                <a:latin typeface="Arial Narrow" panose="020B0606020202030204" pitchFamily="34" charset="0"/>
              </a:rPr>
              <a:t> focused on student outcomes?  </a:t>
            </a:r>
            <a:endParaRPr lang="en-US" sz="2000" i="1" dirty="0">
              <a:solidFill>
                <a:schemeClr val="bg1"/>
              </a:solidFill>
              <a:latin typeface="Arial Narrow" panose="020B0606020202030204" pitchFamily="34" charset="0"/>
            </a:endParaRPr>
          </a:p>
        </p:txBody>
      </p:sp>
      <p:sp>
        <p:nvSpPr>
          <p:cNvPr id="12" name="TextBox 11"/>
          <p:cNvSpPr txBox="1"/>
          <p:nvPr/>
        </p:nvSpPr>
        <p:spPr>
          <a:xfrm>
            <a:off x="11307778" y="6400800"/>
            <a:ext cx="884222" cy="369332"/>
          </a:xfrm>
          <a:prstGeom prst="rect">
            <a:avLst/>
          </a:prstGeom>
          <a:noFill/>
        </p:spPr>
        <p:txBody>
          <a:bodyPr wrap="square" rtlCol="0">
            <a:spAutoFit/>
          </a:bodyPr>
          <a:lstStyle/>
          <a:p>
            <a:r>
              <a:rPr lang="en-US" i="1" dirty="0" smtClean="0">
                <a:solidFill>
                  <a:srgbClr val="B60623"/>
                </a:solidFill>
                <a:effectLst>
                  <a:outerShdw blurRad="38100" dist="38100" dir="2700000" algn="tl">
                    <a:srgbClr val="000000">
                      <a:alpha val="43137"/>
                    </a:srgbClr>
                  </a:outerShdw>
                </a:effectLst>
              </a:rPr>
              <a:t>6:57</a:t>
            </a:r>
            <a:endParaRPr lang="en-US" i="1" dirty="0">
              <a:solidFill>
                <a:srgbClr val="B6062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22026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Content Placeholder 13"/>
          <p:cNvSpPr>
            <a:spLocks noGrp="1"/>
          </p:cNvSpPr>
          <p:nvPr>
            <p:ph idx="1"/>
          </p:nvPr>
        </p:nvSpPr>
        <p:spPr>
          <a:xfrm>
            <a:off x="171231" y="6508681"/>
            <a:ext cx="11578658" cy="475487"/>
          </a:xfrm>
        </p:spPr>
        <p:txBody>
          <a:bodyPr>
            <a:normAutofit/>
          </a:bodyPr>
          <a:lstStyle/>
          <a:p>
            <a:pPr marL="0" lvl="0" indent="0">
              <a:buNone/>
            </a:pPr>
            <a:r>
              <a:rPr lang="en-US" sz="1600" dirty="0" smtClean="0">
                <a:solidFill>
                  <a:schemeClr val="tx2"/>
                </a:solidFill>
                <a:latin typeface="Arial Narrow" panose="020B0606020202030204" pitchFamily="34" charset="0"/>
              </a:rPr>
              <a:t>See also</a:t>
            </a:r>
            <a:r>
              <a:rPr lang="en-US" sz="1600" dirty="0">
                <a:solidFill>
                  <a:schemeClr val="tx2"/>
                </a:solidFill>
                <a:latin typeface="Arial Narrow" panose="020B0606020202030204" pitchFamily="34" charset="0"/>
              </a:rPr>
              <a:t>: </a:t>
            </a:r>
            <a:r>
              <a:rPr lang="en-US" sz="1600" dirty="0">
                <a:solidFill>
                  <a:schemeClr val="tx2"/>
                </a:solidFill>
                <a:latin typeface="Arial Narrow" panose="020B0606020202030204" pitchFamily="34" charset="0"/>
                <a:hlinkClick r:id="rId4"/>
              </a:rPr>
              <a:t>http://</a:t>
            </a:r>
            <a:r>
              <a:rPr lang="en-US" sz="1600" dirty="0" smtClean="0">
                <a:solidFill>
                  <a:schemeClr val="tx2"/>
                </a:solidFill>
                <a:latin typeface="Arial Narrow" panose="020B0606020202030204" pitchFamily="34" charset="0"/>
                <a:hlinkClick r:id="rId4"/>
              </a:rPr>
              <a:t>www.christian.fmpsdschools.ca/Teaching%20For%20Transformation.php</a:t>
            </a:r>
            <a:r>
              <a:rPr lang="en-US" sz="1600" dirty="0" smtClean="0">
                <a:solidFill>
                  <a:schemeClr val="tx2"/>
                </a:solidFill>
                <a:latin typeface="Arial Narrow" panose="020B0606020202030204" pitchFamily="34" charset="0"/>
              </a:rPr>
              <a:t>  (</a:t>
            </a:r>
            <a:r>
              <a:rPr lang="en-US" sz="1600" dirty="0">
                <a:latin typeface="Arial Narrow" panose="020B0606020202030204" pitchFamily="34" charset="0"/>
              </a:rPr>
              <a:t>Fort </a:t>
            </a:r>
            <a:r>
              <a:rPr lang="en-US" sz="1600" dirty="0" smtClean="0">
                <a:latin typeface="Arial Narrow" panose="020B0606020202030204" pitchFamily="34" charset="0"/>
              </a:rPr>
              <a:t>McMurray Christian School, Fort </a:t>
            </a:r>
            <a:r>
              <a:rPr lang="en-US" sz="1600" dirty="0">
                <a:latin typeface="Arial Narrow" panose="020B0606020202030204" pitchFamily="34" charset="0"/>
              </a:rPr>
              <a:t>McMurray, </a:t>
            </a:r>
            <a:r>
              <a:rPr lang="en-US" sz="1600" dirty="0" smtClean="0">
                <a:latin typeface="Arial Narrow" panose="020B0606020202030204" pitchFamily="34" charset="0"/>
              </a:rPr>
              <a:t>Alberta)</a:t>
            </a:r>
          </a:p>
          <a:p>
            <a:pPr marL="68580" lvl="0" indent="0">
              <a:buNone/>
            </a:pPr>
            <a:endParaRPr lang="en-US" sz="1600" dirty="0">
              <a:solidFill>
                <a:schemeClr val="tx2"/>
              </a:solidFill>
              <a:latin typeface="Arial Narrow" panose="020B0606020202030204" pitchFamily="34" charset="0"/>
            </a:endParaRPr>
          </a:p>
          <a:p>
            <a:pPr marL="68580" lvl="0" indent="0">
              <a:buNone/>
            </a:pPr>
            <a:endParaRPr lang="en-US" sz="1600" dirty="0">
              <a:solidFill>
                <a:schemeClr val="tx2"/>
              </a:solidFill>
              <a:latin typeface="Arial Narrow" panose="020B0606020202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22477667"/>
              </p:ext>
            </p:extLst>
          </p:nvPr>
        </p:nvGraphicFramePr>
        <p:xfrm>
          <a:off x="277881" y="210313"/>
          <a:ext cx="11740896" cy="6366336"/>
        </p:xfrm>
        <a:graphic>
          <a:graphicData uri="http://schemas.openxmlformats.org/drawingml/2006/table">
            <a:tbl>
              <a:tblPr firstRow="1" bandRow="1">
                <a:tableStyleId>{5C22544A-7EE6-4342-B048-85BDC9FD1C3A}</a:tableStyleId>
              </a:tblPr>
              <a:tblGrid>
                <a:gridCol w="2688336">
                  <a:extLst>
                    <a:ext uri="{9D8B030D-6E8A-4147-A177-3AD203B41FA5}">
                      <a16:colId xmlns:a16="http://schemas.microsoft.com/office/drawing/2014/main" val="20000"/>
                    </a:ext>
                  </a:extLst>
                </a:gridCol>
                <a:gridCol w="9052560">
                  <a:extLst>
                    <a:ext uri="{9D8B030D-6E8A-4147-A177-3AD203B41FA5}">
                      <a16:colId xmlns:a16="http://schemas.microsoft.com/office/drawing/2014/main" val="20001"/>
                    </a:ext>
                  </a:extLst>
                </a:gridCol>
              </a:tblGrid>
              <a:tr h="9171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i="1" dirty="0" smtClean="0">
                          <a:solidFill>
                            <a:schemeClr val="bg1"/>
                          </a:solidFill>
                          <a:effectLst>
                            <a:outerShdw blurRad="38100" dist="38100" dir="2700000" algn="tl">
                              <a:srgbClr val="000000">
                                <a:alpha val="43137"/>
                              </a:srgbClr>
                            </a:outerShdw>
                          </a:effectLst>
                        </a:rPr>
                        <a:t>“Through-Lines”</a:t>
                      </a:r>
                      <a:r>
                        <a:rPr lang="en-US" sz="4000" b="1" i="1" dirty="0" smtClean="0">
                          <a:solidFill>
                            <a:schemeClr val="bg1"/>
                          </a:solidFill>
                          <a:effectLst>
                            <a:outerShdw blurRad="38100" dist="38100" dir="2700000" algn="tl">
                              <a:srgbClr val="000000">
                                <a:alpha val="43137"/>
                              </a:srgbClr>
                            </a:outerShdw>
                          </a:effectLst>
                        </a:rPr>
                        <a:t> </a:t>
                      </a:r>
                      <a:r>
                        <a:rPr lang="en-US" sz="2800" b="1" i="1" dirty="0" smtClean="0">
                          <a:solidFill>
                            <a:schemeClr val="bg1"/>
                          </a:solidFill>
                          <a:effectLst>
                            <a:outerShdw blurRad="38100" dist="38100" dir="2700000" algn="tl">
                              <a:srgbClr val="000000">
                                <a:alpha val="43137"/>
                              </a:srgbClr>
                            </a:outerShdw>
                          </a:effectLst>
                        </a:rPr>
                        <a:t>(used in some schools)</a:t>
                      </a:r>
                      <a:r>
                        <a:rPr lang="en-US" sz="1800" b="1" dirty="0" smtClean="0">
                          <a:solidFill>
                            <a:schemeClr val="bg1"/>
                          </a:solidFill>
                          <a:effectLst>
                            <a:outerShdw blurRad="38100" dist="38100" dir="2700000" algn="tl">
                              <a:srgbClr val="000000">
                                <a:alpha val="43137"/>
                              </a:srgbClr>
                            </a:outerShdw>
                          </a:effectLst>
                        </a:rPr>
                        <a:t>   </a:t>
                      </a:r>
                      <a:br>
                        <a:rPr lang="en-US" sz="1800" b="1" dirty="0" smtClean="0">
                          <a:solidFill>
                            <a:schemeClr val="bg1"/>
                          </a:solidFill>
                          <a:effectLst>
                            <a:outerShdw blurRad="38100" dist="38100" dir="2700000" algn="tl">
                              <a:srgbClr val="000000">
                                <a:alpha val="43137"/>
                              </a:srgbClr>
                            </a:outerShdw>
                          </a:effectLst>
                        </a:rPr>
                      </a:br>
                      <a:r>
                        <a:rPr lang="en-US" sz="2000" b="1" i="1" dirty="0" smtClean="0">
                          <a:solidFill>
                            <a:schemeClr val="bg1"/>
                          </a:solidFill>
                          <a:effectLst>
                            <a:outerShdw blurRad="38100" dist="38100" dir="2700000" algn="tl">
                              <a:srgbClr val="000000">
                                <a:alpha val="43137"/>
                              </a:srgbClr>
                            </a:outerShdw>
                          </a:effectLst>
                        </a:rPr>
                        <a:t>Is the emphasis here on knowing or doing?  </a:t>
                      </a:r>
                      <a:r>
                        <a:rPr lang="en-US" sz="2000" b="1" i="1" u="sng" dirty="0" smtClean="0">
                          <a:solidFill>
                            <a:schemeClr val="bg1"/>
                          </a:solidFill>
                          <a:effectLst>
                            <a:outerShdw blurRad="38100" dist="38100" dir="2700000" algn="tl">
                              <a:srgbClr val="000000">
                                <a:alpha val="43137"/>
                              </a:srgbClr>
                            </a:outerShdw>
                          </a:effectLst>
                        </a:rPr>
                        <a:t>Curriculum</a:t>
                      </a:r>
                      <a:r>
                        <a:rPr lang="en-US" sz="2000" b="1" i="1" dirty="0" smtClean="0">
                          <a:solidFill>
                            <a:schemeClr val="bg1"/>
                          </a:solidFill>
                          <a:effectLst>
                            <a:outerShdw blurRad="38100" dist="38100" dir="2700000" algn="tl">
                              <a:srgbClr val="000000">
                                <a:alpha val="43137"/>
                              </a:srgbClr>
                            </a:outerShdw>
                          </a:effectLst>
                        </a:rPr>
                        <a:t> or </a:t>
                      </a:r>
                      <a:r>
                        <a:rPr lang="en-US" sz="2000" b="1" i="1" u="sng" dirty="0" smtClean="0">
                          <a:solidFill>
                            <a:schemeClr val="bg1"/>
                          </a:solidFill>
                          <a:effectLst>
                            <a:outerShdw blurRad="38100" dist="38100" dir="2700000" algn="tl">
                              <a:srgbClr val="000000">
                                <a:alpha val="43137"/>
                              </a:srgbClr>
                            </a:outerShdw>
                          </a:effectLst>
                        </a:rPr>
                        <a:t>student</a:t>
                      </a:r>
                      <a:r>
                        <a:rPr lang="en-US" sz="2000" b="1" i="1" dirty="0" smtClean="0">
                          <a:solidFill>
                            <a:schemeClr val="bg1"/>
                          </a:solidFill>
                          <a:effectLst>
                            <a:outerShdw blurRad="38100" dist="38100" dir="2700000" algn="tl">
                              <a:srgbClr val="000000">
                                <a:alpha val="43137"/>
                              </a:srgbClr>
                            </a:outerShdw>
                          </a:effectLst>
                        </a:rPr>
                        <a:t>? </a:t>
                      </a:r>
                      <a:r>
                        <a:rPr lang="en-US" sz="2000" i="1" dirty="0" smtClean="0">
                          <a:solidFill>
                            <a:schemeClr val="bg1"/>
                          </a:solidFill>
                          <a:effectLst>
                            <a:outerShdw blurRad="38100" dist="38100" dir="2700000" algn="tl">
                              <a:srgbClr val="000000">
                                <a:alpha val="43137"/>
                              </a:srgbClr>
                            </a:outerShdw>
                          </a:effectLst>
                        </a:rPr>
                        <a:t>   </a:t>
                      </a:r>
                      <a:endParaRPr lang="en-US" sz="1200" i="1" dirty="0" smtClean="0">
                        <a:solidFill>
                          <a:schemeClr val="bg1"/>
                        </a:solidFill>
                        <a:effectLst>
                          <a:outerShdw blurRad="38100" dist="38100" dir="2700000" algn="tl">
                            <a:srgbClr val="000000">
                              <a:alpha val="43137"/>
                            </a:srgbClr>
                          </a:outerShdw>
                        </a:effectLst>
                      </a:endParaRPr>
                    </a:p>
                  </a:txBody>
                  <a:tcPr/>
                </a:tc>
                <a:tc hMerge="1">
                  <a:txBody>
                    <a:bodyPr/>
                    <a:lstStyle/>
                    <a:p>
                      <a:endParaRPr lang="en-US" dirty="0"/>
                    </a:p>
                  </a:txBody>
                  <a:tcPr/>
                </a:tc>
                <a:extLst>
                  <a:ext uri="{0D108BD9-81ED-4DB2-BD59-A6C34878D82A}">
                    <a16:rowId xmlns:a16="http://schemas.microsoft.com/office/drawing/2014/main" val="10000"/>
                  </a:ext>
                </a:extLst>
              </a:tr>
              <a:tr h="648389">
                <a:tc>
                  <a:txBody>
                    <a:bodyPr/>
                    <a:lstStyle/>
                    <a:p>
                      <a:pPr marL="0" indent="0">
                        <a:buFont typeface="+mj-lt"/>
                        <a:buNone/>
                      </a:pPr>
                      <a:r>
                        <a:rPr lang="en-US" sz="1800" b="1" u="none" dirty="0" smtClean="0">
                          <a:effectLst/>
                        </a:rPr>
                        <a:t>1. </a:t>
                      </a:r>
                      <a:r>
                        <a:rPr lang="en-US" sz="1800" b="1" u="sng" dirty="0" smtClean="0">
                          <a:effectLst/>
                        </a:rPr>
                        <a:t>God-Worshipper: </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will understand that worshipping God is about celebrating who God is, what God has done and is doing, and what God has created. </a:t>
                      </a:r>
                    </a:p>
                  </a:txBody>
                  <a:tcPr/>
                </a:tc>
                <a:extLst>
                  <a:ext uri="{0D108BD9-81ED-4DB2-BD59-A6C34878D82A}">
                    <a16:rowId xmlns:a16="http://schemas.microsoft.com/office/drawing/2014/main" val="1494156396"/>
                  </a:ext>
                </a:extLst>
              </a:tr>
              <a:tr h="648389">
                <a:tc>
                  <a:txBody>
                    <a:bodyPr/>
                    <a:lstStyle/>
                    <a:p>
                      <a:pPr marL="0" indent="0">
                        <a:buFont typeface="+mj-lt"/>
                        <a:buNone/>
                      </a:pPr>
                      <a:r>
                        <a:rPr lang="en-US" sz="1800" b="1" u="none" dirty="0" smtClean="0">
                          <a:effectLst/>
                        </a:rPr>
                        <a:t>2. </a:t>
                      </a:r>
                      <a:r>
                        <a:rPr lang="en-US" sz="1800" b="1" u="sng" dirty="0" smtClean="0">
                          <a:effectLst/>
                        </a:rPr>
                        <a:t>Idolatry-Discerner</a:t>
                      </a:r>
                      <a:r>
                        <a:rPr lang="en-US" sz="1800" dirty="0" smtClean="0">
                          <a:effectLst/>
                        </a:rPr>
                        <a:t>:</a:t>
                      </a:r>
                      <a:endParaRPr lang="en-US" dirty="0">
                        <a:effectLst/>
                      </a:endParaRPr>
                    </a:p>
                  </a:txBody>
                  <a:tcPr/>
                </a:tc>
                <a:tc>
                  <a:txBody>
                    <a:bodyPr/>
                    <a:lstStyle/>
                    <a:p>
                      <a:r>
                        <a:rPr lang="en-US" sz="1800" dirty="0" smtClean="0">
                          <a:effectLst/>
                          <a:latin typeface="Arial Narrow" panose="020B0606020202030204" pitchFamily="34" charset="0"/>
                        </a:rPr>
                        <a:t>Students need to learn to 'read' a worldview by asking questions about what is being portrayed in regard to culture, values, and belief systems.</a:t>
                      </a:r>
                      <a:endParaRPr lang="en-US" dirty="0">
                        <a:effectLst/>
                        <a:latin typeface="Arial Narrow" panose="020B0606020202030204" pitchFamily="34" charset="0"/>
                      </a:endParaRPr>
                    </a:p>
                  </a:txBody>
                  <a:tcPr/>
                </a:tc>
                <a:extLst>
                  <a:ext uri="{0D108BD9-81ED-4DB2-BD59-A6C34878D82A}">
                    <a16:rowId xmlns:a16="http://schemas.microsoft.com/office/drawing/2014/main" val="10001"/>
                  </a:ext>
                </a:extLst>
              </a:tr>
              <a:tr h="370508">
                <a:tc>
                  <a:txBody>
                    <a:bodyPr/>
                    <a:lstStyle/>
                    <a:p>
                      <a:pPr marL="0" indent="0">
                        <a:buFont typeface="+mj-lt"/>
                        <a:buNone/>
                      </a:pPr>
                      <a:r>
                        <a:rPr lang="en-US" sz="1800" b="1" u="none" dirty="0" smtClean="0">
                          <a:effectLst/>
                        </a:rPr>
                        <a:t>3. </a:t>
                      </a:r>
                      <a:r>
                        <a:rPr lang="en-US" sz="1800" b="1" u="sng" dirty="0" smtClean="0">
                          <a:effectLst/>
                        </a:rPr>
                        <a:t>Earth-Keeper</a:t>
                      </a:r>
                      <a:r>
                        <a:rPr lang="en-US" sz="1800" dirty="0" smtClean="0">
                          <a:effectLst/>
                        </a:rPr>
                        <a:t>:</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will respond to God's call to be stewards of all of creation. </a:t>
                      </a:r>
                    </a:p>
                  </a:txBody>
                  <a:tcPr/>
                </a:tc>
                <a:extLst>
                  <a:ext uri="{0D108BD9-81ED-4DB2-BD59-A6C34878D82A}">
                    <a16:rowId xmlns:a16="http://schemas.microsoft.com/office/drawing/2014/main" val="10002"/>
                  </a:ext>
                </a:extLst>
              </a:tr>
              <a:tr h="648389">
                <a:tc>
                  <a:txBody>
                    <a:bodyPr/>
                    <a:lstStyle/>
                    <a:p>
                      <a:pPr marL="0" indent="0">
                        <a:buFont typeface="+mj-lt"/>
                        <a:buNone/>
                      </a:pPr>
                      <a:r>
                        <a:rPr lang="en-US" sz="1800" b="1" u="none" dirty="0" smtClean="0">
                          <a:effectLst/>
                        </a:rPr>
                        <a:t>4. </a:t>
                      </a:r>
                      <a:r>
                        <a:rPr lang="en-US" sz="1800" b="1" u="sng" dirty="0" smtClean="0">
                          <a:effectLst/>
                        </a:rPr>
                        <a:t>Beauty-Creator</a:t>
                      </a:r>
                      <a:r>
                        <a:rPr lang="en-US" sz="1800" dirty="0" smtClean="0">
                          <a:effectLst/>
                        </a:rPr>
                        <a:t>:</a:t>
                      </a:r>
                      <a:endParaRPr lang="en-US" dirty="0">
                        <a:effectLst/>
                      </a:endParaRPr>
                    </a:p>
                  </a:txBody>
                  <a:tcPr/>
                </a:tc>
                <a:tc>
                  <a:txBody>
                    <a:bodyPr/>
                    <a:lstStyle/>
                    <a:p>
                      <a:r>
                        <a:rPr lang="en-US" sz="1800" dirty="0" smtClean="0">
                          <a:effectLst/>
                          <a:latin typeface="Arial Narrow" panose="020B0606020202030204" pitchFamily="34" charset="0"/>
                        </a:rPr>
                        <a:t>Students will create beauty that praises God and enriches our world. Creation shouts that our God is a God who loves diversity, complexity, and creativity. </a:t>
                      </a:r>
                      <a:endParaRPr lang="en-US" dirty="0">
                        <a:effectLst/>
                        <a:latin typeface="Arial Narrow" panose="020B0606020202030204" pitchFamily="34" charset="0"/>
                      </a:endParaRPr>
                    </a:p>
                  </a:txBody>
                  <a:tcPr/>
                </a:tc>
                <a:extLst>
                  <a:ext uri="{0D108BD9-81ED-4DB2-BD59-A6C34878D82A}">
                    <a16:rowId xmlns:a16="http://schemas.microsoft.com/office/drawing/2014/main" val="10003"/>
                  </a:ext>
                </a:extLst>
              </a:tr>
              <a:tr h="370508">
                <a:tc>
                  <a:txBody>
                    <a:bodyPr/>
                    <a:lstStyle/>
                    <a:p>
                      <a:pPr marL="0" indent="0">
                        <a:buFont typeface="+mj-lt"/>
                        <a:buNone/>
                      </a:pPr>
                      <a:r>
                        <a:rPr lang="en-US" sz="1800" b="1" u="none" dirty="0" smtClean="0">
                          <a:effectLst/>
                        </a:rPr>
                        <a:t>5. </a:t>
                      </a:r>
                      <a:r>
                        <a:rPr lang="en-US" sz="1800" b="1" u="sng" dirty="0" smtClean="0">
                          <a:effectLst/>
                        </a:rPr>
                        <a:t>Justice-Seeker</a:t>
                      </a:r>
                      <a:r>
                        <a:rPr lang="en-US" sz="1800" dirty="0" smtClean="0">
                          <a:effectLst/>
                        </a:rPr>
                        <a:t>:</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will act as agents of restoration. </a:t>
                      </a:r>
                    </a:p>
                  </a:txBody>
                  <a:tcPr/>
                </a:tc>
                <a:extLst>
                  <a:ext uri="{0D108BD9-81ED-4DB2-BD59-A6C34878D82A}">
                    <a16:rowId xmlns:a16="http://schemas.microsoft.com/office/drawing/2014/main" val="10004"/>
                  </a:ext>
                </a:extLst>
              </a:tr>
              <a:tr h="370508">
                <a:tc>
                  <a:txBody>
                    <a:bodyPr/>
                    <a:lstStyle/>
                    <a:p>
                      <a:pPr marL="0" indent="0">
                        <a:buFont typeface="+mj-lt"/>
                        <a:buNone/>
                      </a:pPr>
                      <a:r>
                        <a:rPr lang="en-US" sz="1800" b="1" u="none" dirty="0" smtClean="0">
                          <a:effectLst/>
                        </a:rPr>
                        <a:t>6. </a:t>
                      </a:r>
                      <a:r>
                        <a:rPr lang="en-US" sz="1800" b="1" u="sng" dirty="0" smtClean="0">
                          <a:effectLst/>
                        </a:rPr>
                        <a:t>Creation-Enjoyer</a:t>
                      </a:r>
                      <a:r>
                        <a:rPr lang="en-US" sz="1800" dirty="0" smtClean="0">
                          <a:effectLst/>
                        </a:rPr>
                        <a:t>:</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will celebrate God's beautiful creation and give testimony to the presence of God in creation. </a:t>
                      </a:r>
                    </a:p>
                  </a:txBody>
                  <a:tcPr/>
                </a:tc>
                <a:extLst>
                  <a:ext uri="{0D108BD9-81ED-4DB2-BD59-A6C34878D82A}">
                    <a16:rowId xmlns:a16="http://schemas.microsoft.com/office/drawing/2014/main" val="10005"/>
                  </a:ext>
                </a:extLst>
              </a:tr>
              <a:tr h="370508">
                <a:tc>
                  <a:txBody>
                    <a:bodyPr/>
                    <a:lstStyle/>
                    <a:p>
                      <a:pPr marL="0" indent="0">
                        <a:buFont typeface="+mj-lt"/>
                        <a:buNone/>
                      </a:pPr>
                      <a:r>
                        <a:rPr lang="en-US" sz="1800" b="1" u="none" dirty="0" smtClean="0">
                          <a:effectLst/>
                        </a:rPr>
                        <a:t>7. </a:t>
                      </a:r>
                      <a:r>
                        <a:rPr lang="en-US" sz="1800" b="1" u="sng" dirty="0" smtClean="0">
                          <a:effectLst/>
                        </a:rPr>
                        <a:t>Servant-Worker</a:t>
                      </a:r>
                      <a:r>
                        <a:rPr lang="en-US" sz="1800" dirty="0" smtClean="0">
                          <a:effectLst/>
                        </a:rPr>
                        <a:t>:</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will work actively to heal brokenness and bring joy to individuals and to culture. </a:t>
                      </a:r>
                    </a:p>
                  </a:txBody>
                  <a:tcPr/>
                </a:tc>
                <a:extLst>
                  <a:ext uri="{0D108BD9-81ED-4DB2-BD59-A6C34878D82A}">
                    <a16:rowId xmlns:a16="http://schemas.microsoft.com/office/drawing/2014/main" val="10006"/>
                  </a:ext>
                </a:extLst>
              </a:tr>
              <a:tr h="648389">
                <a:tc>
                  <a:txBody>
                    <a:bodyPr/>
                    <a:lstStyle/>
                    <a:p>
                      <a:pPr marL="0" indent="0">
                        <a:buFont typeface="+mj-lt"/>
                        <a:buNone/>
                      </a:pPr>
                      <a:r>
                        <a:rPr lang="en-US" sz="1800" b="1" u="none" dirty="0" smtClean="0">
                          <a:effectLst/>
                        </a:rPr>
                        <a:t>8. </a:t>
                      </a:r>
                      <a:r>
                        <a:rPr lang="en-US" sz="1800" b="1" u="sng" dirty="0" smtClean="0">
                          <a:effectLst/>
                        </a:rPr>
                        <a:t>Community-Builder</a:t>
                      </a:r>
                      <a:r>
                        <a:rPr lang="en-US" sz="1800" dirty="0" smtClean="0">
                          <a:effectLst/>
                        </a:rPr>
                        <a:t>: </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will be active pursuers and builders of community in their classrooms, their neighborhoods, and in the global village they are a part of. </a:t>
                      </a:r>
                    </a:p>
                  </a:txBody>
                  <a:tcPr/>
                </a:tc>
                <a:extLst>
                  <a:ext uri="{0D108BD9-81ED-4DB2-BD59-A6C34878D82A}">
                    <a16:rowId xmlns:a16="http://schemas.microsoft.com/office/drawing/2014/main" val="10007"/>
                  </a:ext>
                </a:extLst>
              </a:tr>
              <a:tr h="887560">
                <a:tc>
                  <a:txBody>
                    <a:bodyPr/>
                    <a:lstStyle/>
                    <a:p>
                      <a:pPr marL="0" indent="0">
                        <a:buFont typeface="+mj-lt"/>
                        <a:buNone/>
                      </a:pPr>
                      <a:r>
                        <a:rPr lang="en-US" sz="1800" b="1" u="none" dirty="0" smtClean="0">
                          <a:effectLst/>
                        </a:rPr>
                        <a:t>9. </a:t>
                      </a:r>
                      <a:r>
                        <a:rPr lang="en-US" sz="1800" b="1" u="sng" dirty="0" smtClean="0">
                          <a:effectLst/>
                        </a:rPr>
                        <a:t>Image-Reflector</a:t>
                      </a:r>
                      <a:r>
                        <a:rPr lang="en-US" sz="1800" dirty="0" smtClean="0">
                          <a:effectLst/>
                        </a:rPr>
                        <a:t>: </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bear the image of God in their daily lives. Being an image-bearer isn't something we DO. It is deeper than that. Image-bearer is something we ARE. We reflect God's image and we learn to see God's image in others. </a:t>
                      </a:r>
                    </a:p>
                  </a:txBody>
                  <a:tcPr/>
                </a:tc>
                <a:extLst>
                  <a:ext uri="{0D108BD9-81ED-4DB2-BD59-A6C34878D82A}">
                    <a16:rowId xmlns:a16="http://schemas.microsoft.com/office/drawing/2014/main" val="10008"/>
                  </a:ext>
                </a:extLst>
              </a:tr>
              <a:tr h="370508">
                <a:tc>
                  <a:txBody>
                    <a:bodyPr/>
                    <a:lstStyle/>
                    <a:p>
                      <a:pPr marL="0" indent="0">
                        <a:buFont typeface="+mj-lt"/>
                        <a:buNone/>
                      </a:pPr>
                      <a:r>
                        <a:rPr lang="en-US" sz="1800" b="1" u="none" dirty="0" smtClean="0">
                          <a:effectLst/>
                        </a:rPr>
                        <a:t>10. </a:t>
                      </a:r>
                      <a:r>
                        <a:rPr lang="en-US" sz="1800" b="1" u="sng" dirty="0" smtClean="0">
                          <a:effectLst/>
                        </a:rPr>
                        <a:t>Order-Discoverer</a:t>
                      </a:r>
                      <a:r>
                        <a:rPr lang="en-US" sz="1800" dirty="0" smtClean="0">
                          <a:effectLst/>
                        </a:rPr>
                        <a:t>: </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see God's fingerprints all over creation.</a:t>
                      </a:r>
                    </a:p>
                  </a:txBody>
                  <a:tcPr/>
                </a:tc>
                <a:extLst>
                  <a:ext uri="{0D108BD9-81ED-4DB2-BD59-A6C34878D82A}">
                    <a16:rowId xmlns:a16="http://schemas.microsoft.com/office/drawing/2014/main" val="10009"/>
                  </a:ext>
                </a:extLst>
              </a:tr>
            </a:tbl>
          </a:graphicData>
        </a:graphic>
      </p:graphicFrame>
      <p:sp>
        <p:nvSpPr>
          <p:cNvPr id="7" name="TextBox 6"/>
          <p:cNvSpPr txBox="1"/>
          <p:nvPr/>
        </p:nvSpPr>
        <p:spPr>
          <a:xfrm>
            <a:off x="11342803" y="6461114"/>
            <a:ext cx="884222" cy="369332"/>
          </a:xfrm>
          <a:prstGeom prst="rect">
            <a:avLst/>
          </a:prstGeom>
          <a:noFill/>
        </p:spPr>
        <p:txBody>
          <a:bodyPr wrap="square" rtlCol="0">
            <a:spAutoFit/>
          </a:bodyPr>
          <a:lstStyle/>
          <a:p>
            <a:r>
              <a:rPr lang="en-US" i="1" dirty="0" smtClean="0">
                <a:solidFill>
                  <a:srgbClr val="B60623"/>
                </a:solidFill>
                <a:effectLst>
                  <a:outerShdw blurRad="38100" dist="38100" dir="2700000" algn="tl">
                    <a:srgbClr val="000000">
                      <a:alpha val="43137"/>
                    </a:srgbClr>
                  </a:outerShdw>
                </a:effectLst>
              </a:rPr>
              <a:t>7:00</a:t>
            </a:r>
            <a:endParaRPr lang="en-US" i="1" dirty="0">
              <a:solidFill>
                <a:srgbClr val="B6062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9357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0"/>
            <a:ext cx="12033504" cy="461727"/>
          </a:xfrm>
        </p:spPr>
        <p:txBody>
          <a:bodyPr>
            <a:noAutofit/>
          </a:bodyPr>
          <a:lstStyle/>
          <a:p>
            <a:pPr algn="ctr"/>
            <a:r>
              <a:rPr lang="en-US" sz="3200" b="1" dirty="0" smtClean="0">
                <a:solidFill>
                  <a:schemeClr val="bg1"/>
                </a:solidFill>
                <a:effectLst>
                  <a:outerShdw blurRad="38100" dist="38100" dir="2700000" algn="tl">
                    <a:srgbClr val="000000">
                      <a:alpha val="43137"/>
                    </a:srgbClr>
                  </a:outerShdw>
                </a:effectLst>
              </a:rPr>
              <a:t>Different Christian Approaches</a:t>
            </a:r>
            <a:endParaRPr lang="en-US" sz="3200" b="1" dirty="0">
              <a:solidFill>
                <a:schemeClr val="bg1"/>
              </a:solidFill>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549687157"/>
              </p:ext>
            </p:extLst>
          </p:nvPr>
        </p:nvGraphicFramePr>
        <p:xfrm>
          <a:off x="111760" y="461727"/>
          <a:ext cx="11930888" cy="6370320"/>
        </p:xfrm>
        <a:graphic>
          <a:graphicData uri="http://schemas.openxmlformats.org/drawingml/2006/table">
            <a:tbl>
              <a:tblPr firstRow="1" bandRow="1">
                <a:tableStyleId>{5C22544A-7EE6-4342-B048-85BDC9FD1C3A}</a:tableStyleId>
              </a:tblPr>
              <a:tblGrid>
                <a:gridCol w="1552448">
                  <a:extLst>
                    <a:ext uri="{9D8B030D-6E8A-4147-A177-3AD203B41FA5}">
                      <a16:colId xmlns:a16="http://schemas.microsoft.com/office/drawing/2014/main" val="20000"/>
                    </a:ext>
                  </a:extLst>
                </a:gridCol>
                <a:gridCol w="3282696">
                  <a:extLst>
                    <a:ext uri="{9D8B030D-6E8A-4147-A177-3AD203B41FA5}">
                      <a16:colId xmlns:a16="http://schemas.microsoft.com/office/drawing/2014/main" val="20001"/>
                    </a:ext>
                  </a:extLst>
                </a:gridCol>
                <a:gridCol w="3483864">
                  <a:extLst>
                    <a:ext uri="{9D8B030D-6E8A-4147-A177-3AD203B41FA5}">
                      <a16:colId xmlns:a16="http://schemas.microsoft.com/office/drawing/2014/main" val="20002"/>
                    </a:ext>
                  </a:extLst>
                </a:gridCol>
                <a:gridCol w="3611880">
                  <a:extLst>
                    <a:ext uri="{9D8B030D-6E8A-4147-A177-3AD203B41FA5}">
                      <a16:colId xmlns:a16="http://schemas.microsoft.com/office/drawing/2014/main" val="20003"/>
                    </a:ext>
                  </a:extLst>
                </a:gridCol>
              </a:tblGrid>
              <a:tr h="800467">
                <a:tc>
                  <a:txBody>
                    <a:bodyPr/>
                    <a:lstStyle/>
                    <a:p>
                      <a:endParaRPr lang="en-US" sz="2000" dirty="0"/>
                    </a:p>
                  </a:txBody>
                  <a:tcPr/>
                </a:tc>
                <a:tc>
                  <a:txBody>
                    <a:bodyPr/>
                    <a:lstStyle/>
                    <a:p>
                      <a:pPr algn="ctr"/>
                      <a:r>
                        <a:rPr lang="en-US" sz="2400" dirty="0" smtClean="0"/>
                        <a:t>Christianity Against Culture</a:t>
                      </a:r>
                      <a:endParaRPr lang="en-US" sz="2400" dirty="0"/>
                    </a:p>
                  </a:txBody>
                  <a:tcPr/>
                </a:tc>
                <a:tc>
                  <a:txBody>
                    <a:bodyPr/>
                    <a:lstStyle/>
                    <a:p>
                      <a:pPr algn="ctr"/>
                      <a:r>
                        <a:rPr lang="en-US" sz="2400" dirty="0" smtClean="0"/>
                        <a:t>Christianity Sold Out to Culture</a:t>
                      </a:r>
                      <a:endParaRPr lang="en-US" sz="2400" dirty="0"/>
                    </a:p>
                  </a:txBody>
                  <a:tcPr/>
                </a:tc>
                <a:tc>
                  <a:txBody>
                    <a:bodyPr/>
                    <a:lstStyle/>
                    <a:p>
                      <a:pPr algn="ctr"/>
                      <a:r>
                        <a:rPr lang="en-US" sz="2400" dirty="0" smtClean="0"/>
                        <a:t>Kingdom Building Here &amp; in</a:t>
                      </a:r>
                      <a:r>
                        <a:rPr lang="en-US" sz="2400" baseline="0" dirty="0" smtClean="0"/>
                        <a:t> the Future</a:t>
                      </a:r>
                      <a:endParaRPr lang="en-US" sz="2400" dirty="0"/>
                    </a:p>
                  </a:txBody>
                  <a:tcPr/>
                </a:tc>
                <a:extLst>
                  <a:ext uri="{0D108BD9-81ED-4DB2-BD59-A6C34878D82A}">
                    <a16:rowId xmlns:a16="http://schemas.microsoft.com/office/drawing/2014/main" val="10000"/>
                  </a:ext>
                </a:extLst>
              </a:tr>
              <a:tr h="1264075">
                <a:tc>
                  <a:txBody>
                    <a:bodyPr/>
                    <a:lstStyle/>
                    <a:p>
                      <a:r>
                        <a:rPr lang="en-US" sz="2000" b="1" dirty="0" smtClean="0">
                          <a:latin typeface="Arial Narrow" panose="020B0606020202030204" pitchFamily="34" charset="0"/>
                        </a:rPr>
                        <a:t>View</a:t>
                      </a:r>
                      <a:r>
                        <a:rPr lang="en-US" sz="2000" b="1" baseline="0" dirty="0" smtClean="0">
                          <a:latin typeface="Arial Narrow" panose="020B0606020202030204" pitchFamily="34" charset="0"/>
                        </a:rPr>
                        <a:t> of the Student</a:t>
                      </a:r>
                      <a:endParaRPr lang="en-US" sz="2000" b="1" dirty="0">
                        <a:latin typeface="Arial Narrow" panose="020B0606020202030204" pitchFamily="34" charset="0"/>
                      </a:endParaRPr>
                    </a:p>
                  </a:txBody>
                  <a:tcPr/>
                </a:tc>
                <a:tc>
                  <a:txBody>
                    <a:bodyPr/>
                    <a:lstStyle/>
                    <a:p>
                      <a:r>
                        <a:rPr lang="en-US" sz="2000" dirty="0" smtClean="0">
                          <a:latin typeface="Arial Narrow" panose="020B0606020202030204" pitchFamily="34" charset="0"/>
                        </a:rPr>
                        <a:t>Sinner, needs firm</a:t>
                      </a:r>
                      <a:r>
                        <a:rPr lang="en-US" sz="2000" baseline="0" dirty="0" smtClean="0">
                          <a:latin typeface="Arial Narrow" panose="020B0606020202030204" pitchFamily="34" charset="0"/>
                        </a:rPr>
                        <a:t> guidance and discipline</a:t>
                      </a:r>
                      <a:endParaRPr lang="en-US" sz="2000" dirty="0">
                        <a:latin typeface="Arial Narrow" panose="020B0606020202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Arial Narrow" panose="020B0606020202030204" pitchFamily="34" charset="0"/>
                        </a:rPr>
                        <a:t>Potentially perfect human, inherently curious</a:t>
                      </a:r>
                    </a:p>
                    <a:p>
                      <a:r>
                        <a:rPr lang="en-US" sz="2000" dirty="0" smtClean="0">
                          <a:latin typeface="Arial Narrow" panose="020B0606020202030204" pitchFamily="34" charset="0"/>
                        </a:rPr>
                        <a:t>“image of God” that resembles humanistic blank slate</a:t>
                      </a:r>
                      <a:endParaRPr lang="en-US" sz="2000" dirty="0">
                        <a:latin typeface="Arial Narrow" panose="020B0606020202030204" pitchFamily="34" charset="0"/>
                      </a:endParaRPr>
                    </a:p>
                  </a:txBody>
                  <a:tcPr/>
                </a:tc>
                <a:tc>
                  <a:txBody>
                    <a:bodyPr/>
                    <a:lstStyle/>
                    <a:p>
                      <a:r>
                        <a:rPr lang="en-US" sz="2000" dirty="0" smtClean="0">
                          <a:latin typeface="Arial Narrow" panose="020B0606020202030204" pitchFamily="34" charset="0"/>
                        </a:rPr>
                        <a:t>Responsible agent, can become</a:t>
                      </a:r>
                      <a:r>
                        <a:rPr lang="en-US" sz="2000" baseline="0" dirty="0" smtClean="0">
                          <a:latin typeface="Arial Narrow" panose="020B0606020202030204" pitchFamily="34" charset="0"/>
                        </a:rPr>
                        <a:t> a positive agent of change in God’s creation</a:t>
                      </a:r>
                      <a:endParaRPr lang="en-US" sz="2000" dirty="0">
                        <a:latin typeface="Arial Narrow" panose="020B0606020202030204" pitchFamily="34" charset="0"/>
                      </a:endParaRPr>
                    </a:p>
                  </a:txBody>
                  <a:tcPr/>
                </a:tc>
                <a:extLst>
                  <a:ext uri="{0D108BD9-81ED-4DB2-BD59-A6C34878D82A}">
                    <a16:rowId xmlns:a16="http://schemas.microsoft.com/office/drawing/2014/main" val="10001"/>
                  </a:ext>
                </a:extLst>
              </a:tr>
              <a:tr h="1558046">
                <a:tc>
                  <a:txBody>
                    <a:bodyPr/>
                    <a:lstStyle/>
                    <a:p>
                      <a:r>
                        <a:rPr lang="en-US" sz="2000" b="1" dirty="0" smtClean="0">
                          <a:latin typeface="Arial Narrow" panose="020B0606020202030204" pitchFamily="34" charset="0"/>
                        </a:rPr>
                        <a:t>View of Knowledge </a:t>
                      </a:r>
                    </a:p>
                    <a:p>
                      <a:r>
                        <a:rPr lang="en-US" sz="2000" b="1" dirty="0" smtClean="0">
                          <a:latin typeface="Arial Narrow" panose="020B0606020202030204" pitchFamily="34" charset="0"/>
                        </a:rPr>
                        <a:t>&amp; the Curriculum</a:t>
                      </a:r>
                      <a:endParaRPr lang="en-US" sz="2000" b="1" dirty="0">
                        <a:latin typeface="Arial Narrow" panose="020B0606020202030204" pitchFamily="34" charset="0"/>
                      </a:endParaRPr>
                    </a:p>
                  </a:txBody>
                  <a:tcPr/>
                </a:tc>
                <a:tc>
                  <a:txBody>
                    <a:bodyPr/>
                    <a:lstStyle/>
                    <a:p>
                      <a:r>
                        <a:rPr lang="en-US" sz="2000" dirty="0" smtClean="0">
                          <a:latin typeface="Arial Narrow" panose="020B0606020202030204" pitchFamily="34" charset="0"/>
                        </a:rPr>
                        <a:t>Stick to the classics – less risk of being tainted by the world, “integrated” curriculum</a:t>
                      </a:r>
                      <a:endParaRPr lang="en-US" sz="2000" dirty="0">
                        <a:latin typeface="Arial Narrow" panose="020B0606020202030204" pitchFamily="34" charset="0"/>
                      </a:endParaRPr>
                    </a:p>
                  </a:txBody>
                  <a:tcPr/>
                </a:tc>
                <a:tc>
                  <a:txBody>
                    <a:bodyPr/>
                    <a:lstStyle/>
                    <a:p>
                      <a:r>
                        <a:rPr lang="en-US" sz="2000" dirty="0" smtClean="0">
                          <a:latin typeface="Arial Narrow" panose="020B0606020202030204" pitchFamily="34" charset="0"/>
                        </a:rPr>
                        <a:t>Embrace modern curriculum</a:t>
                      </a:r>
                      <a:r>
                        <a:rPr lang="en-US" sz="2000" baseline="0" dirty="0" smtClean="0">
                          <a:latin typeface="Arial Narrow" panose="020B0606020202030204" pitchFamily="34" charset="0"/>
                        </a:rPr>
                        <a:t> &amp; methods, Christianize them, focus on acting out faith in social justice projects</a:t>
                      </a:r>
                      <a:endParaRPr lang="en-US" sz="2000" dirty="0">
                        <a:latin typeface="Arial Narrow" panose="020B0606020202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Arial Narrow" panose="020B0606020202030204" pitchFamily="34" charset="0"/>
                        </a:rPr>
                        <a:t>Learning how to live out a biblical worldview </a:t>
                      </a:r>
                      <a:r>
                        <a:rPr lang="en-US" sz="2000" baseline="0" dirty="0" smtClean="0">
                          <a:latin typeface="Arial Narrow" panose="020B0606020202030204" pitchFamily="34" charset="0"/>
                        </a:rPr>
                        <a:t>in all areas of life—real issues.</a:t>
                      </a:r>
                      <a:endParaRPr lang="en-US" sz="2000" dirty="0" smtClean="0">
                        <a:latin typeface="Arial Narrow" panose="020B0606020202030204" pitchFamily="34" charset="0"/>
                      </a:endParaRPr>
                    </a:p>
                    <a:p>
                      <a:r>
                        <a:rPr lang="en-US" sz="2000" dirty="0" smtClean="0">
                          <a:latin typeface="Arial Narrow" panose="020B0606020202030204" pitchFamily="34" charset="0"/>
                        </a:rPr>
                        <a:t>Don’t shun culture </a:t>
                      </a:r>
                      <a:r>
                        <a:rPr lang="en-US" sz="2000" i="1" dirty="0" smtClean="0">
                          <a:latin typeface="Arial Narrow" panose="020B0606020202030204" pitchFamily="34" charset="0"/>
                        </a:rPr>
                        <a:t>or</a:t>
                      </a:r>
                      <a:r>
                        <a:rPr lang="en-US" sz="2000" dirty="0" smtClean="0">
                          <a:latin typeface="Arial Narrow" panose="020B0606020202030204" pitchFamily="34" charset="0"/>
                        </a:rPr>
                        <a:t> try to Christianize it.  </a:t>
                      </a:r>
                      <a:endParaRPr lang="en-US" sz="2000" dirty="0">
                        <a:latin typeface="Arial Narrow" panose="020B0606020202030204" pitchFamily="34" charset="0"/>
                      </a:endParaRPr>
                    </a:p>
                  </a:txBody>
                  <a:tcPr/>
                </a:tc>
                <a:extLst>
                  <a:ext uri="{0D108BD9-81ED-4DB2-BD59-A6C34878D82A}">
                    <a16:rowId xmlns:a16="http://schemas.microsoft.com/office/drawing/2014/main" val="10002"/>
                  </a:ext>
                </a:extLst>
              </a:tr>
              <a:tr h="1264075">
                <a:tc>
                  <a:txBody>
                    <a:bodyPr/>
                    <a:lstStyle/>
                    <a:p>
                      <a:r>
                        <a:rPr lang="en-US" sz="2000" b="1" dirty="0" smtClean="0">
                          <a:latin typeface="Arial Narrow" panose="020B0606020202030204" pitchFamily="34" charset="0"/>
                        </a:rPr>
                        <a:t>View of the Teacher</a:t>
                      </a:r>
                      <a:endParaRPr lang="en-US" sz="2000" b="1" dirty="0">
                        <a:latin typeface="Arial Narrow" panose="020B0606020202030204" pitchFamily="34" charset="0"/>
                      </a:endParaRPr>
                    </a:p>
                  </a:txBody>
                  <a:tcPr/>
                </a:tc>
                <a:tc>
                  <a:txBody>
                    <a:bodyPr/>
                    <a:lstStyle/>
                    <a:p>
                      <a:r>
                        <a:rPr lang="en-US" sz="2000" dirty="0" smtClean="0">
                          <a:latin typeface="Arial Narrow" panose="020B0606020202030204" pitchFamily="34" charset="0"/>
                        </a:rPr>
                        <a:t>Authoritarian,</a:t>
                      </a:r>
                      <a:r>
                        <a:rPr lang="en-US" sz="2000" baseline="0" dirty="0" smtClean="0">
                          <a:latin typeface="Arial Narrow" panose="020B0606020202030204" pitchFamily="34" charset="0"/>
                        </a:rPr>
                        <a:t> knowledge expert</a:t>
                      </a:r>
                      <a:endParaRPr lang="en-US" sz="2000" dirty="0">
                        <a:latin typeface="Arial Narrow" panose="020B0606020202030204" pitchFamily="34" charset="0"/>
                      </a:endParaRPr>
                    </a:p>
                  </a:txBody>
                  <a:tcPr/>
                </a:tc>
                <a:tc>
                  <a:txBody>
                    <a:bodyPr/>
                    <a:lstStyle/>
                    <a:p>
                      <a:r>
                        <a:rPr lang="en-US" sz="2000" dirty="0" smtClean="0">
                          <a:latin typeface="Arial Narrow" panose="020B0606020202030204" pitchFamily="34" charset="0"/>
                        </a:rPr>
                        <a:t>More permissive, fellow traveler, “guide on the side”</a:t>
                      </a:r>
                      <a:endParaRPr lang="en-US" sz="2000" dirty="0">
                        <a:latin typeface="Arial Narrow" panose="020B0606020202030204" pitchFamily="34" charset="0"/>
                      </a:endParaRPr>
                    </a:p>
                  </a:txBody>
                  <a:tcPr/>
                </a:tc>
                <a:tc>
                  <a:txBody>
                    <a:bodyPr/>
                    <a:lstStyle/>
                    <a:p>
                      <a:r>
                        <a:rPr lang="en-US" sz="2000" dirty="0" smtClean="0">
                          <a:latin typeface="Arial Narrow" panose="020B0606020202030204" pitchFamily="34" charset="0"/>
                        </a:rPr>
                        <a:t>More experienced, expertly trained coac</a:t>
                      </a:r>
                      <a:r>
                        <a:rPr lang="en-US" sz="2000" baseline="0" dirty="0" smtClean="0">
                          <a:latin typeface="Arial Narrow" panose="020B0606020202030204" pitchFamily="34" charset="0"/>
                        </a:rPr>
                        <a:t>h with divine calling—authoritative, situational management</a:t>
                      </a:r>
                      <a:endParaRPr lang="en-US" sz="2000" dirty="0">
                        <a:latin typeface="Arial Narrow" panose="020B0606020202030204" pitchFamily="34" charset="0"/>
                      </a:endParaRPr>
                    </a:p>
                  </a:txBody>
                  <a:tcPr/>
                </a:tc>
                <a:extLst>
                  <a:ext uri="{0D108BD9-81ED-4DB2-BD59-A6C34878D82A}">
                    <a16:rowId xmlns:a16="http://schemas.microsoft.com/office/drawing/2014/main" val="10003"/>
                  </a:ext>
                </a:extLst>
              </a:tr>
              <a:tr h="1290154">
                <a:tc>
                  <a:txBody>
                    <a:bodyPr/>
                    <a:lstStyle/>
                    <a:p>
                      <a:r>
                        <a:rPr lang="en-US" sz="2000" b="1" dirty="0" smtClean="0">
                          <a:latin typeface="Arial Narrow" panose="020B0606020202030204" pitchFamily="34" charset="0"/>
                        </a:rPr>
                        <a:t>View of Work &amp; Avocations</a:t>
                      </a:r>
                      <a:endParaRPr lang="en-US" sz="2000" b="1" dirty="0">
                        <a:latin typeface="Arial Narrow" panose="020B0606020202030204" pitchFamily="34" charset="0"/>
                      </a:endParaRPr>
                    </a:p>
                  </a:txBody>
                  <a:tcPr/>
                </a:tc>
                <a:tc>
                  <a:txBody>
                    <a:bodyPr/>
                    <a:lstStyle/>
                    <a:p>
                      <a:r>
                        <a:rPr lang="en-US" sz="2000" dirty="0" smtClean="0">
                          <a:latin typeface="Arial Narrow" panose="020B0606020202030204" pitchFamily="34" charset="0"/>
                        </a:rPr>
                        <a:t>Training for a job – maybe a “good” job to be able to support family</a:t>
                      </a:r>
                      <a:r>
                        <a:rPr lang="en-US" sz="2000" baseline="0" dirty="0" smtClean="0">
                          <a:latin typeface="Arial Narrow" panose="020B0606020202030204" pitchFamily="34" charset="0"/>
                        </a:rPr>
                        <a:t> &amp; church obligations. Avocation is often evangelistic.</a:t>
                      </a:r>
                      <a:endParaRPr lang="en-US" sz="2000" dirty="0">
                        <a:latin typeface="Arial Narrow" panose="020B0606020202030204" pitchFamily="34" charset="0"/>
                      </a:endParaRPr>
                    </a:p>
                  </a:txBody>
                  <a:tcPr/>
                </a:tc>
                <a:tc>
                  <a:txBody>
                    <a:bodyPr/>
                    <a:lstStyle/>
                    <a:p>
                      <a:r>
                        <a:rPr lang="en-US" sz="2000" dirty="0" smtClean="0">
                          <a:latin typeface="Arial Narrow" panose="020B0606020202030204" pitchFamily="34" charset="0"/>
                        </a:rPr>
                        <a:t>Do everything to the glory of God, focus on excellence, enjoy the blessings</a:t>
                      </a:r>
                      <a:r>
                        <a:rPr lang="en-US" sz="2000" baseline="0" dirty="0" smtClean="0">
                          <a:latin typeface="Arial Narrow" panose="020B0606020202030204" pitchFamily="34" charset="0"/>
                        </a:rPr>
                        <a:t> you’ve earned</a:t>
                      </a:r>
                      <a:endParaRPr lang="en-US" sz="2000" dirty="0">
                        <a:latin typeface="Arial Narrow" panose="020B0606020202030204" pitchFamily="34" charset="0"/>
                      </a:endParaRPr>
                    </a:p>
                  </a:txBody>
                  <a:tcPr/>
                </a:tc>
                <a:tc>
                  <a:txBody>
                    <a:bodyPr/>
                    <a:lstStyle/>
                    <a:p>
                      <a:r>
                        <a:rPr lang="en-US" sz="2000" dirty="0" smtClean="0">
                          <a:latin typeface="Arial Narrow" panose="020B0606020202030204" pitchFamily="34" charset="0"/>
                        </a:rPr>
                        <a:t>Different opportunities</a:t>
                      </a:r>
                      <a:r>
                        <a:rPr lang="en-US" sz="2000" baseline="0" dirty="0" smtClean="0">
                          <a:latin typeface="Arial Narrow" panose="020B0606020202030204" pitchFamily="34" charset="0"/>
                        </a:rPr>
                        <a:t> to transform/redeem culture instead of shunning it or just accepting it.  </a:t>
                      </a:r>
                      <a:endParaRPr lang="en-US" sz="2000" dirty="0">
                        <a:latin typeface="Arial Narrow" panose="020B0606020202030204" pitchFamily="34" charset="0"/>
                      </a:endParaRPr>
                    </a:p>
                  </a:txBody>
                  <a:tcPr/>
                </a:tc>
                <a:extLst>
                  <a:ext uri="{0D108BD9-81ED-4DB2-BD59-A6C34878D82A}">
                    <a16:rowId xmlns:a16="http://schemas.microsoft.com/office/drawing/2014/main" val="10004"/>
                  </a:ext>
                </a:extLst>
              </a:tr>
            </a:tbl>
          </a:graphicData>
        </a:graphic>
      </p:graphicFrame>
      <p:sp>
        <p:nvSpPr>
          <p:cNvPr id="7" name="TextBox 6"/>
          <p:cNvSpPr txBox="1"/>
          <p:nvPr/>
        </p:nvSpPr>
        <p:spPr>
          <a:xfrm>
            <a:off x="11307778" y="6400800"/>
            <a:ext cx="884222" cy="369332"/>
          </a:xfrm>
          <a:prstGeom prst="rect">
            <a:avLst/>
          </a:prstGeom>
          <a:noFill/>
        </p:spPr>
        <p:txBody>
          <a:bodyPr wrap="square" rtlCol="0">
            <a:spAutoFit/>
          </a:bodyPr>
          <a:lstStyle/>
          <a:p>
            <a:r>
              <a:rPr lang="en-US" i="1" dirty="0" smtClean="0">
                <a:solidFill>
                  <a:srgbClr val="B60623"/>
                </a:solidFill>
                <a:effectLst>
                  <a:outerShdw blurRad="38100" dist="38100" dir="2700000" algn="tl">
                    <a:srgbClr val="000000">
                      <a:alpha val="43137"/>
                    </a:srgbClr>
                  </a:outerShdw>
                </a:effectLst>
              </a:rPr>
              <a:t>7:03</a:t>
            </a:r>
            <a:endParaRPr lang="en-US" i="1" dirty="0">
              <a:solidFill>
                <a:srgbClr val="B6062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5262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453390" y="1889947"/>
            <a:ext cx="11285220" cy="3491678"/>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ChangeAspect="1"/>
          </p:cNvSpPr>
          <p:nvPr/>
        </p:nvSpPr>
        <p:spPr>
          <a:xfrm>
            <a:off x="440286" y="614407"/>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38200" y="365125"/>
            <a:ext cx="10515600" cy="1625600"/>
          </a:xfrm>
        </p:spPr>
        <p:txBody>
          <a:bodyPr/>
          <a:lstStyle/>
          <a:p>
            <a:r>
              <a:rPr lang="en-US" dirty="0" smtClean="0">
                <a:solidFill>
                  <a:schemeClr val="accent2">
                    <a:lumMod val="60000"/>
                    <a:lumOff val="40000"/>
                  </a:schemeClr>
                </a:solidFill>
              </a:rPr>
              <a:t>Student Questions ~ Teaching as Ministry</a:t>
            </a:r>
            <a:br>
              <a:rPr lang="en-US" dirty="0" smtClean="0">
                <a:solidFill>
                  <a:schemeClr val="accent2">
                    <a:lumMod val="60000"/>
                    <a:lumOff val="40000"/>
                  </a:schemeClr>
                </a:solidFill>
              </a:rPr>
            </a:br>
            <a:r>
              <a:rPr lang="en-US" sz="3200" i="1" dirty="0" smtClean="0">
                <a:solidFill>
                  <a:schemeClr val="accent2">
                    <a:lumMod val="60000"/>
                    <a:lumOff val="40000"/>
                  </a:schemeClr>
                </a:solidFill>
              </a:rPr>
              <a:t>~ do 1 Q this slide + 1 Q next 2 slides</a:t>
            </a:r>
            <a:endParaRPr lang="en-US" sz="3200" i="1" dirty="0">
              <a:solidFill>
                <a:schemeClr val="accent2">
                  <a:lumMod val="60000"/>
                  <a:lumOff val="40000"/>
                </a:schemeClr>
              </a:solidFill>
            </a:endParaRPr>
          </a:p>
        </p:txBody>
      </p:sp>
      <p:sp>
        <p:nvSpPr>
          <p:cNvPr id="3" name="Content Placeholder 2"/>
          <p:cNvSpPr>
            <a:spLocks noGrp="1"/>
          </p:cNvSpPr>
          <p:nvPr>
            <p:ph idx="1"/>
          </p:nvPr>
        </p:nvSpPr>
        <p:spPr>
          <a:xfrm>
            <a:off x="581192" y="1873188"/>
            <a:ext cx="11157418" cy="4669655"/>
          </a:xfrm>
        </p:spPr>
        <p:txBody>
          <a:bodyPr anchor="t">
            <a:normAutofit/>
          </a:bodyPr>
          <a:lstStyle/>
          <a:p>
            <a:pPr marL="514350" indent="-514350">
              <a:buFont typeface="+mj-lt"/>
              <a:buAutoNum type="arabicPeriod"/>
            </a:pPr>
            <a:r>
              <a:rPr lang="en-US" sz="2400" dirty="0" smtClean="0">
                <a:solidFill>
                  <a:schemeClr val="bg1"/>
                </a:solidFill>
                <a:effectLst/>
              </a:rPr>
              <a:t>In this chapter, Knight speaks about how teacher’s purpose is to “seek and save that which is lost”. What do we do when we have students who do not want to be saved? Students who are against the faith or even atheists.</a:t>
            </a:r>
          </a:p>
          <a:p>
            <a:pPr marL="914400" lvl="1" indent="-457200">
              <a:buFont typeface="+mj-lt"/>
              <a:buAutoNum type="alphaLcPeriod"/>
            </a:pPr>
            <a:r>
              <a:rPr lang="en-US" dirty="0" smtClean="0">
                <a:solidFill>
                  <a:schemeClr val="bg1"/>
                </a:solidFill>
                <a:effectLst/>
              </a:rPr>
              <a:t>What would it look like in a public school for a teacher to save that which is lost when they have immense restrictions put on them?</a:t>
            </a:r>
          </a:p>
          <a:p>
            <a:pPr marL="914400" lvl="1" indent="-457200">
              <a:buFont typeface="+mj-lt"/>
              <a:buAutoNum type="alphaLcPeriod"/>
            </a:pPr>
            <a:r>
              <a:rPr lang="en-US" dirty="0" smtClean="0">
                <a:solidFill>
                  <a:schemeClr val="bg1"/>
                </a:solidFill>
                <a:effectLst/>
              </a:rPr>
              <a:t>If a student asks about God in a public school what </a:t>
            </a:r>
            <a:br>
              <a:rPr lang="en-US" dirty="0" smtClean="0">
                <a:solidFill>
                  <a:schemeClr val="bg1"/>
                </a:solidFill>
                <a:effectLst/>
              </a:rPr>
            </a:br>
            <a:r>
              <a:rPr lang="en-US" dirty="0" smtClean="0">
                <a:solidFill>
                  <a:schemeClr val="bg1"/>
                </a:solidFill>
                <a:effectLst/>
              </a:rPr>
              <a:t>are the steps that you can take to help with that?</a:t>
            </a:r>
          </a:p>
          <a:p>
            <a:pPr marL="514350" indent="-514350">
              <a:buFont typeface="+mj-lt"/>
              <a:buAutoNum type="arabicPeriod"/>
            </a:pPr>
            <a:r>
              <a:rPr lang="en-US" sz="2400" dirty="0" smtClean="0">
                <a:solidFill>
                  <a:schemeClr val="bg1"/>
                </a:solidFill>
                <a:effectLst/>
              </a:rPr>
              <a:t>How can teachers show service to others (“the essence </a:t>
            </a:r>
            <a:br>
              <a:rPr lang="en-US" sz="2400" dirty="0" smtClean="0">
                <a:solidFill>
                  <a:schemeClr val="bg1"/>
                </a:solidFill>
                <a:effectLst/>
              </a:rPr>
            </a:br>
            <a:r>
              <a:rPr lang="en-US" sz="2400" dirty="0" smtClean="0">
                <a:solidFill>
                  <a:schemeClr val="bg1"/>
                </a:solidFill>
                <a:effectLst/>
              </a:rPr>
              <a:t>of Christian love and </a:t>
            </a:r>
            <a:r>
              <a:rPr lang="en-US" sz="2400" dirty="0" err="1" smtClean="0">
                <a:solidFill>
                  <a:schemeClr val="bg1"/>
                </a:solidFill>
                <a:effectLst/>
              </a:rPr>
              <a:t>Christlike</a:t>
            </a:r>
            <a:r>
              <a:rPr lang="en-US" sz="2400" dirty="0" smtClean="0">
                <a:solidFill>
                  <a:schemeClr val="bg1"/>
                </a:solidFill>
                <a:effectLst/>
              </a:rPr>
              <a:t> character”) in our </a:t>
            </a:r>
            <a:br>
              <a:rPr lang="en-US" sz="2400" dirty="0" smtClean="0">
                <a:solidFill>
                  <a:schemeClr val="bg1"/>
                </a:solidFill>
                <a:effectLst/>
              </a:rPr>
            </a:br>
            <a:r>
              <a:rPr lang="en-US" sz="2400" dirty="0" smtClean="0">
                <a:solidFill>
                  <a:schemeClr val="bg1"/>
                </a:solidFill>
                <a:effectLst/>
              </a:rPr>
              <a:t>profession?</a:t>
            </a:r>
          </a:p>
          <a:p>
            <a:pPr marL="514350" indent="-514350">
              <a:buFont typeface="+mj-lt"/>
              <a:buAutoNum type="arabicPeriod"/>
            </a:pPr>
            <a:endParaRPr lang="en-US" sz="2400" dirty="0" smtClean="0">
              <a:solidFill>
                <a:schemeClr val="bg1"/>
              </a:solidFill>
              <a:effectLst/>
            </a:endParaRPr>
          </a:p>
          <a:p>
            <a:pPr marL="514350" indent="-514350">
              <a:buFont typeface="+mj-lt"/>
              <a:buAutoNum type="arabicPeriod"/>
            </a:pPr>
            <a:endParaRPr lang="en-US" sz="2400" b="1" dirty="0" smtClean="0">
              <a:solidFill>
                <a:schemeClr val="bg1"/>
              </a:solidFill>
              <a:effectLst/>
            </a:endParaRPr>
          </a:p>
          <a:p>
            <a:pPr marL="514350" indent="-514350">
              <a:buFont typeface="+mj-lt"/>
              <a:buAutoNum type="arabicPeriod"/>
            </a:pPr>
            <a:endParaRPr lang="en-US" sz="2400" dirty="0" smtClean="0">
              <a:solidFill>
                <a:schemeClr val="bg1"/>
              </a:solidFill>
              <a:effectLst/>
            </a:endParaRPr>
          </a:p>
          <a:p>
            <a:endParaRPr lang="en-US" sz="2800" u="sng" dirty="0" smtClean="0">
              <a:solidFill>
                <a:schemeClr val="bg1"/>
              </a:solidFill>
              <a:effectLst/>
            </a:endParaRPr>
          </a:p>
          <a:p>
            <a:endParaRPr lang="en-US" sz="2800" u="sng" dirty="0">
              <a:solidFill>
                <a:schemeClr val="bg1"/>
              </a:solidFill>
              <a:effectLst/>
            </a:endParaRPr>
          </a:p>
          <a:p>
            <a:endParaRPr lang="en-US" sz="2800" u="sng" dirty="0" smtClean="0">
              <a:solidFill>
                <a:schemeClr val="bg1"/>
              </a:solidFill>
              <a:effectLst/>
            </a:endParaRPr>
          </a:p>
          <a:p>
            <a:endParaRPr lang="en-US" sz="2800" u="sng" dirty="0">
              <a:solidFill>
                <a:schemeClr val="accent3">
                  <a:lumMod val="20000"/>
                  <a:lumOff val="80000"/>
                </a:schemeClr>
              </a:solidFill>
              <a:effectLst/>
            </a:endParaRPr>
          </a:p>
          <a:p>
            <a:endParaRPr lang="en-US" dirty="0">
              <a:solidFill>
                <a:schemeClr val="accent3">
                  <a:lumMod val="20000"/>
                  <a:lumOff val="80000"/>
                </a:schemeClr>
              </a:solidFill>
            </a:endParaRPr>
          </a:p>
        </p:txBody>
      </p:sp>
      <p:pic>
        <p:nvPicPr>
          <p:cNvPr id="5"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1154042" y="1186542"/>
            <a:ext cx="584568" cy="60802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569474" y="1186542"/>
            <a:ext cx="584568" cy="60802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9984906" y="1186542"/>
            <a:ext cx="584568" cy="608029"/>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12" name="Picture 2" descr="Image result for think pair share"/>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8226209" y="3735876"/>
            <a:ext cx="3746855" cy="2810142"/>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8324989" y="3819908"/>
            <a:ext cx="3533775" cy="2600325"/>
          </a:xfrm>
          <a:prstGeom prst="rect">
            <a:avLst/>
          </a:prstGeom>
          <a:solidFill>
            <a:schemeClr val="accent5">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3523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453390" y="1889947"/>
            <a:ext cx="11285220" cy="2872553"/>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ChangeAspect="1"/>
          </p:cNvSpPr>
          <p:nvPr/>
        </p:nvSpPr>
        <p:spPr>
          <a:xfrm>
            <a:off x="440286" y="614407"/>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smtClean="0">
                <a:solidFill>
                  <a:schemeClr val="accent2">
                    <a:lumMod val="60000"/>
                    <a:lumOff val="40000"/>
                  </a:schemeClr>
                </a:solidFill>
              </a:rPr>
              <a:t>Student Questions ~ Teaching as Ministry</a:t>
            </a:r>
            <a:endParaRPr lang="en-US" dirty="0">
              <a:solidFill>
                <a:schemeClr val="accent2">
                  <a:lumMod val="60000"/>
                  <a:lumOff val="40000"/>
                </a:schemeClr>
              </a:solidFill>
            </a:endParaRPr>
          </a:p>
        </p:txBody>
      </p:sp>
      <p:sp>
        <p:nvSpPr>
          <p:cNvPr id="3" name="Content Placeholder 2"/>
          <p:cNvSpPr>
            <a:spLocks noGrp="1"/>
          </p:cNvSpPr>
          <p:nvPr>
            <p:ph idx="1"/>
          </p:nvPr>
        </p:nvSpPr>
        <p:spPr>
          <a:xfrm>
            <a:off x="581192" y="1873188"/>
            <a:ext cx="11157418" cy="4669655"/>
          </a:xfrm>
        </p:spPr>
        <p:txBody>
          <a:bodyPr anchor="t">
            <a:normAutofit/>
          </a:bodyPr>
          <a:lstStyle/>
          <a:p>
            <a:pPr marL="514350" indent="-514350">
              <a:buFont typeface="+mj-lt"/>
              <a:buAutoNum type="arabicPeriod"/>
            </a:pPr>
            <a:r>
              <a:rPr lang="en-US" sz="2400" dirty="0" smtClean="0">
                <a:solidFill>
                  <a:schemeClr val="bg1"/>
                </a:solidFill>
                <a:effectLst/>
              </a:rPr>
              <a:t>If a student rejects God in front of the class or rejects your views of God, what is the right way to handle the situation?</a:t>
            </a:r>
          </a:p>
          <a:p>
            <a:pPr marL="514350" indent="-514350">
              <a:buFont typeface="+mj-lt"/>
              <a:buAutoNum type="arabicPeriod"/>
            </a:pPr>
            <a:r>
              <a:rPr lang="en-US" sz="2400" dirty="0" smtClean="0">
                <a:solidFill>
                  <a:schemeClr val="bg1"/>
                </a:solidFill>
                <a:effectLst/>
              </a:rPr>
              <a:t>How can a teacher who has stumbled in their position in the front of a classroom regain the trust of the students? </a:t>
            </a:r>
          </a:p>
          <a:p>
            <a:pPr marL="514350" indent="-514350">
              <a:buFont typeface="+mj-lt"/>
              <a:buAutoNum type="arabicPeriod"/>
            </a:pPr>
            <a:r>
              <a:rPr lang="en-US" sz="2400" dirty="0" smtClean="0">
                <a:solidFill>
                  <a:schemeClr val="bg1"/>
                </a:solidFill>
                <a:effectLst/>
              </a:rPr>
              <a:t>Seeing how effective these three teaching strategies were for Jesus (captivating, illustrations, questions), why aren't these the primary basis for approaching our classrooms? </a:t>
            </a:r>
          </a:p>
          <a:p>
            <a:pPr marL="514350" indent="-514350">
              <a:buFont typeface="+mj-lt"/>
              <a:buAutoNum type="arabicPeriod"/>
            </a:pPr>
            <a:endParaRPr lang="en-US" sz="2400" dirty="0" smtClean="0">
              <a:solidFill>
                <a:schemeClr val="bg1"/>
              </a:solidFill>
              <a:effectLst/>
            </a:endParaRPr>
          </a:p>
          <a:p>
            <a:pPr marL="514350" indent="-514350">
              <a:buFont typeface="+mj-lt"/>
              <a:buAutoNum type="arabicPeriod"/>
            </a:pPr>
            <a:endParaRPr lang="en-US" sz="2400" b="1" dirty="0" smtClean="0">
              <a:solidFill>
                <a:schemeClr val="bg1"/>
              </a:solidFill>
              <a:effectLst/>
            </a:endParaRPr>
          </a:p>
          <a:p>
            <a:pPr marL="514350" indent="-514350">
              <a:buFont typeface="+mj-lt"/>
              <a:buAutoNum type="arabicPeriod"/>
            </a:pPr>
            <a:endParaRPr lang="en-US" sz="2400" dirty="0" smtClean="0">
              <a:solidFill>
                <a:schemeClr val="bg1"/>
              </a:solidFill>
              <a:effectLst/>
            </a:endParaRPr>
          </a:p>
          <a:p>
            <a:endParaRPr lang="en-US" sz="2800" u="sng" dirty="0" smtClean="0">
              <a:solidFill>
                <a:schemeClr val="bg1"/>
              </a:solidFill>
              <a:effectLst/>
            </a:endParaRPr>
          </a:p>
          <a:p>
            <a:endParaRPr lang="en-US" sz="2800" u="sng" dirty="0">
              <a:solidFill>
                <a:schemeClr val="bg1"/>
              </a:solidFill>
              <a:effectLst/>
            </a:endParaRPr>
          </a:p>
          <a:p>
            <a:endParaRPr lang="en-US" sz="2800" u="sng" dirty="0" smtClean="0">
              <a:solidFill>
                <a:schemeClr val="bg1"/>
              </a:solidFill>
              <a:effectLst/>
            </a:endParaRPr>
          </a:p>
          <a:p>
            <a:endParaRPr lang="en-US" sz="2800" u="sng" dirty="0">
              <a:solidFill>
                <a:schemeClr val="accent3">
                  <a:lumMod val="20000"/>
                  <a:lumOff val="80000"/>
                </a:schemeClr>
              </a:solidFill>
              <a:effectLst/>
            </a:endParaRPr>
          </a:p>
          <a:p>
            <a:endParaRPr lang="en-US" dirty="0">
              <a:solidFill>
                <a:schemeClr val="accent3">
                  <a:lumMod val="20000"/>
                  <a:lumOff val="80000"/>
                </a:schemeClr>
              </a:solidFill>
            </a:endParaRPr>
          </a:p>
        </p:txBody>
      </p:sp>
      <p:pic>
        <p:nvPicPr>
          <p:cNvPr id="5"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1154042" y="1186542"/>
            <a:ext cx="584568" cy="60802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569474" y="1186542"/>
            <a:ext cx="584568" cy="60802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9984906" y="1186542"/>
            <a:ext cx="584568" cy="608029"/>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4007640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a:spLocks noChangeAspect="1"/>
          </p:cNvSpPr>
          <p:nvPr/>
        </p:nvSpPr>
        <p:spPr>
          <a:xfrm>
            <a:off x="440286" y="614407"/>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smtClean="0">
                <a:solidFill>
                  <a:schemeClr val="accent2">
                    <a:lumMod val="60000"/>
                    <a:lumOff val="40000"/>
                  </a:schemeClr>
                </a:solidFill>
              </a:rPr>
              <a:t>Prof’s Questions ~ Teaching as Ministry</a:t>
            </a:r>
            <a:endParaRPr lang="en-US" dirty="0">
              <a:solidFill>
                <a:schemeClr val="accent2">
                  <a:lumMod val="60000"/>
                  <a:lumOff val="40000"/>
                </a:scheme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7" name="Picture 2" descr="https://fbcdn-sphotos-e-a.akamaihd.net/hphotos-ak-xaf1/v/t1.0-9/441_507136054659_7972_n.jpg?oh=b6fabc63b8b433faa9e47862956817b9&amp;oe=54F11E05&amp;__gda__=1424129532_2740c2f468f6af0d9b071632409590dc"/>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flipH="1">
            <a:off x="10170615" y="461639"/>
            <a:ext cx="1298144" cy="148257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444371" y="1885966"/>
            <a:ext cx="11285220" cy="4067159"/>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81192" y="1873188"/>
            <a:ext cx="11029615" cy="4669655"/>
          </a:xfrm>
        </p:spPr>
        <p:txBody>
          <a:bodyPr anchor="t">
            <a:normAutofit fontScale="92500"/>
          </a:bodyPr>
          <a:lstStyle/>
          <a:p>
            <a:pPr marL="342900" indent="-342900">
              <a:buFont typeface="+mj-lt"/>
              <a:buAutoNum type="arabicPeriod"/>
            </a:pPr>
            <a:r>
              <a:rPr lang="en-US" sz="2600" dirty="0" smtClean="0">
                <a:solidFill>
                  <a:schemeClr val="bg1"/>
                </a:solidFill>
              </a:rPr>
              <a:t>Why is the view of the student so crucial for all of this?  Is the student good or bad?</a:t>
            </a:r>
          </a:p>
          <a:p>
            <a:pPr marL="342900" indent="-342900">
              <a:buFont typeface="+mj-lt"/>
              <a:buAutoNum type="arabicPeriod"/>
            </a:pPr>
            <a:r>
              <a:rPr lang="en-US" sz="2600" dirty="0" smtClean="0">
                <a:solidFill>
                  <a:schemeClr val="bg1"/>
                </a:solidFill>
              </a:rPr>
              <a:t>How is the following statement different from what is typically meant by “mission”?</a:t>
            </a:r>
          </a:p>
          <a:p>
            <a:pPr marL="666900" lvl="1" indent="-342900">
              <a:buFont typeface="+mj-lt"/>
              <a:buAutoNum type="arabicPeriod"/>
            </a:pPr>
            <a:r>
              <a:rPr lang="en-US" sz="2600" i="1" dirty="0" smtClean="0">
                <a:solidFill>
                  <a:schemeClr val="bg1"/>
                </a:solidFill>
              </a:rPr>
              <a:t>“The entire process entails a restoration of the image of God in individuals through the agency of the Holy Spirit.  Education is one arm of God’s restorative and reconciling effort.  It may therefore be seen as a redemptive activity.”  </a:t>
            </a:r>
            <a:r>
              <a:rPr lang="en-US" sz="2600" dirty="0" smtClean="0">
                <a:solidFill>
                  <a:schemeClr val="bg1"/>
                </a:solidFill>
              </a:rPr>
              <a:t>(p. 207)</a:t>
            </a:r>
          </a:p>
          <a:p>
            <a:pPr marL="342900" indent="-342900">
              <a:buFont typeface="+mj-lt"/>
              <a:buAutoNum type="arabicPeriod"/>
            </a:pPr>
            <a:r>
              <a:rPr lang="en-US" sz="2600" dirty="0">
                <a:solidFill>
                  <a:schemeClr val="bg1"/>
                </a:solidFill>
              </a:rPr>
              <a:t>Look at the primary and secondary purposes of education on p. 213.  How do these work together?  </a:t>
            </a:r>
          </a:p>
          <a:p>
            <a:pPr marL="666900" lvl="1" indent="-342900">
              <a:buFont typeface="+mj-lt"/>
              <a:buAutoNum type="arabicPeriod"/>
            </a:pPr>
            <a:r>
              <a:rPr lang="en-US" sz="2600" dirty="0">
                <a:solidFill>
                  <a:schemeClr val="bg1"/>
                </a:solidFill>
              </a:rPr>
              <a:t>Are students better equipped to be reconcilers if we have addressed their character development, knowledge acquisition, job preparation, and their social, emotional, and physical health?  Do these things make them more spiritually healthy and able to work toward reconciliation in God’s kingdom?  </a:t>
            </a:r>
          </a:p>
          <a:p>
            <a:pPr marL="342900" indent="-342900">
              <a:buFont typeface="+mj-lt"/>
              <a:buAutoNum type="arabicPeriod"/>
            </a:pPr>
            <a:endParaRPr lang="en-US" sz="2600" b="1" dirty="0" smtClean="0"/>
          </a:p>
          <a:p>
            <a:endParaRPr lang="en-US" sz="2600" dirty="0">
              <a:solidFill>
                <a:schemeClr val="accent1">
                  <a:lumMod val="10000"/>
                  <a:lumOff val="90000"/>
                </a:schemeClr>
              </a:solidFill>
            </a:endParaRPr>
          </a:p>
          <a:p>
            <a:pPr marL="342900" indent="-342900">
              <a:buFont typeface="+mj-lt"/>
              <a:buAutoNum type="arabicPeriod"/>
            </a:pPr>
            <a:endParaRPr lang="en-US" dirty="0">
              <a:solidFill>
                <a:schemeClr val="accent3">
                  <a:lumMod val="20000"/>
                  <a:lumOff val="80000"/>
                </a:schemeClr>
              </a:solidFill>
            </a:endParaRPr>
          </a:p>
        </p:txBody>
      </p:sp>
    </p:spTree>
    <p:extLst>
      <p:ext uri="{BB962C8B-B14F-4D97-AF65-F5344CB8AC3E}">
        <p14:creationId xmlns:p14="http://schemas.microsoft.com/office/powerpoint/2010/main" val="1684282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444371" y="1908700"/>
            <a:ext cx="11285220" cy="3672950"/>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ChangeAspect="1"/>
          </p:cNvSpPr>
          <p:nvPr/>
        </p:nvSpPr>
        <p:spPr>
          <a:xfrm>
            <a:off x="440286" y="365125"/>
            <a:ext cx="11309338" cy="1438580"/>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ormAutofit/>
          </a:bodyPr>
          <a:lstStyle/>
          <a:p>
            <a:r>
              <a:rPr lang="en-US" dirty="0" smtClean="0">
                <a:solidFill>
                  <a:schemeClr val="accent2">
                    <a:lumMod val="60000"/>
                    <a:lumOff val="40000"/>
                  </a:schemeClr>
                </a:solidFill>
              </a:rPr>
              <a:t>Student Questions ~ Christian  view of </a:t>
            </a:r>
            <a:br>
              <a:rPr lang="en-US" dirty="0" smtClean="0">
                <a:solidFill>
                  <a:schemeClr val="accent2">
                    <a:lumMod val="60000"/>
                    <a:lumOff val="40000"/>
                  </a:schemeClr>
                </a:solidFill>
              </a:rPr>
            </a:br>
            <a:r>
              <a:rPr lang="en-US" dirty="0" smtClean="0">
                <a:solidFill>
                  <a:schemeClr val="accent2">
                    <a:lumMod val="60000"/>
                    <a:lumOff val="40000"/>
                  </a:schemeClr>
                </a:solidFill>
              </a:rPr>
              <a:t>Curriculum</a:t>
            </a:r>
            <a:r>
              <a:rPr lang="en-US" sz="3200" i="1" dirty="0">
                <a:solidFill>
                  <a:schemeClr val="accent2">
                    <a:lumMod val="60000"/>
                    <a:lumOff val="40000"/>
                  </a:schemeClr>
                </a:solidFill>
              </a:rPr>
              <a:t>~ do 1 Q this slide + 1 Q </a:t>
            </a:r>
            <a:r>
              <a:rPr lang="en-US" sz="3200" i="1" dirty="0" smtClean="0">
                <a:solidFill>
                  <a:schemeClr val="accent2">
                    <a:lumMod val="60000"/>
                    <a:lumOff val="40000"/>
                  </a:schemeClr>
                </a:solidFill>
              </a:rPr>
              <a:t>next 2 slides</a:t>
            </a:r>
            <a:endParaRPr lang="en-US" sz="3200" dirty="0">
              <a:solidFill>
                <a:schemeClr val="accent2">
                  <a:lumMod val="60000"/>
                  <a:lumOff val="40000"/>
                </a:schemeClr>
              </a:solidFill>
            </a:endParaRPr>
          </a:p>
        </p:txBody>
      </p:sp>
      <p:sp>
        <p:nvSpPr>
          <p:cNvPr id="3" name="Content Placeholder 2"/>
          <p:cNvSpPr>
            <a:spLocks noGrp="1"/>
          </p:cNvSpPr>
          <p:nvPr>
            <p:ph idx="1"/>
          </p:nvPr>
        </p:nvSpPr>
        <p:spPr>
          <a:xfrm>
            <a:off x="581192" y="1908700"/>
            <a:ext cx="11193274" cy="4563122"/>
          </a:xfrm>
        </p:spPr>
        <p:txBody>
          <a:bodyPr anchor="t">
            <a:normAutofit/>
          </a:bodyPr>
          <a:lstStyle/>
          <a:p>
            <a:pPr marL="342900" indent="-342900">
              <a:buFont typeface="+mj-lt"/>
              <a:buAutoNum type="arabicPeriod"/>
            </a:pPr>
            <a:r>
              <a:rPr lang="en-US" sz="2400" dirty="0" smtClean="0">
                <a:solidFill>
                  <a:schemeClr val="bg1"/>
                </a:solidFill>
                <a:effectLst/>
              </a:rPr>
              <a:t>If you aren't going into a teaching career, what do you value most about the education you have gotten already or what do you value in the education of your future kids based on a Christian approach?</a:t>
            </a:r>
          </a:p>
          <a:p>
            <a:pPr marL="342900" indent="-342900">
              <a:buFont typeface="+mj-lt"/>
              <a:buAutoNum type="arabicPeriod"/>
            </a:pPr>
            <a:r>
              <a:rPr lang="en-US" sz="2400" dirty="0" smtClean="0">
                <a:solidFill>
                  <a:schemeClr val="bg1"/>
                </a:solidFill>
                <a:effectLst/>
              </a:rPr>
              <a:t>“The teaching of any topic in a Christian school is not a modification of the approach used in non-Christian schools. It is rather a radical reorientation of that topic within the philosophical framework of Christianity.” What does this radical reorientation look like?</a:t>
            </a:r>
          </a:p>
          <a:p>
            <a:pPr marL="342900" indent="-342900">
              <a:buFont typeface="+mj-lt"/>
              <a:buAutoNum type="arabicPeriod"/>
            </a:pPr>
            <a:r>
              <a:rPr lang="en-US" sz="2400" dirty="0" smtClean="0">
                <a:solidFill>
                  <a:schemeClr val="bg1"/>
                </a:solidFill>
                <a:effectLst/>
              </a:rPr>
              <a:t>How does a Christian school check themselves to make </a:t>
            </a:r>
            <a:br>
              <a:rPr lang="en-US" sz="2400" dirty="0" smtClean="0">
                <a:solidFill>
                  <a:schemeClr val="bg1"/>
                </a:solidFill>
                <a:effectLst/>
              </a:rPr>
            </a:br>
            <a:r>
              <a:rPr lang="en-US" sz="2400" dirty="0" smtClean="0">
                <a:solidFill>
                  <a:schemeClr val="bg1"/>
                </a:solidFill>
                <a:effectLst/>
              </a:rPr>
              <a:t>sure that they are maintaining a Christian focus in how </a:t>
            </a:r>
            <a:br>
              <a:rPr lang="en-US" sz="2400" dirty="0" smtClean="0">
                <a:solidFill>
                  <a:schemeClr val="bg1"/>
                </a:solidFill>
                <a:effectLst/>
              </a:rPr>
            </a:br>
            <a:r>
              <a:rPr lang="en-US" sz="2400" dirty="0" smtClean="0">
                <a:solidFill>
                  <a:schemeClr val="bg1"/>
                </a:solidFill>
                <a:effectLst/>
              </a:rPr>
              <a:t>they educate their students?</a:t>
            </a:r>
          </a:p>
          <a:p>
            <a:pPr marL="342900" indent="-342900">
              <a:buFont typeface="+mj-lt"/>
              <a:buAutoNum type="arabicPeriod"/>
            </a:pPr>
            <a:endParaRPr lang="en-US" dirty="0" smtClean="0">
              <a:solidFill>
                <a:schemeClr val="bg1"/>
              </a:solidFill>
              <a:effectLst/>
            </a:endParaRPr>
          </a:p>
          <a:p>
            <a:pPr marL="342900" indent="-342900">
              <a:buFont typeface="+mj-lt"/>
              <a:buAutoNum type="arabicPeriod"/>
            </a:pPr>
            <a:endParaRPr lang="en-US" u="sng" dirty="0" smtClean="0">
              <a:solidFill>
                <a:schemeClr val="bg1"/>
              </a:solidFill>
              <a:effectLst/>
            </a:endParaRPr>
          </a:p>
          <a:p>
            <a:pPr marL="342900" indent="-342900">
              <a:buFont typeface="+mj-lt"/>
              <a:buAutoNum type="arabicPeriod"/>
            </a:pPr>
            <a:endParaRPr lang="en-US" u="sng" dirty="0">
              <a:solidFill>
                <a:schemeClr val="bg1"/>
              </a:solidFill>
            </a:endParaRPr>
          </a:p>
          <a:p>
            <a:pPr marL="342900" indent="-342900">
              <a:buFont typeface="+mj-lt"/>
              <a:buAutoNum type="arabicPeriod"/>
            </a:pPr>
            <a:endParaRPr lang="en-US" dirty="0">
              <a:effectLst/>
            </a:endParaRPr>
          </a:p>
          <a:p>
            <a:pPr marL="342900" indent="-342900">
              <a:buFont typeface="+mj-lt"/>
              <a:buAutoNum type="arabicPeriod"/>
            </a:pPr>
            <a:endParaRPr lang="en-US" dirty="0">
              <a:solidFill>
                <a:schemeClr val="accent3">
                  <a:lumMod val="20000"/>
                  <a:lumOff val="80000"/>
                </a:schemeClr>
              </a:solidFill>
            </a:endParaRPr>
          </a:p>
        </p:txBody>
      </p:sp>
      <p:pic>
        <p:nvPicPr>
          <p:cNvPr id="5"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932092" y="1186542"/>
            <a:ext cx="584568" cy="60802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347524" y="1186542"/>
            <a:ext cx="584568" cy="60802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9762956" y="1186542"/>
            <a:ext cx="584568" cy="608029"/>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12" name="Picture 2" descr="Image result for think pair share"/>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8012933" y="4073301"/>
            <a:ext cx="3746855" cy="2810142"/>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8111713" y="4157333"/>
            <a:ext cx="3533775" cy="2600325"/>
          </a:xfrm>
          <a:prstGeom prst="rect">
            <a:avLst/>
          </a:prstGeom>
          <a:solidFill>
            <a:schemeClr val="accent5">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0481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29272" y="1889947"/>
            <a:ext cx="11285220" cy="3491678"/>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a:spLocks noChangeAspect="1"/>
          </p:cNvSpPr>
          <p:nvPr/>
        </p:nvSpPr>
        <p:spPr>
          <a:xfrm>
            <a:off x="429272" y="461639"/>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29272" y="461639"/>
            <a:ext cx="9741343" cy="1229049"/>
          </a:xfrm>
        </p:spPr>
        <p:txBody>
          <a:bodyPr>
            <a:normAutofit fontScale="90000"/>
          </a:bodyPr>
          <a:lstStyle/>
          <a:p>
            <a:r>
              <a:rPr lang="en-US" dirty="0" smtClean="0">
                <a:solidFill>
                  <a:schemeClr val="accent2">
                    <a:lumMod val="60000"/>
                    <a:lumOff val="40000"/>
                  </a:schemeClr>
                </a:solidFill>
              </a:rPr>
              <a:t>Prof’s Questions ~ Christian  view of Curriculum</a:t>
            </a:r>
            <a:endParaRPr lang="en-US" dirty="0">
              <a:solidFill>
                <a:schemeClr val="accent2">
                  <a:lumMod val="60000"/>
                  <a:lumOff val="40000"/>
                </a:schemeClr>
              </a:solidFill>
            </a:endParaRPr>
          </a:p>
        </p:txBody>
      </p:sp>
      <p:sp>
        <p:nvSpPr>
          <p:cNvPr id="3" name="Content Placeholder 2"/>
          <p:cNvSpPr>
            <a:spLocks noGrp="1"/>
          </p:cNvSpPr>
          <p:nvPr>
            <p:ph idx="1"/>
          </p:nvPr>
        </p:nvSpPr>
        <p:spPr>
          <a:xfrm>
            <a:off x="581192" y="1908700"/>
            <a:ext cx="11118118" cy="3890205"/>
          </a:xfrm>
        </p:spPr>
        <p:txBody>
          <a:bodyPr anchor="t">
            <a:normAutofit/>
          </a:bodyPr>
          <a:lstStyle/>
          <a:p>
            <a:pPr marL="0" indent="0">
              <a:buNone/>
            </a:pPr>
            <a:r>
              <a:rPr lang="en-US" sz="2600" dirty="0" smtClean="0">
                <a:solidFill>
                  <a:schemeClr val="bg1"/>
                </a:solidFill>
              </a:rPr>
              <a:t>Explain these quotations:</a:t>
            </a:r>
          </a:p>
          <a:p>
            <a:pPr marL="342900" indent="-342900">
              <a:buFont typeface="+mj-lt"/>
              <a:buAutoNum type="arabicPeriod"/>
            </a:pPr>
            <a:r>
              <a:rPr lang="en-US" sz="2600" dirty="0" smtClean="0">
                <a:solidFill>
                  <a:schemeClr val="bg1"/>
                </a:solidFill>
              </a:rPr>
              <a:t>“Nuclear physics is not explained in the Bible. That, however, does not mean that nuclear physics is not connected with God’s natural laws and that it does not have moral and ethical implications…” (p. 225).  </a:t>
            </a:r>
          </a:p>
          <a:p>
            <a:pPr marL="342900" indent="-342900">
              <a:buFont typeface="+mj-lt"/>
              <a:buAutoNum type="arabicPeriod"/>
            </a:pPr>
            <a:r>
              <a:rPr lang="en-US" sz="2600" dirty="0" smtClean="0">
                <a:solidFill>
                  <a:schemeClr val="bg1"/>
                </a:solidFill>
              </a:rPr>
              <a:t>“Much truth exists outside of the Bible, but it is important to note that no truth exists outside the metaphysical framework of the Bible.”  (p. 226)</a:t>
            </a:r>
          </a:p>
          <a:p>
            <a:pPr marL="342900" indent="-342900">
              <a:buFont typeface="+mj-lt"/>
              <a:buAutoNum type="arabicPeriod"/>
            </a:pPr>
            <a:r>
              <a:rPr lang="en-US" sz="2600" dirty="0">
                <a:solidFill>
                  <a:schemeClr val="bg1"/>
                </a:solidFill>
              </a:rPr>
              <a:t>Special and general revelation – “both shed light on each other, since all </a:t>
            </a:r>
            <a:r>
              <a:rPr lang="en-US" sz="2600" dirty="0" smtClean="0">
                <a:solidFill>
                  <a:schemeClr val="bg1"/>
                </a:solidFill>
              </a:rPr>
              <a:t>truth </a:t>
            </a:r>
            <a:r>
              <a:rPr lang="en-US" sz="2600" dirty="0">
                <a:solidFill>
                  <a:schemeClr val="bg1"/>
                </a:solidFill>
              </a:rPr>
              <a:t>has its origin in God.”  (p. 228</a:t>
            </a:r>
            <a:r>
              <a:rPr lang="en-US" sz="2600" dirty="0" smtClean="0">
                <a:solidFill>
                  <a:schemeClr val="bg1"/>
                </a:solidFill>
              </a:rPr>
              <a:t>)</a:t>
            </a:r>
          </a:p>
          <a:p>
            <a:pPr marL="342900" indent="-342900">
              <a:buFont typeface="+mj-lt"/>
              <a:buAutoNum type="arabicPeriod"/>
            </a:pPr>
            <a:endParaRPr lang="en-US" u="sng" dirty="0"/>
          </a:p>
          <a:p>
            <a:pPr marL="342900" indent="-342900">
              <a:buFont typeface="+mj-lt"/>
              <a:buAutoNum type="arabicPeriod"/>
            </a:pPr>
            <a:endParaRPr lang="en-US" dirty="0">
              <a:effectLst/>
            </a:endParaRPr>
          </a:p>
          <a:p>
            <a:pPr marL="342900" indent="-342900">
              <a:buFont typeface="+mj-lt"/>
              <a:buAutoNum type="arabicPeriod"/>
            </a:pPr>
            <a:endParaRPr lang="en-US" dirty="0">
              <a:solidFill>
                <a:schemeClr val="accent3">
                  <a:lumMod val="20000"/>
                  <a:lumOff val="80000"/>
                </a:scheme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7" name="Picture 2" descr="https://fbcdn-sphotos-e-a.akamaihd.net/hphotos-ak-xaf1/v/t1.0-9/441_507136054659_7972_n.jpg?oh=b6fabc63b8b433faa9e47862956817b9&amp;oe=54F11E05&amp;__gda__=1424129532_2740c2f468f6af0d9b071632409590dc"/>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flipH="1">
            <a:off x="10170615" y="461639"/>
            <a:ext cx="1298144" cy="1482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9030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TotalTime>
  <Words>1670</Words>
  <Application>Microsoft Office PowerPoint</Application>
  <PresentationFormat>Widescreen</PresentationFormat>
  <Paragraphs>157</Paragraphs>
  <Slides>13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Aharoni</vt:lpstr>
      <vt:lpstr>Arial</vt:lpstr>
      <vt:lpstr>Arial Narrow</vt:lpstr>
      <vt:lpstr>Calibri</vt:lpstr>
      <vt:lpstr>Calibri Light</vt:lpstr>
      <vt:lpstr>Wingdings</vt:lpstr>
      <vt:lpstr>Office Theme</vt:lpstr>
      <vt:lpstr>Week 10 Knight Chapter 10 Personal PoE &amp; Christian Approach</vt:lpstr>
      <vt:lpstr>Building a Christian philosophy of education</vt:lpstr>
      <vt:lpstr>PowerPoint Presentation</vt:lpstr>
      <vt:lpstr>Different Christian Approaches</vt:lpstr>
      <vt:lpstr>Student Questions ~ Teaching as Ministry ~ do 1 Q this slide + 1 Q next 2 slides</vt:lpstr>
      <vt:lpstr>Student Questions ~ Teaching as Ministry</vt:lpstr>
      <vt:lpstr>Prof’s Questions ~ Teaching as Ministry</vt:lpstr>
      <vt:lpstr>Student Questions ~ Christian  view of  Curriculum~ do 1 Q this slide + 1 Q next 2 slides</vt:lpstr>
      <vt:lpstr>Prof’s Questions ~ Christian  view of Curriculum</vt:lpstr>
      <vt:lpstr>Prof’s Questions ~ Christian  view of Curriculum</vt:lpstr>
      <vt:lpstr>Knight’s approach to teaching literature ~ replicate in content area groups (Business/Math, Biology, Social Studies, The Arts?)</vt:lpstr>
      <vt:lpstr>Knight’s approach to teaching literature ~ replicate in content area groups (Business/Math, Biology, Social Studies, The Arts?)</vt:lpstr>
      <vt:lpstr>Final Knight quotations</vt:lpstr>
    </vt:vector>
  </TitlesOfParts>
  <Company>Dordt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Holtrop</dc:creator>
  <cp:lastModifiedBy>Steve Holtrop</cp:lastModifiedBy>
  <cp:revision>53</cp:revision>
  <dcterms:created xsi:type="dcterms:W3CDTF">2016-11-08T20:38:59Z</dcterms:created>
  <dcterms:modified xsi:type="dcterms:W3CDTF">2017-03-23T23:46:46Z</dcterms:modified>
</cp:coreProperties>
</file>