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64" r:id="rId4"/>
    <p:sldId id="261" r:id="rId5"/>
    <p:sldId id="266" r:id="rId6"/>
    <p:sldId id="269" r:id="rId7"/>
    <p:sldId id="263" r:id="rId8"/>
    <p:sldId id="268" r:id="rId9"/>
    <p:sldId id="271" r:id="rId10"/>
    <p:sldId id="272" r:id="rId11"/>
    <p:sldId id="273" r:id="rId12"/>
    <p:sldId id="274" r:id="rId13"/>
    <p:sldId id="275" r:id="rId14"/>
    <p:sldId id="276" r:id="rId15"/>
    <p:sldId id="277" r:id="rId16"/>
    <p:sldId id="278" r:id="rId17"/>
    <p:sldId id="279" r:id="rId18"/>
    <p:sldId id="280" r:id="rId19"/>
    <p:sldId id="26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6" d="100"/>
          <a:sy n="66" d="100"/>
        </p:scale>
        <p:origin x="60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2BE85-55EF-4476-A897-DFE8F5C3B247}" type="datetimeFigureOut">
              <a:rPr lang="en-US" smtClean="0"/>
              <a:t>3/24/2016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C79F9-E3B2-4ADD-9DC2-3F66D6D5CA78}" type="slidenum">
              <a:rPr lang="en-US" smtClean="0"/>
              <a:t>‹#›</a:t>
            </a:fld>
            <a:endParaRPr lang="en-US"/>
          </a:p>
        </p:txBody>
      </p:sp>
    </p:spTree>
    <p:extLst>
      <p:ext uri="{BB962C8B-B14F-4D97-AF65-F5344CB8AC3E}">
        <p14:creationId xmlns:p14="http://schemas.microsoft.com/office/powerpoint/2010/main" val="2890696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97C79F9-E3B2-4ADD-9DC2-3F66D6D5CA78}" type="slidenum">
              <a:rPr lang="en-US" smtClean="0"/>
              <a:t>1</a:t>
            </a:fld>
            <a:endParaRPr lang="en-US"/>
          </a:p>
        </p:txBody>
      </p:sp>
    </p:spTree>
    <p:extLst>
      <p:ext uri="{BB962C8B-B14F-4D97-AF65-F5344CB8AC3E}">
        <p14:creationId xmlns:p14="http://schemas.microsoft.com/office/powerpoint/2010/main" val="3446695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034968-6FE4-41C1-B9A8-6E77426D0651}" type="slidenum">
              <a:rPr lang="en-US" smtClean="0"/>
              <a:t>10</a:t>
            </a:fld>
            <a:endParaRPr lang="en-US"/>
          </a:p>
        </p:txBody>
      </p:sp>
    </p:spTree>
    <p:extLst>
      <p:ext uri="{BB962C8B-B14F-4D97-AF65-F5344CB8AC3E}">
        <p14:creationId xmlns:p14="http://schemas.microsoft.com/office/powerpoint/2010/main" val="623220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034968-6FE4-41C1-B9A8-6E77426D0651}" type="slidenum">
              <a:rPr lang="en-US" smtClean="0"/>
              <a:t>11</a:t>
            </a:fld>
            <a:endParaRPr lang="en-US"/>
          </a:p>
        </p:txBody>
      </p:sp>
    </p:spTree>
    <p:extLst>
      <p:ext uri="{BB962C8B-B14F-4D97-AF65-F5344CB8AC3E}">
        <p14:creationId xmlns:p14="http://schemas.microsoft.com/office/powerpoint/2010/main" val="119227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034968-6FE4-41C1-B9A8-6E77426D0651}" type="slidenum">
              <a:rPr lang="en-US" smtClean="0"/>
              <a:t>12</a:t>
            </a:fld>
            <a:endParaRPr lang="en-US"/>
          </a:p>
        </p:txBody>
      </p:sp>
    </p:spTree>
    <p:extLst>
      <p:ext uri="{BB962C8B-B14F-4D97-AF65-F5344CB8AC3E}">
        <p14:creationId xmlns:p14="http://schemas.microsoft.com/office/powerpoint/2010/main" val="3407765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034968-6FE4-41C1-B9A8-6E77426D0651}" type="slidenum">
              <a:rPr lang="en-US" smtClean="0"/>
              <a:t>13</a:t>
            </a:fld>
            <a:endParaRPr lang="en-US"/>
          </a:p>
        </p:txBody>
      </p:sp>
    </p:spTree>
    <p:extLst>
      <p:ext uri="{BB962C8B-B14F-4D97-AF65-F5344CB8AC3E}">
        <p14:creationId xmlns:p14="http://schemas.microsoft.com/office/powerpoint/2010/main" val="811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034968-6FE4-41C1-B9A8-6E77426D0651}" type="slidenum">
              <a:rPr lang="en-US" smtClean="0"/>
              <a:t>14</a:t>
            </a:fld>
            <a:endParaRPr lang="en-US"/>
          </a:p>
        </p:txBody>
      </p:sp>
    </p:spTree>
    <p:extLst>
      <p:ext uri="{BB962C8B-B14F-4D97-AF65-F5344CB8AC3E}">
        <p14:creationId xmlns:p14="http://schemas.microsoft.com/office/powerpoint/2010/main" val="3322425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034968-6FE4-41C1-B9A8-6E77426D0651}" type="slidenum">
              <a:rPr lang="en-US" smtClean="0"/>
              <a:t>15</a:t>
            </a:fld>
            <a:endParaRPr lang="en-US"/>
          </a:p>
        </p:txBody>
      </p:sp>
    </p:spTree>
    <p:extLst>
      <p:ext uri="{BB962C8B-B14F-4D97-AF65-F5344CB8AC3E}">
        <p14:creationId xmlns:p14="http://schemas.microsoft.com/office/powerpoint/2010/main" val="837980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034968-6FE4-41C1-B9A8-6E77426D0651}" type="slidenum">
              <a:rPr lang="en-US" smtClean="0"/>
              <a:t>16</a:t>
            </a:fld>
            <a:endParaRPr lang="en-US"/>
          </a:p>
        </p:txBody>
      </p:sp>
    </p:spTree>
    <p:extLst>
      <p:ext uri="{BB962C8B-B14F-4D97-AF65-F5344CB8AC3E}">
        <p14:creationId xmlns:p14="http://schemas.microsoft.com/office/powerpoint/2010/main" val="1463000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034968-6FE4-41C1-B9A8-6E77426D0651}" type="slidenum">
              <a:rPr lang="en-US" smtClean="0"/>
              <a:t>17</a:t>
            </a:fld>
            <a:endParaRPr lang="en-US"/>
          </a:p>
        </p:txBody>
      </p:sp>
    </p:spTree>
    <p:extLst>
      <p:ext uri="{BB962C8B-B14F-4D97-AF65-F5344CB8AC3E}">
        <p14:creationId xmlns:p14="http://schemas.microsoft.com/office/powerpoint/2010/main" val="3841312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034968-6FE4-41C1-B9A8-6E77426D0651}" type="slidenum">
              <a:rPr lang="en-US" smtClean="0"/>
              <a:t>18</a:t>
            </a:fld>
            <a:endParaRPr lang="en-US"/>
          </a:p>
        </p:txBody>
      </p:sp>
    </p:spTree>
    <p:extLst>
      <p:ext uri="{BB962C8B-B14F-4D97-AF65-F5344CB8AC3E}">
        <p14:creationId xmlns:p14="http://schemas.microsoft.com/office/powerpoint/2010/main" val="341595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97C79F9-E3B2-4ADD-9DC2-3F66D6D5CA78}" type="slidenum">
              <a:rPr lang="en-US" smtClean="0"/>
              <a:t>2</a:t>
            </a:fld>
            <a:endParaRPr lang="en-US"/>
          </a:p>
        </p:txBody>
      </p:sp>
    </p:spTree>
    <p:extLst>
      <p:ext uri="{BB962C8B-B14F-4D97-AF65-F5344CB8AC3E}">
        <p14:creationId xmlns:p14="http://schemas.microsoft.com/office/powerpoint/2010/main" val="172139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97C79F9-E3B2-4ADD-9DC2-3F66D6D5CA78}" type="slidenum">
              <a:rPr lang="en-US" smtClean="0"/>
              <a:t>3</a:t>
            </a:fld>
            <a:endParaRPr lang="en-US"/>
          </a:p>
        </p:txBody>
      </p:sp>
    </p:spTree>
    <p:extLst>
      <p:ext uri="{BB962C8B-B14F-4D97-AF65-F5344CB8AC3E}">
        <p14:creationId xmlns:p14="http://schemas.microsoft.com/office/powerpoint/2010/main" val="2293800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97C79F9-E3B2-4ADD-9DC2-3F66D6D5CA78}" type="slidenum">
              <a:rPr lang="en-US" smtClean="0"/>
              <a:t>4</a:t>
            </a:fld>
            <a:endParaRPr lang="en-US"/>
          </a:p>
        </p:txBody>
      </p:sp>
    </p:spTree>
    <p:extLst>
      <p:ext uri="{BB962C8B-B14F-4D97-AF65-F5344CB8AC3E}">
        <p14:creationId xmlns:p14="http://schemas.microsoft.com/office/powerpoint/2010/main" val="1167277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97C79F9-E3B2-4ADD-9DC2-3F66D6D5CA78}" type="slidenum">
              <a:rPr lang="en-US" smtClean="0"/>
              <a:t>5</a:t>
            </a:fld>
            <a:endParaRPr lang="en-US"/>
          </a:p>
        </p:txBody>
      </p:sp>
    </p:spTree>
    <p:extLst>
      <p:ext uri="{BB962C8B-B14F-4D97-AF65-F5344CB8AC3E}">
        <p14:creationId xmlns:p14="http://schemas.microsoft.com/office/powerpoint/2010/main" val="106628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97C79F9-E3B2-4ADD-9DC2-3F66D6D5CA78}" type="slidenum">
              <a:rPr lang="en-US" smtClean="0"/>
              <a:t>6</a:t>
            </a:fld>
            <a:endParaRPr lang="en-US"/>
          </a:p>
        </p:txBody>
      </p:sp>
    </p:spTree>
    <p:extLst>
      <p:ext uri="{BB962C8B-B14F-4D97-AF65-F5344CB8AC3E}">
        <p14:creationId xmlns:p14="http://schemas.microsoft.com/office/powerpoint/2010/main" val="221475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97C79F9-E3B2-4ADD-9DC2-3F66D6D5CA78}" type="slidenum">
              <a:rPr lang="en-US" smtClean="0"/>
              <a:t>7</a:t>
            </a:fld>
            <a:endParaRPr lang="en-US"/>
          </a:p>
        </p:txBody>
      </p:sp>
    </p:spTree>
    <p:extLst>
      <p:ext uri="{BB962C8B-B14F-4D97-AF65-F5344CB8AC3E}">
        <p14:creationId xmlns:p14="http://schemas.microsoft.com/office/powerpoint/2010/main" val="410411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97C79F9-E3B2-4ADD-9DC2-3F66D6D5CA78}" type="slidenum">
              <a:rPr lang="en-US" smtClean="0"/>
              <a:t>8</a:t>
            </a:fld>
            <a:endParaRPr lang="en-US"/>
          </a:p>
        </p:txBody>
      </p:sp>
    </p:spTree>
    <p:extLst>
      <p:ext uri="{BB962C8B-B14F-4D97-AF65-F5344CB8AC3E}">
        <p14:creationId xmlns:p14="http://schemas.microsoft.com/office/powerpoint/2010/main" val="512146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797C79F9-E3B2-4ADD-9DC2-3F66D6D5CA78}" type="slidenum">
              <a:rPr lang="en-US" smtClean="0"/>
              <a:t>9</a:t>
            </a:fld>
            <a:endParaRPr lang="en-US"/>
          </a:p>
        </p:txBody>
      </p:sp>
    </p:spTree>
    <p:extLst>
      <p:ext uri="{BB962C8B-B14F-4D97-AF65-F5344CB8AC3E}">
        <p14:creationId xmlns:p14="http://schemas.microsoft.com/office/powerpoint/2010/main" val="4007282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http://www.ebibleteacher.com/sites/default/files/powerpoint-backgrounds/1/OctoberShining.jpg?131103074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8036" y="0"/>
            <a:ext cx="1221003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FB57419-EB16-43CA-BAAB-1D2A6DA94D64}" type="datetime1">
              <a:rPr lang="en-US" smtClean="0"/>
              <a:t>3/24/2016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E4839-4007-42D8-84C9-6AF5250D7E6D}" type="datetime1">
              <a:rPr lang="en-US" smtClean="0"/>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C289DC4D-0D2E-4876-8678-24A5FA4408CB}" type="datetime1">
              <a:rPr lang="en-US" smtClean="0"/>
              <a:t>3/24/2016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2" descr="http://www.ebibleteacher.com/sites/default/files/powerpoint-backgrounds/1/OctoberShining.jpg?131103074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8878"/>
            <a:ext cx="12192000" cy="68668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a:solidFill>
                  <a:schemeClr val="accent2">
                    <a:lumMod val="60000"/>
                    <a:lumOff val="40000"/>
                  </a:schemeClr>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lvl1pPr>
              <a:buClr>
                <a:schemeClr val="accent1">
                  <a:lumMod val="10000"/>
                  <a:lumOff val="90000"/>
                </a:schemeClr>
              </a:buClr>
              <a:defRPr>
                <a:solidFill>
                  <a:schemeClr val="accent1">
                    <a:lumMod val="10000"/>
                    <a:lumOff val="90000"/>
                  </a:schemeClr>
                </a:solidFill>
                <a:effectLst>
                  <a:outerShdw blurRad="38100" dist="38100" dir="2700000" algn="tl">
                    <a:srgbClr val="000000">
                      <a:alpha val="43137"/>
                    </a:srgbClr>
                  </a:outerShdw>
                </a:effectLst>
              </a:defRPr>
            </a:lvl1pPr>
            <a:lvl2pPr>
              <a:defRPr>
                <a:solidFill>
                  <a:schemeClr val="accent1">
                    <a:lumMod val="10000"/>
                    <a:lumOff val="90000"/>
                  </a:schemeClr>
                </a:solidFill>
                <a:effectLst>
                  <a:outerShdw blurRad="38100" dist="38100" dir="2700000" algn="tl">
                    <a:srgbClr val="000000">
                      <a:alpha val="43137"/>
                    </a:srgbClr>
                  </a:outerShdw>
                </a:effectLst>
              </a:defRPr>
            </a:lvl2pPr>
            <a:lvl3pPr>
              <a:defRPr>
                <a:solidFill>
                  <a:schemeClr val="accent1">
                    <a:lumMod val="10000"/>
                    <a:lumOff val="90000"/>
                  </a:schemeClr>
                </a:solidFill>
                <a:effectLst>
                  <a:outerShdw blurRad="38100" dist="38100" dir="2700000" algn="tl">
                    <a:srgbClr val="000000">
                      <a:alpha val="43137"/>
                    </a:srgbClr>
                  </a:outerShdw>
                </a:effectLst>
              </a:defRPr>
            </a:lvl3pPr>
            <a:lvl4pPr>
              <a:defRPr>
                <a:solidFill>
                  <a:schemeClr val="accent1">
                    <a:lumMod val="10000"/>
                    <a:lumOff val="90000"/>
                  </a:schemeClr>
                </a:solidFill>
                <a:effectLst>
                  <a:outerShdw blurRad="38100" dist="38100" dir="2700000" algn="tl">
                    <a:srgbClr val="000000">
                      <a:alpha val="43137"/>
                    </a:srgbClr>
                  </a:outerShdw>
                </a:effectLst>
              </a:defRPr>
            </a:lvl4pPr>
            <a:lvl5pPr>
              <a:defRPr>
                <a:solidFill>
                  <a:schemeClr val="accent1">
                    <a:lumMod val="10000"/>
                    <a:lumOff val="90000"/>
                  </a:schemeClr>
                </a:solidFill>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ED1346E-B9D7-4CD9-BAAD-54A0AE85B8DF}" type="datetime1">
              <a:rPr lang="en-US" smtClean="0"/>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54A1039-8440-401F-A691-BBA355B525DB}" type="datetime1">
              <a:rPr lang="en-US" smtClean="0"/>
              <a:t>3/24/2016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DE8BC3-BD09-4557-9286-62DD46D115EC}" type="datetime1">
              <a:rPr lang="en-US" smtClean="0"/>
              <a:t>3/24/2016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2F6A37-FAE0-4921-8EEE-5840D9A785A9}" type="datetime1">
              <a:rPr lang="en-US" smtClean="0"/>
              <a:t>3/24/2016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85325E-3DEF-48CD-BA52-0C5FB7AB8AE1}" type="datetime1">
              <a:rPr lang="en-US" smtClean="0"/>
              <a:t>3/24/2016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C4B93-AC89-42D3-BE7B-A8F844DFC2FE}" type="datetime1">
              <a:rPr lang="en-US" smtClean="0"/>
              <a:t>3/24/2016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01043BF-A60C-4129-AF9F-A956FD4E542B}" type="datetime1">
              <a:rPr lang="en-US" smtClean="0"/>
              <a:t>3/24/2016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66520-176F-4D25-861D-9410DBD5786F}" type="datetime1">
              <a:rPr lang="en-US" smtClean="0"/>
              <a:t>3/24/2016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9F9E4A8-0B03-4CBC-AEA0-202FFF4930A4}" type="datetime1">
              <a:rPr lang="en-US" smtClean="0"/>
              <a:t>3/24/2016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3062545"/>
            <a:ext cx="10993549" cy="1805830"/>
          </a:xfrm>
        </p:spPr>
        <p:txBody>
          <a:bodyPr>
            <a:normAutofit/>
          </a:bodyPr>
          <a:lstStyle/>
          <a:p>
            <a:r>
              <a:rPr lang="en-US" sz="4200" dirty="0" smtClean="0">
                <a:solidFill>
                  <a:schemeClr val="accent3">
                    <a:lumMod val="20000"/>
                    <a:lumOff val="80000"/>
                  </a:schemeClr>
                </a:solidFill>
                <a:effectLst>
                  <a:outerShdw blurRad="38100" dist="38100" dir="2700000" algn="tl">
                    <a:srgbClr val="000000">
                      <a:alpha val="43137"/>
                    </a:srgbClr>
                  </a:outerShdw>
                </a:effectLst>
              </a:rPr>
              <a:t>Knight Chapter 10:  </a:t>
            </a:r>
            <a:br>
              <a:rPr lang="en-US" sz="4200" dirty="0" smtClean="0">
                <a:solidFill>
                  <a:schemeClr val="accent3">
                    <a:lumMod val="20000"/>
                    <a:lumOff val="80000"/>
                  </a:schemeClr>
                </a:solidFill>
                <a:effectLst>
                  <a:outerShdw blurRad="38100" dist="38100" dir="2700000" algn="tl">
                    <a:srgbClr val="000000">
                      <a:alpha val="43137"/>
                    </a:srgbClr>
                  </a:outerShdw>
                </a:effectLst>
              </a:rPr>
            </a:br>
            <a:r>
              <a:rPr lang="en-US" sz="4200" dirty="0" smtClean="0">
                <a:solidFill>
                  <a:schemeClr val="accent3">
                    <a:lumMod val="20000"/>
                    <a:lumOff val="80000"/>
                  </a:schemeClr>
                </a:solidFill>
                <a:effectLst>
                  <a:outerShdw blurRad="38100" dist="38100" dir="2700000" algn="tl">
                    <a:srgbClr val="000000">
                      <a:alpha val="43137"/>
                    </a:srgbClr>
                  </a:outerShdw>
                </a:effectLst>
              </a:rPr>
              <a:t>A Christian Approach to Education</a:t>
            </a:r>
            <a:endParaRPr lang="en-US" sz="4200" dirty="0">
              <a:solidFill>
                <a:schemeClr val="accent3">
                  <a:lumMod val="20000"/>
                  <a:lumOff val="8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81191" y="4967705"/>
            <a:ext cx="10993546" cy="1348587"/>
          </a:xfrm>
        </p:spPr>
        <p:txBody>
          <a:bodyPr>
            <a:noAutofit/>
          </a:bodyPr>
          <a:lstStyle/>
          <a:p>
            <a:r>
              <a:rPr lang="en-US" sz="2200" dirty="0" smtClean="0">
                <a:solidFill>
                  <a:schemeClr val="accent2">
                    <a:lumMod val="60000"/>
                    <a:lumOff val="40000"/>
                  </a:schemeClr>
                </a:solidFill>
                <a:effectLst>
                  <a:outerShdw blurRad="38100" dist="38100" dir="2700000" algn="tl">
                    <a:srgbClr val="000000">
                      <a:alpha val="43137"/>
                    </a:srgbClr>
                  </a:outerShdw>
                </a:effectLst>
              </a:rPr>
              <a:t>EDUC 300 / CORE 310</a:t>
            </a:r>
          </a:p>
          <a:p>
            <a:r>
              <a:rPr lang="en-US" sz="2200" dirty="0" smtClean="0">
                <a:solidFill>
                  <a:schemeClr val="accent2">
                    <a:lumMod val="60000"/>
                    <a:lumOff val="40000"/>
                  </a:schemeClr>
                </a:solidFill>
                <a:effectLst>
                  <a:outerShdw blurRad="38100" dist="38100" dir="2700000" algn="tl">
                    <a:srgbClr val="000000">
                      <a:alpha val="43137"/>
                    </a:srgbClr>
                  </a:outerShdw>
                </a:effectLst>
              </a:rPr>
              <a:t>Dr. S. Holtrop</a:t>
            </a:r>
          </a:p>
          <a:p>
            <a:r>
              <a:rPr lang="en-US" sz="2200" dirty="0" smtClean="0">
                <a:solidFill>
                  <a:schemeClr val="accent2">
                    <a:lumMod val="60000"/>
                    <a:lumOff val="40000"/>
                  </a:schemeClr>
                </a:solidFill>
                <a:effectLst>
                  <a:outerShdw blurRad="38100" dist="38100" dir="2700000" algn="tl">
                    <a:srgbClr val="000000">
                      <a:alpha val="43137"/>
                    </a:srgbClr>
                  </a:outerShdw>
                </a:effectLst>
              </a:rPr>
              <a:t>Spring </a:t>
            </a:r>
            <a:r>
              <a:rPr lang="en-US" sz="2200" dirty="0" smtClean="0">
                <a:solidFill>
                  <a:schemeClr val="accent2">
                    <a:lumMod val="60000"/>
                    <a:lumOff val="40000"/>
                  </a:schemeClr>
                </a:solidFill>
                <a:effectLst>
                  <a:outerShdw blurRad="38100" dist="38100" dir="2700000" algn="tl">
                    <a:srgbClr val="000000">
                      <a:alpha val="43137"/>
                    </a:srgbClr>
                  </a:outerShdw>
                </a:effectLst>
              </a:rPr>
              <a:t>2016</a:t>
            </a:r>
            <a:endParaRPr lang="en-US" sz="2200" dirty="0">
              <a:solidFill>
                <a:schemeClr val="accent2">
                  <a:lumMod val="60000"/>
                  <a:lumOff val="40000"/>
                </a:schemeClr>
              </a:solidFill>
              <a:effectLst>
                <a:outerShdw blurRad="38100" dist="38100" dir="2700000" algn="tl">
                  <a:srgbClr val="000000">
                    <a:alpha val="43137"/>
                  </a:srgbClr>
                </a:outerShdw>
              </a:effectLst>
            </a:endParaRPr>
          </a:p>
        </p:txBody>
      </p:sp>
      <p:cxnSp>
        <p:nvCxnSpPr>
          <p:cNvPr id="5" name="Straight Connector 4"/>
          <p:cNvCxnSpPr/>
          <p:nvPr/>
        </p:nvCxnSpPr>
        <p:spPr>
          <a:xfrm>
            <a:off x="662940" y="4935985"/>
            <a:ext cx="109117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62940" y="4935985"/>
            <a:ext cx="1078992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11" name="Picture 2" descr="http://www.starlight-tower.com/images/starlight_tower/The_Thinker_Rodin-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36357" y="5689935"/>
            <a:ext cx="584568" cy="6080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starlight-tower.com/images/starlight_tower/The_Thinker_Rodin-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51789" y="5689935"/>
            <a:ext cx="584568" cy="6080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tarlight-tower.com/images/starlight_tower/The_Thinker_Rodin-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67221" y="5689935"/>
            <a:ext cx="584568" cy="6080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blogs.yu.edu/imteam/wp-content/uploads/sites/23/2013/10/focusgroup.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679830" y="4676874"/>
            <a:ext cx="1941426" cy="16210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742469">
            <a:off x="8541314" y="4931269"/>
            <a:ext cx="937761" cy="1281095"/>
          </a:xfrm>
          <a:prstGeom prst="rect">
            <a:avLst/>
          </a:prstGeom>
        </p:spPr>
      </p:pic>
      <p:sp>
        <p:nvSpPr>
          <p:cNvPr id="17" name="Slide Number Placeholder 16"/>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300137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splaying 20141019_14350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73888" y="2164467"/>
            <a:ext cx="10241280" cy="1921396"/>
          </a:xfrm>
          <a:prstGeom prst="rect">
            <a:avLst/>
          </a:prstGeom>
          <a:solidFill>
            <a:schemeClr val="tx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3377" y="1030147"/>
            <a:ext cx="10281791" cy="3136740"/>
          </a:xfrm>
        </p:spPr>
        <p:txBody>
          <a:bodyPr>
            <a:normAutofit fontScale="90000"/>
          </a:bodyPr>
          <a:lstStyle/>
          <a:p>
            <a:pPr algn="ctr"/>
            <a:r>
              <a:rPr lang="en-US" sz="6600" b="1" dirty="0" smtClean="0">
                <a:solidFill>
                  <a:schemeClr val="accent2">
                    <a:lumMod val="60000"/>
                    <a:lumOff val="40000"/>
                  </a:schemeClr>
                </a:solidFill>
                <a:effectLst>
                  <a:outerShdw blurRad="38100" dist="38100" dir="2700000" algn="tl">
                    <a:srgbClr val="000000">
                      <a:alpha val="43137"/>
                    </a:srgbClr>
                  </a:outerShdw>
                </a:effectLst>
              </a:rPr>
              <a:t>Preview  the  Rubric for  the </a:t>
            </a:r>
            <a:br>
              <a:rPr lang="en-US" sz="6600" b="1" dirty="0" smtClean="0">
                <a:solidFill>
                  <a:schemeClr val="accent2">
                    <a:lumMod val="60000"/>
                    <a:lumOff val="40000"/>
                  </a:schemeClr>
                </a:solidFill>
                <a:effectLst>
                  <a:outerShdw blurRad="38100" dist="38100" dir="2700000" algn="tl">
                    <a:srgbClr val="000000">
                      <a:alpha val="43137"/>
                    </a:srgbClr>
                  </a:outerShdw>
                </a:effectLst>
              </a:rPr>
            </a:br>
            <a:r>
              <a:rPr lang="en-US" sz="6600" b="1" dirty="0" smtClean="0">
                <a:solidFill>
                  <a:schemeClr val="accent2">
                    <a:lumMod val="60000"/>
                    <a:lumOff val="40000"/>
                  </a:schemeClr>
                </a:solidFill>
                <a:effectLst>
                  <a:outerShdw blurRad="38100" dist="38100" dir="2700000" algn="tl">
                    <a:srgbClr val="000000">
                      <a:alpha val="43137"/>
                    </a:srgbClr>
                  </a:outerShdw>
                </a:effectLst>
              </a:rPr>
              <a:t>Personal Philosophy Statement (Paper)</a:t>
            </a:r>
            <a:r>
              <a:rPr lang="en-US" dirty="0" smtClean="0"/>
              <a:t>	</a:t>
            </a:r>
            <a:endParaRPr lang="en-US" dirty="0"/>
          </a:p>
        </p:txBody>
      </p:sp>
    </p:spTree>
    <p:extLst>
      <p:ext uri="{BB962C8B-B14F-4D97-AF65-F5344CB8AC3E}">
        <p14:creationId xmlns:p14="http://schemas.microsoft.com/office/powerpoint/2010/main" val="3269444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444" y="238308"/>
            <a:ext cx="11870072" cy="576504"/>
          </a:xfrm>
          <a:prstGeom prst="rect">
            <a:avLst/>
          </a:prstGeom>
          <a:solidFill>
            <a:schemeClr val="accent1">
              <a:lumMod val="90000"/>
              <a:lumOff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0891425"/>
              </p:ext>
            </p:extLst>
          </p:nvPr>
        </p:nvGraphicFramePr>
        <p:xfrm>
          <a:off x="156411" y="638418"/>
          <a:ext cx="11863136" cy="5521749"/>
        </p:xfrm>
        <a:graphic>
          <a:graphicData uri="http://schemas.openxmlformats.org/drawingml/2006/table">
            <a:tbl>
              <a:tblPr firstRow="1" firstCol="1" bandRow="1">
                <a:tableStyleId>{5C22544A-7EE6-4342-B048-85BDC9FD1C3A}</a:tableStyleId>
              </a:tblPr>
              <a:tblGrid>
                <a:gridCol w="3526566"/>
                <a:gridCol w="3538128"/>
                <a:gridCol w="4798442"/>
              </a:tblGrid>
              <a:tr h="735093">
                <a:tc>
                  <a:txBody>
                    <a:bodyPr/>
                    <a:lstStyle/>
                    <a:p>
                      <a:pPr marL="0" marR="0" algn="ctr">
                        <a:lnSpc>
                          <a:spcPct val="115000"/>
                        </a:lnSpc>
                        <a:spcBef>
                          <a:spcPts val="0"/>
                        </a:spcBef>
                        <a:spcAft>
                          <a:spcPts val="0"/>
                        </a:spcAft>
                      </a:pPr>
                      <a:r>
                        <a:rPr lang="en-US" sz="2000" dirty="0">
                          <a:effectLst/>
                        </a:rPr>
                        <a:t>Developing</a:t>
                      </a:r>
                      <a:endParaRPr lang="en-US" sz="2800" dirty="0">
                        <a:effectLst/>
                      </a:endParaRPr>
                    </a:p>
                    <a:p>
                      <a:pPr algn="ctr">
                        <a:spcAft>
                          <a:spcPts val="0"/>
                        </a:spcAft>
                      </a:pPr>
                      <a:r>
                        <a:rPr lang="en-US" sz="2000" dirty="0">
                          <a:effectLst/>
                        </a:rPr>
                        <a:t>6                                 12</a:t>
                      </a:r>
                      <a:endParaRPr lang="en-US" sz="2800" dirty="0">
                        <a:effectLst/>
                        <a:latin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2000">
                          <a:effectLst/>
                        </a:rPr>
                        <a:t>Competent</a:t>
                      </a:r>
                      <a:endParaRPr lang="en-US" sz="2800">
                        <a:effectLst/>
                      </a:endParaRPr>
                    </a:p>
                    <a:p>
                      <a:pPr algn="ctr">
                        <a:spcAft>
                          <a:spcPts val="0"/>
                        </a:spcAft>
                      </a:pPr>
                      <a:r>
                        <a:rPr lang="en-US" sz="2000">
                          <a:effectLst/>
                        </a:rPr>
                        <a:t>18                            24</a:t>
                      </a:r>
                      <a:endParaRPr lang="en-US" sz="2800">
                        <a:effectLst/>
                        <a:latin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2000">
                          <a:effectLst/>
                        </a:rPr>
                        <a:t>Exemplary</a:t>
                      </a:r>
                      <a:endParaRPr lang="en-US" sz="2800">
                        <a:effectLst/>
                      </a:endParaRPr>
                    </a:p>
                    <a:p>
                      <a:pPr algn="ctr">
                        <a:spcAft>
                          <a:spcPts val="0"/>
                        </a:spcAft>
                      </a:pPr>
                      <a:r>
                        <a:rPr lang="en-US" sz="2000">
                          <a:effectLst/>
                        </a:rPr>
                        <a:t>30</a:t>
                      </a:r>
                      <a:endParaRPr lang="en-US" sz="2800">
                        <a:effectLst/>
                        <a:latin typeface="Calibri" panose="020F0502020204030204" pitchFamily="34" charset="0"/>
                      </a:endParaRPr>
                    </a:p>
                  </a:txBody>
                  <a:tcPr marL="68580" marR="68580" marT="0" marB="0"/>
                </a:tc>
              </a:tr>
              <a:tr h="3419040">
                <a:tc>
                  <a:txBody>
                    <a:bodyPr/>
                    <a:lstStyle/>
                    <a:p>
                      <a:pPr>
                        <a:spcAft>
                          <a:spcPts val="0"/>
                        </a:spcAft>
                      </a:pPr>
                      <a:r>
                        <a:rPr lang="en-US" sz="2000" kern="1200" dirty="0">
                          <a:solidFill>
                            <a:schemeClr val="dk1"/>
                          </a:solidFill>
                          <a:effectLst/>
                          <a:latin typeface="+mn-lt"/>
                          <a:ea typeface="+mn-ea"/>
                          <a:cs typeface="+mn-cs"/>
                        </a:rPr>
                        <a:t>Worldview descriptions is narrow, shallow, or disconnected from a vision of life. Does not address philosophical questions nor are connections made to educational questions.  For example, no mention is made concerning what is real, true, or valued in the educational issues below.  </a:t>
                      </a:r>
                    </a:p>
                  </a:txBody>
                  <a:tcPr marL="68580" marR="68580" marT="0" marB="0">
                    <a:solidFill>
                      <a:schemeClr val="accent2">
                        <a:lumMod val="40000"/>
                        <a:lumOff val="60000"/>
                      </a:schemeClr>
                    </a:solidFill>
                  </a:tcPr>
                </a:tc>
                <a:tc>
                  <a:txBody>
                    <a:bodyPr/>
                    <a:lstStyle/>
                    <a:p>
                      <a:pPr>
                        <a:spcAft>
                          <a:spcPts val="0"/>
                        </a:spcAft>
                      </a:pPr>
                      <a:r>
                        <a:rPr lang="en-US" sz="2000" b="1" dirty="0">
                          <a:effectLst/>
                        </a:rPr>
                        <a:t>Worldview shows emerging complexity, depth, and authentic connection to a vision of life but with some lack of coherence or independent expression Responds to philosophical questions but connections throughout paper are missing.</a:t>
                      </a:r>
                      <a:endParaRPr lang="en-US" sz="2800" b="1" dirty="0">
                        <a:effectLst/>
                        <a:latin typeface="Calibri" panose="020F0502020204030204" pitchFamily="34" charset="0"/>
                      </a:endParaRPr>
                    </a:p>
                  </a:txBody>
                  <a:tcPr marL="68580" marR="68580" marT="0" marB="0">
                    <a:solidFill>
                      <a:srgbClr val="F5D9CC"/>
                    </a:solidFill>
                  </a:tcPr>
                </a:tc>
                <a:tc>
                  <a:txBody>
                    <a:bodyPr/>
                    <a:lstStyle/>
                    <a:p>
                      <a:pPr>
                        <a:spcAft>
                          <a:spcPts val="0"/>
                        </a:spcAft>
                      </a:pPr>
                      <a:r>
                        <a:rPr lang="en-US" sz="2000" b="1" u="sng" dirty="0">
                          <a:effectLst/>
                        </a:rPr>
                        <a:t>Worldview</a:t>
                      </a:r>
                      <a:r>
                        <a:rPr lang="en-US" sz="2000" b="1" dirty="0">
                          <a:effectLst/>
                        </a:rPr>
                        <a:t> description has complexity, depth and authentic connection to a </a:t>
                      </a:r>
                      <a:r>
                        <a:rPr lang="en-US" sz="2000" b="1" u="sng" dirty="0">
                          <a:effectLst/>
                        </a:rPr>
                        <a:t>vision of life</a:t>
                      </a:r>
                      <a:r>
                        <a:rPr lang="en-US" sz="2000" b="1" dirty="0">
                          <a:effectLst/>
                        </a:rPr>
                        <a:t>, as well as a measure of independent expression. Responds to and makes connections to </a:t>
                      </a:r>
                      <a:r>
                        <a:rPr lang="en-US" sz="2000" b="1" u="sng" dirty="0">
                          <a:effectLst/>
                        </a:rPr>
                        <a:t>philosophical topics </a:t>
                      </a:r>
                      <a:r>
                        <a:rPr lang="en-US" sz="2000" b="1" dirty="0">
                          <a:effectLst/>
                        </a:rPr>
                        <a:t>throughout the paper (applying </a:t>
                      </a:r>
                      <a:r>
                        <a:rPr lang="en-US" sz="2000" b="1" u="sng" dirty="0">
                          <a:effectLst/>
                        </a:rPr>
                        <a:t>personal metaphysics, epistemology, and axiology </a:t>
                      </a:r>
                      <a:r>
                        <a:rPr lang="en-US" sz="2000" b="1" dirty="0">
                          <a:effectLst/>
                        </a:rPr>
                        <a:t>to educational issues).  Presents sound propositions and adequately supports each claim.  </a:t>
                      </a:r>
                      <a:endParaRPr lang="en-US" sz="2800" b="1" dirty="0">
                        <a:effectLst/>
                        <a:latin typeface="Calibri" panose="020F0502020204030204" pitchFamily="34" charset="0"/>
                      </a:endParaRPr>
                    </a:p>
                  </a:txBody>
                  <a:tcPr marL="68580" marR="68580" marT="0" marB="0"/>
                </a:tc>
              </a:tr>
              <a:tr h="1367616">
                <a:tc gridSpan="3">
                  <a:txBody>
                    <a:bodyPr/>
                    <a:lstStyle/>
                    <a:p>
                      <a:pPr>
                        <a:spcAft>
                          <a:spcPts val="0"/>
                        </a:spcAft>
                      </a:pPr>
                      <a:r>
                        <a:rPr lang="en-US" sz="2000" dirty="0">
                          <a:effectLst/>
                        </a:rPr>
                        <a:t>The best papers are quite precise and accurate with these specific philosophical constructs, using the exact words metaphysics, epistemology, and axiology, and integrating these concepts with the writer’s personal worldview (for example, based on biblical concepts of truth, reality, and values).  Further, excellent papers address </a:t>
                      </a:r>
                      <a:r>
                        <a:rPr lang="en-US" sz="2000" u="sng" dirty="0">
                          <a:effectLst/>
                        </a:rPr>
                        <a:t>both aspects of axiology</a:t>
                      </a:r>
                      <a:r>
                        <a:rPr lang="en-US" sz="2000" dirty="0">
                          <a:effectLst/>
                        </a:rPr>
                        <a:t>.  </a:t>
                      </a:r>
                      <a:endParaRPr lang="en-US" sz="2800" dirty="0">
                        <a:effectLst/>
                        <a:latin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r>
            </a:tbl>
          </a:graphicData>
        </a:graphic>
      </p:graphicFrame>
      <p:sp>
        <p:nvSpPr>
          <p:cNvPr id="5" name="Rectangle 1"/>
          <p:cNvSpPr>
            <a:spLocks noChangeArrowheads="1"/>
          </p:cNvSpPr>
          <p:nvPr/>
        </p:nvSpPr>
        <p:spPr bwMode="auto">
          <a:xfrm>
            <a:off x="137444" y="238308"/>
            <a:ext cx="11870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Worldview/Overview (50 points) Summary of Personal Views on Metaphysics, Epistemology, and Axiology</a:t>
            </a:r>
            <a:endParaRPr kumimoji="0" lang="en-US" altLang="en-US" b="0" i="0" u="none" strike="noStrike" cap="none" normalizeH="0" baseline="0" dirty="0" smtClean="0">
              <a:ln>
                <a:no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1333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444" y="238308"/>
            <a:ext cx="11870072" cy="576504"/>
          </a:xfrm>
          <a:prstGeom prst="rect">
            <a:avLst/>
          </a:prstGeom>
          <a:solidFill>
            <a:schemeClr val="accent1">
              <a:lumMod val="90000"/>
              <a:lumOff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137444" y="238308"/>
            <a:ext cx="11870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View of the Student (30</a:t>
            </a:r>
            <a:r>
              <a:rPr kumimoji="0" lang="en-US" altLang="en-US" sz="2000" b="1" i="0" u="none" strike="noStrike" cap="none" normalizeH="0" dirty="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 points)</a:t>
            </a:r>
            <a:endParaRPr kumimoji="0" lang="en-US" altLang="en-US" b="0" i="0" u="none" strike="noStrike" cap="none" normalizeH="0" baseline="0" dirty="0" smtClean="0">
              <a:ln>
                <a:noFill/>
              </a:ln>
              <a:solidFill>
                <a:schemeClr val="bg1"/>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2969487848"/>
              </p:ext>
            </p:extLst>
          </p:nvPr>
        </p:nvGraphicFramePr>
        <p:xfrm>
          <a:off x="254642" y="740780"/>
          <a:ext cx="11752873" cy="5851423"/>
        </p:xfrm>
        <a:graphic>
          <a:graphicData uri="http://schemas.openxmlformats.org/drawingml/2006/table">
            <a:tbl>
              <a:tblPr firstRow="1" firstCol="1" bandRow="1">
                <a:tableStyleId>{5C22544A-7EE6-4342-B048-85BDC9FD1C3A}</a:tableStyleId>
              </a:tblPr>
              <a:tblGrid>
                <a:gridCol w="2476983"/>
                <a:gridCol w="2581155"/>
                <a:gridCol w="6694735"/>
              </a:tblGrid>
              <a:tr h="671661">
                <a:tc>
                  <a:txBody>
                    <a:bodyPr/>
                    <a:lstStyle/>
                    <a:p>
                      <a:pPr marL="0" marR="0" algn="ctr">
                        <a:lnSpc>
                          <a:spcPct val="115000"/>
                        </a:lnSpc>
                        <a:spcBef>
                          <a:spcPts val="0"/>
                        </a:spcBef>
                        <a:spcAft>
                          <a:spcPts val="0"/>
                        </a:spcAft>
                      </a:pPr>
                      <a:r>
                        <a:rPr lang="en-US" sz="1800" dirty="0" smtClean="0">
                          <a:effectLst/>
                        </a:rPr>
                        <a:t>Developing</a:t>
                      </a:r>
                      <a:endParaRPr lang="en-US" sz="2400" dirty="0">
                        <a:effectLst/>
                      </a:endParaRPr>
                    </a:p>
                  </a:txBody>
                  <a:tcPr marL="68580" marR="68580" marT="0" marB="0"/>
                </a:tc>
                <a:tc>
                  <a:txBody>
                    <a:bodyPr/>
                    <a:lstStyle/>
                    <a:p>
                      <a:pPr marL="0" marR="0" algn="ctr">
                        <a:lnSpc>
                          <a:spcPct val="115000"/>
                        </a:lnSpc>
                        <a:spcBef>
                          <a:spcPts val="0"/>
                        </a:spcBef>
                        <a:spcAft>
                          <a:spcPts val="0"/>
                        </a:spcAft>
                      </a:pPr>
                      <a:r>
                        <a:rPr lang="en-US" sz="1800" dirty="0" smtClean="0">
                          <a:effectLst/>
                        </a:rPr>
                        <a:t>Competent</a:t>
                      </a:r>
                      <a:endParaRPr lang="en-US" sz="2400" dirty="0">
                        <a:effectLst/>
                      </a:endParaRPr>
                    </a:p>
                  </a:txBody>
                  <a:tcPr marL="68580" marR="68580" marT="0" marB="0"/>
                </a:tc>
                <a:tc>
                  <a:txBody>
                    <a:bodyPr/>
                    <a:lstStyle/>
                    <a:p>
                      <a:pPr marL="0" marR="0" algn="ctr">
                        <a:lnSpc>
                          <a:spcPct val="115000"/>
                        </a:lnSpc>
                        <a:spcBef>
                          <a:spcPts val="0"/>
                        </a:spcBef>
                        <a:spcAft>
                          <a:spcPts val="0"/>
                        </a:spcAft>
                      </a:pPr>
                      <a:r>
                        <a:rPr lang="en-US" sz="2000" dirty="0" smtClean="0">
                          <a:effectLst/>
                        </a:rPr>
                        <a:t>Exemplary</a:t>
                      </a:r>
                      <a:endParaRPr lang="en-US" sz="2800" dirty="0">
                        <a:effectLst/>
                      </a:endParaRPr>
                    </a:p>
                  </a:txBody>
                  <a:tcPr marL="68580" marR="68580" marT="0" marB="0"/>
                </a:tc>
              </a:tr>
              <a:tr h="3093551">
                <a:tc>
                  <a:txBody>
                    <a:bodyPr/>
                    <a:lstStyle/>
                    <a:p>
                      <a:pPr marL="0" marR="0" algn="l" defTabSz="914400" rtl="0" eaLnBrk="1" latinLnBrk="0" hangingPunct="1">
                        <a:lnSpc>
                          <a:spcPct val="115000"/>
                        </a:lnSpc>
                        <a:spcBef>
                          <a:spcPts val="0"/>
                        </a:spcBef>
                        <a:spcAft>
                          <a:spcPts val="0"/>
                        </a:spcAft>
                      </a:pPr>
                      <a:r>
                        <a:rPr lang="en-US" sz="2200" b="1" kern="1200" dirty="0">
                          <a:solidFill>
                            <a:schemeClr val="dk1"/>
                          </a:solidFill>
                          <a:effectLst/>
                          <a:latin typeface="+mn-lt"/>
                          <a:ea typeface="+mn-ea"/>
                          <a:cs typeface="+mn-cs"/>
                        </a:rPr>
                        <a:t>The view of the student lacks complexity, value for education, or connection to a scriptural understanding.</a:t>
                      </a:r>
                    </a:p>
                  </a:txBody>
                  <a:tcPr marL="68580" marR="68580" marT="0" marB="0">
                    <a:solidFill>
                      <a:srgbClr val="F5D9CC"/>
                    </a:solidFill>
                  </a:tcPr>
                </a:tc>
                <a:tc>
                  <a:txBody>
                    <a:bodyPr/>
                    <a:lstStyle/>
                    <a:p>
                      <a:pPr marL="0" marR="0">
                        <a:lnSpc>
                          <a:spcPct val="115000"/>
                        </a:lnSpc>
                        <a:spcBef>
                          <a:spcPts val="0"/>
                        </a:spcBef>
                        <a:spcAft>
                          <a:spcPts val="0"/>
                        </a:spcAft>
                      </a:pPr>
                      <a:r>
                        <a:rPr lang="en-US" sz="2200" b="1" dirty="0">
                          <a:effectLst/>
                        </a:rPr>
                        <a:t>The view of the student shows emerging complexity, connection to scriptural understanding, and value for education.</a:t>
                      </a:r>
                      <a:endParaRPr lang="en-US" sz="22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solidFill>
                      <a:srgbClr val="F5D9CC"/>
                    </a:solidFill>
                  </a:tcPr>
                </a:tc>
                <a:tc>
                  <a:txBody>
                    <a:bodyPr/>
                    <a:lstStyle/>
                    <a:p>
                      <a:pPr marL="0" marR="0">
                        <a:lnSpc>
                          <a:spcPct val="115000"/>
                        </a:lnSpc>
                        <a:spcBef>
                          <a:spcPts val="0"/>
                        </a:spcBef>
                        <a:spcAft>
                          <a:spcPts val="0"/>
                        </a:spcAft>
                      </a:pPr>
                      <a:r>
                        <a:rPr lang="en-US" sz="2200" b="1" dirty="0">
                          <a:effectLst/>
                        </a:rPr>
                        <a:t>The </a:t>
                      </a:r>
                      <a:r>
                        <a:rPr lang="en-US" sz="2200" b="1" u="sng" dirty="0">
                          <a:effectLst/>
                        </a:rPr>
                        <a:t>view of the student </a:t>
                      </a:r>
                      <a:r>
                        <a:rPr lang="en-US" sz="2200" b="1" dirty="0">
                          <a:effectLst/>
                        </a:rPr>
                        <a:t>is well-developed, consistent with the </a:t>
                      </a:r>
                      <a:r>
                        <a:rPr lang="en-US" sz="2200" b="1" u="sng" dirty="0">
                          <a:effectLst/>
                        </a:rPr>
                        <a:t>writer’s worldview </a:t>
                      </a:r>
                      <a:r>
                        <a:rPr lang="en-US" sz="2200" b="1" dirty="0">
                          <a:effectLst/>
                        </a:rPr>
                        <a:t>and with research on human development, and applicable to the student’s role in the educational process. Include </a:t>
                      </a:r>
                      <a:r>
                        <a:rPr lang="en-US" sz="2200" b="1" u="sng" dirty="0">
                          <a:effectLst/>
                        </a:rPr>
                        <a:t>implications for classroom management</a:t>
                      </a:r>
                      <a:r>
                        <a:rPr lang="en-US" sz="2200" b="1" dirty="0">
                          <a:effectLst/>
                        </a:rPr>
                        <a:t>.  Shows how the view of the student </a:t>
                      </a:r>
                      <a:r>
                        <a:rPr lang="en-US" sz="2200" b="1" u="sng" dirty="0">
                          <a:effectLst/>
                        </a:rPr>
                        <a:t>relates to the view of the teacher, curriculum, sense of calling, and purpose of education.</a:t>
                      </a:r>
                      <a:r>
                        <a:rPr lang="en-US" sz="2200" b="1" dirty="0">
                          <a:effectLst/>
                        </a:rPr>
                        <a:t>  </a:t>
                      </a:r>
                      <a:endParaRPr lang="en-US" sz="22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solidFill>
                      <a:srgbClr val="F5D9CC"/>
                    </a:solidFill>
                  </a:tcPr>
                </a:tc>
              </a:tr>
              <a:tr h="1709614">
                <a:tc gridSpan="3">
                  <a:txBody>
                    <a:bodyPr/>
                    <a:lstStyle/>
                    <a:p>
                      <a:pPr marL="0" marR="0">
                        <a:lnSpc>
                          <a:spcPct val="115000"/>
                        </a:lnSpc>
                        <a:spcBef>
                          <a:spcPts val="0"/>
                        </a:spcBef>
                        <a:spcAft>
                          <a:spcPts val="0"/>
                        </a:spcAft>
                      </a:pPr>
                      <a:r>
                        <a:rPr lang="en-US" sz="1800" dirty="0">
                          <a:effectLst/>
                        </a:rPr>
                        <a:t>The best papers go beyond a single view of the student—drawing on the course textbooks and different philosophies studied—specifically mentioning dissimilar facets within the view of the student, addressing these </a:t>
                      </a:r>
                      <a:r>
                        <a:rPr lang="en-US" sz="1800" u="sng" dirty="0">
                          <a:effectLst/>
                        </a:rPr>
                        <a:t>inherent tensions</a:t>
                      </a:r>
                      <a:r>
                        <a:rPr lang="en-US" sz="1800" dirty="0">
                          <a:effectLst/>
                        </a:rPr>
                        <a:t>, and integrating the writer’s view of the student with the writer’s personal worldview (e.g., rooted in a scriptural view of personhood).  Further, excellent papers address classroom management and how the view of the student impacts the other components of a philosophy of education.      </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504906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444" y="238308"/>
            <a:ext cx="11870072" cy="576504"/>
          </a:xfrm>
          <a:prstGeom prst="rect">
            <a:avLst/>
          </a:prstGeom>
          <a:solidFill>
            <a:schemeClr val="accent1">
              <a:lumMod val="90000"/>
              <a:lumOff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137444" y="238308"/>
            <a:ext cx="11870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View of the Teacher (30</a:t>
            </a:r>
            <a:r>
              <a:rPr kumimoji="0" lang="en-US" altLang="en-US" sz="2000" b="1" i="0" u="none" strike="noStrike" cap="none" normalizeH="0" dirty="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 points</a:t>
            </a:r>
            <a:r>
              <a:rPr kumimoji="0" lang="en-US" altLang="en-US" sz="2000" b="1" i="0" u="none" strike="noStrike" cap="none" normalizeH="0" dirty="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kumimoji="0" lang="en-US" altLang="en-US" b="0" i="0" u="none" strike="noStrike" cap="none" normalizeH="0" baseline="0" dirty="0" smtClean="0">
              <a:ln>
                <a:noFill/>
              </a:ln>
              <a:solidFill>
                <a:schemeClr val="tx1"/>
              </a:solidFill>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065064559"/>
              </p:ext>
            </p:extLst>
          </p:nvPr>
        </p:nvGraphicFramePr>
        <p:xfrm>
          <a:off x="254643" y="775506"/>
          <a:ext cx="11644132" cy="5469085"/>
        </p:xfrm>
        <a:graphic>
          <a:graphicData uri="http://schemas.openxmlformats.org/drawingml/2006/table">
            <a:tbl>
              <a:tblPr firstRow="1" firstCol="1" bandRow="1">
                <a:tableStyleId>{5C22544A-7EE6-4342-B048-85BDC9FD1C3A}</a:tableStyleId>
              </a:tblPr>
              <a:tblGrid>
                <a:gridCol w="3194613"/>
                <a:gridCol w="2974693"/>
                <a:gridCol w="5474826"/>
              </a:tblGrid>
              <a:tr h="661720">
                <a:tc>
                  <a:txBody>
                    <a:bodyPr/>
                    <a:lstStyle/>
                    <a:p>
                      <a:pPr marL="0" marR="0" algn="ctr">
                        <a:lnSpc>
                          <a:spcPct val="115000"/>
                        </a:lnSpc>
                        <a:spcBef>
                          <a:spcPts val="0"/>
                        </a:spcBef>
                        <a:spcAft>
                          <a:spcPts val="0"/>
                        </a:spcAft>
                      </a:pPr>
                      <a:r>
                        <a:rPr lang="en-US" sz="1800" dirty="0" smtClean="0">
                          <a:effectLst/>
                        </a:rPr>
                        <a:t>Developing</a:t>
                      </a:r>
                      <a:endParaRPr lang="en-US" sz="2400" dirty="0">
                        <a:effectLst/>
                      </a:endParaRPr>
                    </a:p>
                  </a:txBody>
                  <a:tcPr marL="68580" marR="68580" marT="0" marB="0"/>
                </a:tc>
                <a:tc>
                  <a:txBody>
                    <a:bodyPr/>
                    <a:lstStyle/>
                    <a:p>
                      <a:pPr marL="0" marR="0" algn="ctr">
                        <a:lnSpc>
                          <a:spcPct val="115000"/>
                        </a:lnSpc>
                        <a:spcBef>
                          <a:spcPts val="0"/>
                        </a:spcBef>
                        <a:spcAft>
                          <a:spcPts val="0"/>
                        </a:spcAft>
                      </a:pPr>
                      <a:r>
                        <a:rPr lang="en-US" sz="1800" dirty="0" smtClean="0">
                          <a:effectLst/>
                        </a:rPr>
                        <a:t>Competent</a:t>
                      </a:r>
                      <a:endParaRPr lang="en-US" sz="2400" dirty="0">
                        <a:effectLst/>
                      </a:endParaRPr>
                    </a:p>
                  </a:txBody>
                  <a:tcPr marL="68580" marR="68580" marT="0" marB="0"/>
                </a:tc>
                <a:tc>
                  <a:txBody>
                    <a:bodyPr/>
                    <a:lstStyle/>
                    <a:p>
                      <a:pPr marL="0" marR="0" algn="ctr">
                        <a:lnSpc>
                          <a:spcPct val="115000"/>
                        </a:lnSpc>
                        <a:spcBef>
                          <a:spcPts val="0"/>
                        </a:spcBef>
                        <a:spcAft>
                          <a:spcPts val="0"/>
                        </a:spcAft>
                      </a:pPr>
                      <a:r>
                        <a:rPr lang="en-US" sz="1800" dirty="0" smtClean="0">
                          <a:effectLst/>
                        </a:rPr>
                        <a:t>Exemplary</a:t>
                      </a:r>
                      <a:endParaRPr lang="en-US" sz="2400" dirty="0">
                        <a:effectLst/>
                      </a:endParaRPr>
                    </a:p>
                  </a:txBody>
                  <a:tcPr marL="68580" marR="68580" marT="0" marB="0"/>
                </a:tc>
              </a:tr>
              <a:tr h="2706904">
                <a:tc>
                  <a:txBody>
                    <a:bodyPr/>
                    <a:lstStyle/>
                    <a:p>
                      <a:pPr marL="0" marR="0">
                        <a:lnSpc>
                          <a:spcPct val="115000"/>
                        </a:lnSpc>
                        <a:spcBef>
                          <a:spcPts val="0"/>
                        </a:spcBef>
                        <a:spcAft>
                          <a:spcPts val="0"/>
                        </a:spcAft>
                      </a:pPr>
                      <a:r>
                        <a:rPr lang="en-US" sz="2000" b="1" dirty="0">
                          <a:solidFill>
                            <a:schemeClr val="tx1"/>
                          </a:solidFill>
                          <a:effectLst/>
                        </a:rPr>
                        <a:t>Limited understanding of the issues involved in teacher roles and their connections to other aspects of educational philosophy.  Focus is on one aspect of teaching.</a:t>
                      </a:r>
                      <a:endParaRPr lang="en-US" sz="2800" b="1"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solidFill>
                      <a:srgbClr val="F5D9CC"/>
                    </a:solidFill>
                  </a:tcPr>
                </a:tc>
                <a:tc>
                  <a:txBody>
                    <a:bodyPr/>
                    <a:lstStyle/>
                    <a:p>
                      <a:pPr marL="0" marR="0">
                        <a:lnSpc>
                          <a:spcPct val="115000"/>
                        </a:lnSpc>
                        <a:spcBef>
                          <a:spcPts val="0"/>
                        </a:spcBef>
                        <a:spcAft>
                          <a:spcPts val="0"/>
                        </a:spcAft>
                      </a:pPr>
                      <a:r>
                        <a:rPr lang="en-US" sz="2000" b="1" dirty="0">
                          <a:effectLst/>
                        </a:rPr>
                        <a:t>Emerging understanding of the issues involved in teacher roles and their connections to other aspects of educational philosophy</a:t>
                      </a:r>
                      <a:endParaRPr lang="en-US" sz="28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b="1" dirty="0">
                          <a:effectLst/>
                        </a:rPr>
                        <a:t>The </a:t>
                      </a:r>
                      <a:r>
                        <a:rPr lang="en-US" sz="2000" b="1" u="sng" dirty="0">
                          <a:effectLst/>
                        </a:rPr>
                        <a:t>view of the teacher </a:t>
                      </a:r>
                      <a:r>
                        <a:rPr lang="en-US" sz="2000" b="1" dirty="0">
                          <a:effectLst/>
                        </a:rPr>
                        <a:t>is well-developed, consistent with the </a:t>
                      </a:r>
                      <a:r>
                        <a:rPr lang="en-US" sz="2000" b="1" u="sng" dirty="0">
                          <a:effectLst/>
                        </a:rPr>
                        <a:t>writer’s worldview </a:t>
                      </a:r>
                      <a:r>
                        <a:rPr lang="en-US" sz="2000" b="1" dirty="0">
                          <a:effectLst/>
                        </a:rPr>
                        <a:t>and with societal expectations for teachers.  Shows understanding of </a:t>
                      </a:r>
                      <a:r>
                        <a:rPr lang="en-US" sz="2000" b="1" u="sng" dirty="0">
                          <a:effectLst/>
                        </a:rPr>
                        <a:t>different roles </a:t>
                      </a:r>
                      <a:r>
                        <a:rPr lang="en-US" sz="2000" b="1" dirty="0">
                          <a:effectLst/>
                        </a:rPr>
                        <a:t>and expectations for teachers.  Shows how the view of the teacher </a:t>
                      </a:r>
                      <a:r>
                        <a:rPr lang="en-US" sz="2000" b="1" u="sng" dirty="0">
                          <a:effectLst/>
                        </a:rPr>
                        <a:t>relates to the view of the student, curriculum, sense of calling, and purpose of education</a:t>
                      </a:r>
                      <a:r>
                        <a:rPr lang="en-US" sz="2000" b="1" dirty="0">
                          <a:effectLst/>
                        </a:rPr>
                        <a:t>.  </a:t>
                      </a:r>
                      <a:endParaRPr lang="en-US" sz="28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025176">
                <a:tc gridSpan="3">
                  <a:txBody>
                    <a:bodyPr/>
                    <a:lstStyle/>
                    <a:p>
                      <a:pPr marL="0" marR="0">
                        <a:lnSpc>
                          <a:spcPct val="115000"/>
                        </a:lnSpc>
                        <a:spcBef>
                          <a:spcPts val="0"/>
                        </a:spcBef>
                        <a:spcAft>
                          <a:spcPts val="0"/>
                        </a:spcAft>
                      </a:pPr>
                      <a:r>
                        <a:rPr lang="en-US" sz="1800" dirty="0">
                          <a:effectLst/>
                        </a:rPr>
                        <a:t>The best papers </a:t>
                      </a:r>
                      <a:r>
                        <a:rPr lang="en-US" sz="1800" u="sng" dirty="0">
                          <a:effectLst/>
                        </a:rPr>
                        <a:t>go beyond a single view of the teacher</a:t>
                      </a:r>
                      <a:r>
                        <a:rPr lang="en-US" sz="1800" u="none" dirty="0">
                          <a:effectLst/>
                        </a:rPr>
                        <a:t>—drawing </a:t>
                      </a:r>
                      <a:r>
                        <a:rPr lang="en-US" sz="1800" dirty="0">
                          <a:effectLst/>
                        </a:rPr>
                        <a:t>on the course textbooks and different philosophies studied—specifically mentioning different roles and dissimilar facets within the view of the teacher, addressing these inherent tensions, and integrating this view with the writer’s personal worldview (e.g., rooted in a scriptural view of personhood, authority, and grace).  Further, excellent papers specifically name the different roles and provide </a:t>
                      </a:r>
                      <a:r>
                        <a:rPr lang="en-US" sz="1800" u="sng" dirty="0">
                          <a:effectLst/>
                        </a:rPr>
                        <a:t>apt metaphors </a:t>
                      </a:r>
                      <a:r>
                        <a:rPr lang="en-US" sz="1800" dirty="0">
                          <a:effectLst/>
                        </a:rPr>
                        <a:t>for teaching and address how the view of the teacher impacts the other components of a philosophy of education.      </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806086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444" y="238308"/>
            <a:ext cx="11870072" cy="576504"/>
          </a:xfrm>
          <a:prstGeom prst="rect">
            <a:avLst/>
          </a:prstGeom>
          <a:solidFill>
            <a:schemeClr val="accent1">
              <a:lumMod val="90000"/>
              <a:lumOff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137444" y="238308"/>
            <a:ext cx="11870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cap="none" normalizeH="0" baseline="0" dirty="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View of the Curriculum and Instruction (30</a:t>
            </a:r>
            <a:r>
              <a:rPr kumimoji="0" lang="en-US" altLang="en-US" sz="2000" b="1" i="0" u="none" cap="none" normalizeH="0" dirty="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 points)</a:t>
            </a:r>
            <a:endParaRPr kumimoji="0" lang="en-US" altLang="en-US" b="0" i="0" u="none" cap="none" normalizeH="0" baseline="0" dirty="0" smtClean="0">
              <a:ln>
                <a:noFill/>
              </a:ln>
              <a:solidFill>
                <a:schemeClr val="bg1"/>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2393498287"/>
              </p:ext>
            </p:extLst>
          </p:nvPr>
        </p:nvGraphicFramePr>
        <p:xfrm>
          <a:off x="243068" y="638418"/>
          <a:ext cx="11764448" cy="5670299"/>
        </p:xfrm>
        <a:graphic>
          <a:graphicData uri="http://schemas.openxmlformats.org/drawingml/2006/table">
            <a:tbl>
              <a:tblPr firstRow="1" firstCol="1" bandRow="1">
                <a:tableStyleId>{5C22544A-7EE6-4342-B048-85BDC9FD1C3A}</a:tableStyleId>
              </a:tblPr>
              <a:tblGrid>
                <a:gridCol w="3397343"/>
                <a:gridCol w="3512118"/>
                <a:gridCol w="4854987"/>
              </a:tblGrid>
              <a:tr h="784990">
                <a:tc>
                  <a:txBody>
                    <a:bodyPr/>
                    <a:lstStyle/>
                    <a:p>
                      <a:pPr marL="0" marR="0" algn="ctr">
                        <a:lnSpc>
                          <a:spcPct val="115000"/>
                        </a:lnSpc>
                        <a:spcBef>
                          <a:spcPts val="0"/>
                        </a:spcBef>
                        <a:spcAft>
                          <a:spcPts val="0"/>
                        </a:spcAft>
                      </a:pPr>
                      <a:r>
                        <a:rPr lang="en-US" sz="2000" dirty="0" smtClean="0">
                          <a:effectLst/>
                        </a:rPr>
                        <a:t>Developing</a:t>
                      </a:r>
                      <a:endParaRPr lang="en-US" sz="2800" dirty="0">
                        <a:effectLst/>
                      </a:endParaRPr>
                    </a:p>
                  </a:txBody>
                  <a:tcPr marL="68580" marR="68580" marT="0" marB="0"/>
                </a:tc>
                <a:tc>
                  <a:txBody>
                    <a:bodyPr/>
                    <a:lstStyle/>
                    <a:p>
                      <a:pPr marL="0" marR="0" algn="ctr">
                        <a:lnSpc>
                          <a:spcPct val="115000"/>
                        </a:lnSpc>
                        <a:spcBef>
                          <a:spcPts val="0"/>
                        </a:spcBef>
                        <a:spcAft>
                          <a:spcPts val="0"/>
                        </a:spcAft>
                      </a:pPr>
                      <a:r>
                        <a:rPr lang="en-US" sz="2000" dirty="0" smtClean="0">
                          <a:effectLst/>
                        </a:rPr>
                        <a:t>Competent</a:t>
                      </a:r>
                      <a:endParaRPr lang="en-US" sz="2800" dirty="0">
                        <a:effectLst/>
                      </a:endParaRPr>
                    </a:p>
                  </a:txBody>
                  <a:tcPr marL="68580" marR="68580" marT="0" marB="0"/>
                </a:tc>
                <a:tc>
                  <a:txBody>
                    <a:bodyPr/>
                    <a:lstStyle/>
                    <a:p>
                      <a:pPr marL="0" marR="0" algn="ctr">
                        <a:lnSpc>
                          <a:spcPct val="115000"/>
                        </a:lnSpc>
                        <a:spcBef>
                          <a:spcPts val="0"/>
                        </a:spcBef>
                        <a:spcAft>
                          <a:spcPts val="0"/>
                        </a:spcAft>
                      </a:pPr>
                      <a:r>
                        <a:rPr lang="en-US" sz="2000" dirty="0" smtClean="0">
                          <a:effectLst/>
                        </a:rPr>
                        <a:t>Exemplary</a:t>
                      </a:r>
                      <a:endParaRPr lang="en-US" sz="2800" dirty="0">
                        <a:effectLst/>
                      </a:endParaRPr>
                    </a:p>
                  </a:txBody>
                  <a:tcPr marL="68580" marR="68580" marT="0" marB="0"/>
                </a:tc>
              </a:tr>
              <a:tr h="2676090">
                <a:tc>
                  <a:txBody>
                    <a:bodyPr/>
                    <a:lstStyle/>
                    <a:p>
                      <a:pPr marL="0" marR="0" algn="l">
                        <a:lnSpc>
                          <a:spcPct val="115000"/>
                        </a:lnSpc>
                        <a:spcBef>
                          <a:spcPts val="0"/>
                        </a:spcBef>
                        <a:spcAft>
                          <a:spcPts val="0"/>
                        </a:spcAft>
                      </a:pPr>
                      <a:r>
                        <a:rPr lang="en-US" sz="2000" dirty="0">
                          <a:solidFill>
                            <a:schemeClr val="tx1"/>
                          </a:solidFill>
                          <a:effectLst/>
                        </a:rPr>
                        <a:t>The paper shows limited awareness of the issues relevant to curriculum and instruction, including their nature, themes, and connections to educational purpose and a view of students.</a:t>
                      </a:r>
                      <a:endParaRPr lang="en-US" sz="28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solidFill>
                      <a:srgbClr val="F5D9CC"/>
                    </a:solidFill>
                  </a:tcPr>
                </a:tc>
                <a:tc>
                  <a:txBody>
                    <a:bodyPr/>
                    <a:lstStyle/>
                    <a:p>
                      <a:pPr marL="0" marR="0" algn="l">
                        <a:lnSpc>
                          <a:spcPct val="115000"/>
                        </a:lnSpc>
                        <a:spcBef>
                          <a:spcPts val="0"/>
                        </a:spcBef>
                        <a:spcAft>
                          <a:spcPts val="0"/>
                        </a:spcAft>
                      </a:pPr>
                      <a:r>
                        <a:rPr lang="en-US" sz="2000" b="1">
                          <a:effectLst/>
                        </a:rPr>
                        <a:t>The paper shows an emerging understanding of the nature of curriculum and instruction, their major themes, and their connections to educational purpose and a view of the student.</a:t>
                      </a:r>
                      <a:endParaRPr lang="en-US" sz="2800" b="1">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b="1" dirty="0">
                          <a:effectLst/>
                        </a:rPr>
                        <a:t>The paper provides a </a:t>
                      </a:r>
                      <a:r>
                        <a:rPr lang="en-US" sz="2000" b="1" u="sng" dirty="0">
                          <a:effectLst/>
                        </a:rPr>
                        <a:t>flexible but coherent understanding</a:t>
                      </a:r>
                      <a:r>
                        <a:rPr lang="en-US" sz="2000" b="1" dirty="0">
                          <a:effectLst/>
                        </a:rPr>
                        <a:t> of the nature of instruction and its linkages to educational purpose, curriculum, and the view of the student.</a:t>
                      </a:r>
                      <a:endParaRPr lang="en-US" sz="28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013745">
                <a:tc gridSpan="3">
                  <a:txBody>
                    <a:bodyPr/>
                    <a:lstStyle/>
                    <a:p>
                      <a:pPr marL="0" marR="0" algn="l">
                        <a:lnSpc>
                          <a:spcPct val="115000"/>
                        </a:lnSpc>
                        <a:spcBef>
                          <a:spcPts val="0"/>
                        </a:spcBef>
                        <a:spcAft>
                          <a:spcPts val="0"/>
                        </a:spcAft>
                      </a:pPr>
                      <a:r>
                        <a:rPr lang="en-US" sz="2000" dirty="0">
                          <a:effectLst/>
                        </a:rPr>
                        <a:t>The best papers—drawing on the course textbooks and different philosophies studied—address the major issues in curriculum choice (such as state standards, parental concerns, and integration of worldview issues), addressing some of the tensions inherent in curriculum decisions.  Further, excellent papers provide </a:t>
                      </a:r>
                      <a:r>
                        <a:rPr lang="en-US" sz="2000" u="sng" dirty="0">
                          <a:effectLst/>
                        </a:rPr>
                        <a:t>specific examples </a:t>
                      </a:r>
                      <a:r>
                        <a:rPr lang="en-US" sz="2000" dirty="0">
                          <a:effectLst/>
                        </a:rPr>
                        <a:t>of practical applications of responsible curriculum and instruction decisions and address briefly how curriculum and instruction relate to other components of a philosophy of education.      </a:t>
                      </a:r>
                      <a:endParaRPr lang="en-US" sz="2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4149256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444" y="238308"/>
            <a:ext cx="11870072" cy="576504"/>
          </a:xfrm>
          <a:prstGeom prst="rect">
            <a:avLst/>
          </a:prstGeom>
          <a:solidFill>
            <a:schemeClr val="accent1">
              <a:lumMod val="90000"/>
              <a:lumOff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137444" y="238308"/>
            <a:ext cx="11870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Purpose</a:t>
            </a:r>
            <a:r>
              <a:rPr kumimoji="0" lang="en-US" altLang="en-US" sz="2000" b="1" i="0" u="none" strike="noStrike" cap="none" normalizeH="0" dirty="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 of Education </a:t>
            </a:r>
            <a:r>
              <a:rPr kumimoji="0" lang="en-US" alt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(30</a:t>
            </a:r>
            <a:r>
              <a:rPr kumimoji="0" lang="en-US" altLang="en-US" sz="2000" b="1" i="0" u="none" strike="noStrike" cap="none" normalizeH="0" dirty="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 points)</a:t>
            </a:r>
            <a:endParaRPr kumimoji="0" lang="en-US" altLang="en-US" b="0" i="0" u="none" strike="noStrike" cap="none" normalizeH="0" baseline="0" dirty="0" smtClean="0">
              <a:ln>
                <a:noFill/>
              </a:ln>
              <a:solidFill>
                <a:schemeClr val="bg1"/>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1455374841"/>
              </p:ext>
            </p:extLst>
          </p:nvPr>
        </p:nvGraphicFramePr>
        <p:xfrm>
          <a:off x="243068" y="740781"/>
          <a:ext cx="11764449" cy="5405376"/>
        </p:xfrm>
        <a:graphic>
          <a:graphicData uri="http://schemas.openxmlformats.org/drawingml/2006/table">
            <a:tbl>
              <a:tblPr firstRow="1" firstCol="1" bandRow="1">
                <a:tableStyleId>{5C22544A-7EE6-4342-B048-85BDC9FD1C3A}</a:tableStyleId>
              </a:tblPr>
              <a:tblGrid>
                <a:gridCol w="3394032"/>
                <a:gridCol w="3508695"/>
                <a:gridCol w="4861722"/>
              </a:tblGrid>
              <a:tr h="818275">
                <a:tc>
                  <a:txBody>
                    <a:bodyPr/>
                    <a:lstStyle/>
                    <a:p>
                      <a:pPr marL="0" marR="0" algn="ctr">
                        <a:lnSpc>
                          <a:spcPct val="115000"/>
                        </a:lnSpc>
                        <a:spcBef>
                          <a:spcPts val="0"/>
                        </a:spcBef>
                        <a:spcAft>
                          <a:spcPts val="0"/>
                        </a:spcAft>
                      </a:pPr>
                      <a:r>
                        <a:rPr lang="en-US" sz="2000" dirty="0" smtClean="0">
                          <a:effectLst/>
                        </a:rPr>
                        <a:t>Developing</a:t>
                      </a:r>
                      <a:endParaRPr lang="en-US" sz="2800" dirty="0">
                        <a:effectLst/>
                      </a:endParaRPr>
                    </a:p>
                  </a:txBody>
                  <a:tcPr marL="68580" marR="68580" marT="0" marB="0"/>
                </a:tc>
                <a:tc>
                  <a:txBody>
                    <a:bodyPr/>
                    <a:lstStyle/>
                    <a:p>
                      <a:pPr marL="0" marR="0" algn="ctr">
                        <a:lnSpc>
                          <a:spcPct val="115000"/>
                        </a:lnSpc>
                        <a:spcBef>
                          <a:spcPts val="0"/>
                        </a:spcBef>
                        <a:spcAft>
                          <a:spcPts val="0"/>
                        </a:spcAft>
                      </a:pPr>
                      <a:r>
                        <a:rPr lang="en-US" sz="2000" dirty="0" smtClean="0">
                          <a:effectLst/>
                        </a:rPr>
                        <a:t>Competent</a:t>
                      </a:r>
                      <a:endParaRPr lang="en-US" sz="2800" dirty="0">
                        <a:effectLst/>
                      </a:endParaRPr>
                    </a:p>
                  </a:txBody>
                  <a:tcPr marL="68580" marR="68580" marT="0" marB="0"/>
                </a:tc>
                <a:tc>
                  <a:txBody>
                    <a:bodyPr/>
                    <a:lstStyle/>
                    <a:p>
                      <a:pPr marL="0" marR="0" algn="ctr">
                        <a:lnSpc>
                          <a:spcPct val="115000"/>
                        </a:lnSpc>
                        <a:spcBef>
                          <a:spcPts val="0"/>
                        </a:spcBef>
                        <a:spcAft>
                          <a:spcPts val="0"/>
                        </a:spcAft>
                      </a:pPr>
                      <a:r>
                        <a:rPr lang="en-US" sz="2000" dirty="0" smtClean="0">
                          <a:effectLst/>
                        </a:rPr>
                        <a:t>Exemplary</a:t>
                      </a:r>
                      <a:endParaRPr lang="en-US" sz="2800" dirty="0">
                        <a:effectLst/>
                      </a:endParaRPr>
                    </a:p>
                  </a:txBody>
                  <a:tcPr marL="68580" marR="68580" marT="0" marB="0"/>
                </a:tc>
              </a:tr>
              <a:tr h="2504304">
                <a:tc>
                  <a:txBody>
                    <a:bodyPr/>
                    <a:lstStyle/>
                    <a:p>
                      <a:pPr marL="0" marR="0">
                        <a:lnSpc>
                          <a:spcPct val="115000"/>
                        </a:lnSpc>
                        <a:spcBef>
                          <a:spcPts val="0"/>
                        </a:spcBef>
                        <a:spcAft>
                          <a:spcPts val="0"/>
                        </a:spcAft>
                      </a:pPr>
                      <a:r>
                        <a:rPr lang="en-US" sz="2000" dirty="0">
                          <a:solidFill>
                            <a:schemeClr val="tx1"/>
                          </a:solidFill>
                          <a:effectLst/>
                        </a:rPr>
                        <a:t>The paper shows limited awareness of the purpose of education in our society and presents only a weak rationale with few or no connections to the topics below.  </a:t>
                      </a:r>
                      <a:endParaRPr lang="en-US" sz="28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solidFill>
                      <a:srgbClr val="F5D9CC"/>
                    </a:solidFill>
                  </a:tcPr>
                </a:tc>
                <a:tc>
                  <a:txBody>
                    <a:bodyPr/>
                    <a:lstStyle/>
                    <a:p>
                      <a:pPr marL="0" marR="0">
                        <a:lnSpc>
                          <a:spcPct val="115000"/>
                        </a:lnSpc>
                        <a:spcBef>
                          <a:spcPts val="0"/>
                        </a:spcBef>
                        <a:spcAft>
                          <a:spcPts val="0"/>
                        </a:spcAft>
                      </a:pPr>
                      <a:r>
                        <a:rPr lang="en-US" sz="2000" b="1" dirty="0">
                          <a:effectLst/>
                        </a:rPr>
                        <a:t>The paper shows an emerging understanding of the nature and purpose of education, its rationale, and its connections to the educational topics below.  </a:t>
                      </a:r>
                      <a:endParaRPr lang="en-US" sz="28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b="1" dirty="0">
                          <a:effectLst/>
                        </a:rPr>
                        <a:t>The paper presents a broad but coherent definition of education in our society and a </a:t>
                      </a:r>
                      <a:r>
                        <a:rPr lang="en-US" sz="2000" b="1" u="sng" dirty="0">
                          <a:effectLst/>
                        </a:rPr>
                        <a:t>logical rationale </a:t>
                      </a:r>
                      <a:r>
                        <a:rPr lang="en-US" sz="2000" b="1" dirty="0">
                          <a:effectLst/>
                        </a:rPr>
                        <a:t>for it.  The rationale is well connected to the worldview and educational topics below.  </a:t>
                      </a:r>
                      <a:endParaRPr lang="en-US" sz="28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082797">
                <a:tc gridSpan="3">
                  <a:txBody>
                    <a:bodyPr/>
                    <a:lstStyle/>
                    <a:p>
                      <a:pPr marL="0" marR="0">
                        <a:lnSpc>
                          <a:spcPct val="115000"/>
                        </a:lnSpc>
                        <a:spcBef>
                          <a:spcPts val="0"/>
                        </a:spcBef>
                        <a:spcAft>
                          <a:spcPts val="0"/>
                        </a:spcAft>
                      </a:pPr>
                      <a:r>
                        <a:rPr lang="en-US" sz="2000" dirty="0">
                          <a:effectLst/>
                        </a:rPr>
                        <a:t>The best papers—drawing on the course textbooks and different philosophies studied—address the </a:t>
                      </a:r>
                      <a:r>
                        <a:rPr lang="en-US" sz="2000" u="sng" dirty="0">
                          <a:effectLst/>
                        </a:rPr>
                        <a:t>varying expectations placed on the education system </a:t>
                      </a:r>
                      <a:r>
                        <a:rPr lang="en-US" sz="2000" dirty="0">
                          <a:effectLst/>
                        </a:rPr>
                        <a:t>by local communities, parents, the state, and others.  Excellent papers provide specific examples to illustrate potentially competing demands—such as job preparation, citizenship, </a:t>
                      </a:r>
                      <a:r>
                        <a:rPr lang="en-US" sz="2000" dirty="0" err="1">
                          <a:effectLst/>
                        </a:rPr>
                        <a:t>discipling</a:t>
                      </a:r>
                      <a:r>
                        <a:rPr lang="en-US" sz="2000" dirty="0">
                          <a:effectLst/>
                        </a:rPr>
                        <a:t>, or Kingdom building—explaining how these relate to one’s overall worldview and addressing briefly how the purpose of education relates to other components of a philosophy of education.   </a:t>
                      </a:r>
                      <a:endParaRPr lang="en-US" sz="2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783044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444" y="238308"/>
            <a:ext cx="11870072" cy="576504"/>
          </a:xfrm>
          <a:prstGeom prst="rect">
            <a:avLst/>
          </a:prstGeom>
          <a:solidFill>
            <a:schemeClr val="accent1">
              <a:lumMod val="90000"/>
              <a:lumOff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137444" y="238308"/>
            <a:ext cx="11870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View of Calling and Work (30</a:t>
            </a:r>
            <a:r>
              <a:rPr kumimoji="0" lang="en-US" altLang="en-US" sz="2000" b="1" i="0" u="none" strike="noStrike" cap="none" normalizeH="0" dirty="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 points)</a:t>
            </a:r>
            <a:endParaRPr kumimoji="0" lang="en-US" altLang="en-US" b="0" i="0" u="none" strike="noStrike" cap="none" normalizeH="0" baseline="0" dirty="0" smtClean="0">
              <a:ln>
                <a:noFill/>
              </a:ln>
              <a:solidFill>
                <a:schemeClr val="bg1"/>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2651225284"/>
              </p:ext>
            </p:extLst>
          </p:nvPr>
        </p:nvGraphicFramePr>
        <p:xfrm>
          <a:off x="243068" y="638419"/>
          <a:ext cx="11655707" cy="5484588"/>
        </p:xfrm>
        <a:graphic>
          <a:graphicData uri="http://schemas.openxmlformats.org/drawingml/2006/table">
            <a:tbl>
              <a:tblPr firstRow="1" firstCol="1" bandRow="1">
                <a:tableStyleId>{5C22544A-7EE6-4342-B048-85BDC9FD1C3A}</a:tableStyleId>
              </a:tblPr>
              <a:tblGrid>
                <a:gridCol w="2731626"/>
                <a:gridCol w="4479402"/>
                <a:gridCol w="4444679"/>
              </a:tblGrid>
              <a:tr h="770206">
                <a:tc>
                  <a:txBody>
                    <a:bodyPr/>
                    <a:lstStyle/>
                    <a:p>
                      <a:pPr marL="0" marR="0" algn="ctr">
                        <a:lnSpc>
                          <a:spcPct val="115000"/>
                        </a:lnSpc>
                        <a:spcBef>
                          <a:spcPts val="0"/>
                        </a:spcBef>
                        <a:spcAft>
                          <a:spcPts val="0"/>
                        </a:spcAft>
                      </a:pPr>
                      <a:r>
                        <a:rPr lang="en-US" sz="2000" dirty="0" smtClean="0">
                          <a:effectLst/>
                        </a:rPr>
                        <a:t>Developing</a:t>
                      </a:r>
                      <a:endParaRPr lang="en-US" sz="2800" dirty="0">
                        <a:effectLst/>
                      </a:endParaRPr>
                    </a:p>
                  </a:txBody>
                  <a:tcPr marL="68580" marR="68580" marT="0" marB="0"/>
                </a:tc>
                <a:tc>
                  <a:txBody>
                    <a:bodyPr/>
                    <a:lstStyle/>
                    <a:p>
                      <a:pPr marL="0" marR="0" algn="ctr">
                        <a:lnSpc>
                          <a:spcPct val="115000"/>
                        </a:lnSpc>
                        <a:spcBef>
                          <a:spcPts val="0"/>
                        </a:spcBef>
                        <a:spcAft>
                          <a:spcPts val="0"/>
                        </a:spcAft>
                      </a:pPr>
                      <a:r>
                        <a:rPr lang="en-US" sz="2000" dirty="0" smtClean="0">
                          <a:effectLst/>
                        </a:rPr>
                        <a:t>Competent</a:t>
                      </a:r>
                      <a:endParaRPr lang="en-US" sz="2800" dirty="0">
                        <a:effectLst/>
                      </a:endParaRPr>
                    </a:p>
                  </a:txBody>
                  <a:tcPr marL="68580" marR="68580" marT="0" marB="0"/>
                </a:tc>
                <a:tc>
                  <a:txBody>
                    <a:bodyPr/>
                    <a:lstStyle/>
                    <a:p>
                      <a:pPr marL="0" marR="0" algn="ctr">
                        <a:lnSpc>
                          <a:spcPct val="115000"/>
                        </a:lnSpc>
                        <a:spcBef>
                          <a:spcPts val="0"/>
                        </a:spcBef>
                        <a:spcAft>
                          <a:spcPts val="0"/>
                        </a:spcAft>
                      </a:pPr>
                      <a:r>
                        <a:rPr lang="en-US" sz="2000" dirty="0" smtClean="0">
                          <a:effectLst/>
                        </a:rPr>
                        <a:t>Exemplary</a:t>
                      </a:r>
                      <a:endParaRPr lang="en-US" sz="2800" dirty="0">
                        <a:effectLst/>
                      </a:endParaRPr>
                    </a:p>
                  </a:txBody>
                  <a:tcPr marL="68580" marR="68580" marT="0" marB="0"/>
                </a:tc>
              </a:tr>
              <a:tr h="2357191">
                <a:tc>
                  <a:txBody>
                    <a:bodyPr/>
                    <a:lstStyle/>
                    <a:p>
                      <a:pPr marL="0" marR="0">
                        <a:lnSpc>
                          <a:spcPct val="115000"/>
                        </a:lnSpc>
                        <a:spcBef>
                          <a:spcPts val="0"/>
                        </a:spcBef>
                        <a:spcAft>
                          <a:spcPts val="0"/>
                        </a:spcAft>
                      </a:pPr>
                      <a:r>
                        <a:rPr lang="en-US" sz="2000" dirty="0">
                          <a:solidFill>
                            <a:schemeClr val="tx1"/>
                          </a:solidFill>
                          <a:effectLst/>
                        </a:rPr>
                        <a:t>Paper shows limited awareness of the issues presented by the interaction of education and one’s calling.</a:t>
                      </a:r>
                      <a:endParaRPr lang="en-US" sz="20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solidFill>
                      <a:srgbClr val="F5D9CC"/>
                    </a:solidFill>
                  </a:tcPr>
                </a:tc>
                <a:tc>
                  <a:txBody>
                    <a:bodyPr/>
                    <a:lstStyle/>
                    <a:p>
                      <a:pPr marL="0" marR="0">
                        <a:lnSpc>
                          <a:spcPct val="115000"/>
                        </a:lnSpc>
                        <a:spcBef>
                          <a:spcPts val="0"/>
                        </a:spcBef>
                        <a:spcAft>
                          <a:spcPts val="0"/>
                        </a:spcAft>
                      </a:pPr>
                      <a:r>
                        <a:rPr lang="en-US" sz="2000" b="1" dirty="0">
                          <a:effectLst/>
                        </a:rPr>
                        <a:t>Paper shows emerging awareness of the issues presented in the biblical concept of calling and emerging ability to present a coherent view of how education is involved in a student’s life calling.  </a:t>
                      </a:r>
                      <a:endParaRPr lang="en-US" sz="20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b="1" dirty="0">
                          <a:effectLst/>
                        </a:rPr>
                        <a:t>Presents a coherent view of the role of </a:t>
                      </a:r>
                      <a:r>
                        <a:rPr lang="en-US" sz="2000" b="1" u="sng" dirty="0">
                          <a:effectLst/>
                        </a:rPr>
                        <a:t>divine calling (vocation and avocation) </a:t>
                      </a:r>
                      <a:r>
                        <a:rPr lang="en-US" sz="2000" b="1" dirty="0">
                          <a:effectLst/>
                        </a:rPr>
                        <a:t>in education.  Presents a biblical perspective on the role of education in helping to form a student’s life calling.  </a:t>
                      </a:r>
                      <a:endParaRPr lang="en-US" sz="20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357191">
                <a:tc gridSpan="3">
                  <a:txBody>
                    <a:bodyPr/>
                    <a:lstStyle/>
                    <a:p>
                      <a:pPr marL="0" marR="0">
                        <a:lnSpc>
                          <a:spcPct val="115000"/>
                        </a:lnSpc>
                        <a:spcBef>
                          <a:spcPts val="0"/>
                        </a:spcBef>
                        <a:spcAft>
                          <a:spcPts val="0"/>
                        </a:spcAft>
                      </a:pPr>
                      <a:r>
                        <a:rPr lang="en-US" sz="1900" dirty="0">
                          <a:effectLst/>
                        </a:rPr>
                        <a:t>The best papers—drawing on the course textbooks and different philosophies studied—address both vocation and avocation (or other ways of addressing preparation for life) and education’s role in these.  Excellent papers provide specific examples or metaphors to illustrate the role of education in one’s life.  Excellent papers explain how a view of calling and work relate to one’s overall worldview and address briefly how the view of calling relates to other components of a philosophy of education.  For example, excellent papers may address the sense of calling felt by the teacher and how that can relate to strengthening a </a:t>
                      </a:r>
                      <a:r>
                        <a:rPr lang="en-US" sz="1900" u="sng" dirty="0">
                          <a:effectLst/>
                        </a:rPr>
                        <a:t>sense of educational purpose for teacher and student a</a:t>
                      </a:r>
                      <a:r>
                        <a:rPr lang="en-US" sz="1900" dirty="0">
                          <a:effectLst/>
                        </a:rPr>
                        <a:t>like.  </a:t>
                      </a:r>
                      <a:endParaRPr lang="en-US" sz="1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4267165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7444" y="238308"/>
            <a:ext cx="11870072" cy="576504"/>
          </a:xfrm>
          <a:prstGeom prst="rect">
            <a:avLst/>
          </a:prstGeom>
          <a:solidFill>
            <a:schemeClr val="accent1">
              <a:lumMod val="90000"/>
              <a:lumOff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7444" y="2834363"/>
            <a:ext cx="11870072" cy="576504"/>
          </a:xfrm>
          <a:prstGeom prst="rect">
            <a:avLst/>
          </a:prstGeom>
          <a:solidFill>
            <a:schemeClr val="accent1">
              <a:lumMod val="90000"/>
              <a:lumOff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32209163"/>
              </p:ext>
            </p:extLst>
          </p:nvPr>
        </p:nvGraphicFramePr>
        <p:xfrm>
          <a:off x="300788" y="547171"/>
          <a:ext cx="11482239" cy="2375389"/>
        </p:xfrm>
        <a:graphic>
          <a:graphicData uri="http://schemas.openxmlformats.org/drawingml/2006/table">
            <a:tbl>
              <a:tblPr firstRow="1" firstCol="1" bandRow="1">
                <a:tableStyleId>{5C22544A-7EE6-4342-B048-85BDC9FD1C3A}</a:tableStyleId>
              </a:tblPr>
              <a:tblGrid>
                <a:gridCol w="3507440"/>
                <a:gridCol w="3229702"/>
                <a:gridCol w="4745097"/>
              </a:tblGrid>
              <a:tr h="710419">
                <a:tc>
                  <a:txBody>
                    <a:bodyPr/>
                    <a:lstStyle/>
                    <a:p>
                      <a:pPr marL="0" marR="0" algn="ctr">
                        <a:lnSpc>
                          <a:spcPct val="115000"/>
                        </a:lnSpc>
                        <a:spcBef>
                          <a:spcPts val="0"/>
                        </a:spcBef>
                        <a:spcAft>
                          <a:spcPts val="0"/>
                        </a:spcAft>
                      </a:pPr>
                      <a:r>
                        <a:rPr lang="en-US" sz="1800" dirty="0" smtClean="0">
                          <a:effectLst/>
                        </a:rPr>
                        <a:t>Developing</a:t>
                      </a:r>
                      <a:endParaRPr lang="en-US" sz="2400" dirty="0">
                        <a:effectLst/>
                      </a:endParaRPr>
                    </a:p>
                  </a:txBody>
                  <a:tcPr marL="68580" marR="68580" marT="0" marB="0"/>
                </a:tc>
                <a:tc>
                  <a:txBody>
                    <a:bodyPr/>
                    <a:lstStyle/>
                    <a:p>
                      <a:pPr marL="0" marR="0" algn="ctr">
                        <a:lnSpc>
                          <a:spcPct val="115000"/>
                        </a:lnSpc>
                        <a:spcBef>
                          <a:spcPts val="0"/>
                        </a:spcBef>
                        <a:spcAft>
                          <a:spcPts val="0"/>
                        </a:spcAft>
                      </a:pPr>
                      <a:r>
                        <a:rPr lang="en-US" sz="1800" dirty="0" smtClean="0">
                          <a:effectLst/>
                        </a:rPr>
                        <a:t>Competent</a:t>
                      </a:r>
                      <a:endParaRPr lang="en-US" sz="2400" dirty="0">
                        <a:effectLst/>
                      </a:endParaRPr>
                    </a:p>
                  </a:txBody>
                  <a:tcPr marL="68580" marR="68580" marT="0" marB="0"/>
                </a:tc>
                <a:tc>
                  <a:txBody>
                    <a:bodyPr/>
                    <a:lstStyle/>
                    <a:p>
                      <a:pPr marL="0" marR="0" algn="ctr">
                        <a:lnSpc>
                          <a:spcPct val="115000"/>
                        </a:lnSpc>
                        <a:spcBef>
                          <a:spcPts val="0"/>
                        </a:spcBef>
                        <a:spcAft>
                          <a:spcPts val="0"/>
                        </a:spcAft>
                      </a:pPr>
                      <a:r>
                        <a:rPr lang="en-US" sz="1800" dirty="0" smtClean="0">
                          <a:effectLst/>
                        </a:rPr>
                        <a:t>Exemplary</a:t>
                      </a:r>
                      <a:endParaRPr lang="en-US" sz="2400" dirty="0">
                        <a:effectLst/>
                      </a:endParaRPr>
                    </a:p>
                  </a:txBody>
                  <a:tcPr marL="68580" marR="68580" marT="0" marB="0"/>
                </a:tc>
              </a:tr>
              <a:tr h="1442319">
                <a:tc>
                  <a:txBody>
                    <a:bodyPr/>
                    <a:lstStyle/>
                    <a:p>
                      <a:pPr marL="0" marR="0">
                        <a:lnSpc>
                          <a:spcPct val="115000"/>
                        </a:lnSpc>
                        <a:spcBef>
                          <a:spcPts val="0"/>
                        </a:spcBef>
                        <a:spcAft>
                          <a:spcPts val="0"/>
                        </a:spcAft>
                      </a:pPr>
                      <a:r>
                        <a:rPr lang="en-US" sz="1900" b="1" dirty="0">
                          <a:solidFill>
                            <a:schemeClr val="tx1"/>
                          </a:solidFill>
                          <a:effectLst/>
                        </a:rPr>
                        <a:t>The conclusion is too short, too long, or missing, and does not wrap up the paper adequately.</a:t>
                      </a:r>
                      <a:endParaRPr lang="en-US" sz="1900" b="1"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solidFill>
                      <a:srgbClr val="F5D9CC"/>
                    </a:solidFill>
                  </a:tcPr>
                </a:tc>
                <a:tc>
                  <a:txBody>
                    <a:bodyPr/>
                    <a:lstStyle/>
                    <a:p>
                      <a:pPr marL="0" marR="0">
                        <a:lnSpc>
                          <a:spcPct val="115000"/>
                        </a:lnSpc>
                        <a:spcBef>
                          <a:spcPts val="0"/>
                        </a:spcBef>
                        <a:spcAft>
                          <a:spcPts val="0"/>
                        </a:spcAft>
                      </a:pPr>
                      <a:r>
                        <a:rPr lang="en-US" sz="1900" b="1" dirty="0">
                          <a:solidFill>
                            <a:schemeClr val="tx1"/>
                          </a:solidFill>
                          <a:effectLst/>
                        </a:rPr>
                        <a:t>The conclusion prevents the paper from ending abruptly by summarizing or synopsizing the paper’s main points.  </a:t>
                      </a:r>
                      <a:endParaRPr lang="en-US" sz="1900" b="1"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900" b="1" dirty="0">
                          <a:solidFill>
                            <a:schemeClr val="tx1"/>
                          </a:solidFill>
                          <a:effectLst/>
                        </a:rPr>
                        <a:t>The conclusion provides an “</a:t>
                      </a:r>
                      <a:r>
                        <a:rPr lang="en-US" sz="1900" b="1" u="sng" dirty="0">
                          <a:solidFill>
                            <a:schemeClr val="tx1"/>
                          </a:solidFill>
                          <a:effectLst/>
                        </a:rPr>
                        <a:t>elevator speech</a:t>
                      </a:r>
                      <a:r>
                        <a:rPr lang="en-US" sz="1900" b="1" dirty="0">
                          <a:solidFill>
                            <a:schemeClr val="tx1"/>
                          </a:solidFill>
                          <a:effectLst/>
                        </a:rPr>
                        <a:t>” of the writer’s philosophy of education, reviewing the most salient key points as they relate to the writer’s worldview.  </a:t>
                      </a:r>
                      <a:endParaRPr lang="en-US" sz="1900" b="1"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282828484"/>
              </p:ext>
            </p:extLst>
          </p:nvPr>
        </p:nvGraphicFramePr>
        <p:xfrm>
          <a:off x="312821" y="3368842"/>
          <a:ext cx="11502190" cy="3300659"/>
        </p:xfrm>
        <a:graphic>
          <a:graphicData uri="http://schemas.openxmlformats.org/drawingml/2006/table">
            <a:tbl>
              <a:tblPr firstRow="1" firstCol="1" bandRow="1">
                <a:tableStyleId>{5C22544A-7EE6-4342-B048-85BDC9FD1C3A}</a:tableStyleId>
              </a:tblPr>
              <a:tblGrid>
                <a:gridCol w="3448951"/>
                <a:gridCol w="3299897"/>
                <a:gridCol w="4753342"/>
              </a:tblGrid>
              <a:tr h="461447">
                <a:tc>
                  <a:txBody>
                    <a:bodyPr/>
                    <a:lstStyle/>
                    <a:p>
                      <a:pPr marL="0" marR="0" algn="ctr">
                        <a:lnSpc>
                          <a:spcPct val="115000"/>
                        </a:lnSpc>
                        <a:spcBef>
                          <a:spcPts val="0"/>
                        </a:spcBef>
                        <a:spcAft>
                          <a:spcPts val="0"/>
                        </a:spcAft>
                      </a:pPr>
                      <a:r>
                        <a:rPr lang="en-US" sz="1600" dirty="0" smtClean="0">
                          <a:effectLst/>
                        </a:rPr>
                        <a:t>Developing</a:t>
                      </a:r>
                      <a:endParaRPr lang="en-US" sz="2000" dirty="0">
                        <a:effectLst/>
                      </a:endParaRPr>
                    </a:p>
                  </a:txBody>
                  <a:tcPr marL="68580" marR="68580" marT="0" marB="0"/>
                </a:tc>
                <a:tc>
                  <a:txBody>
                    <a:bodyPr/>
                    <a:lstStyle/>
                    <a:p>
                      <a:pPr marL="0" marR="0" algn="ctr">
                        <a:lnSpc>
                          <a:spcPct val="115000"/>
                        </a:lnSpc>
                        <a:spcBef>
                          <a:spcPts val="0"/>
                        </a:spcBef>
                        <a:spcAft>
                          <a:spcPts val="0"/>
                        </a:spcAft>
                      </a:pPr>
                      <a:r>
                        <a:rPr lang="en-US" sz="1600" dirty="0" smtClean="0">
                          <a:effectLst/>
                        </a:rPr>
                        <a:t>Competent</a:t>
                      </a:r>
                      <a:endParaRPr lang="en-US" sz="2000" dirty="0">
                        <a:effectLst/>
                      </a:endParaRPr>
                    </a:p>
                  </a:txBody>
                  <a:tcPr marL="68580" marR="68580" marT="0" marB="0"/>
                </a:tc>
                <a:tc>
                  <a:txBody>
                    <a:bodyPr/>
                    <a:lstStyle/>
                    <a:p>
                      <a:pPr marL="0" marR="0" algn="ctr">
                        <a:lnSpc>
                          <a:spcPct val="115000"/>
                        </a:lnSpc>
                        <a:spcBef>
                          <a:spcPts val="0"/>
                        </a:spcBef>
                        <a:spcAft>
                          <a:spcPts val="0"/>
                        </a:spcAft>
                      </a:pPr>
                      <a:r>
                        <a:rPr lang="en-US" sz="1600" dirty="0" smtClean="0">
                          <a:effectLst/>
                        </a:rPr>
                        <a:t>Exemplary</a:t>
                      </a:r>
                      <a:endParaRPr lang="en-US" sz="2000" dirty="0">
                        <a:effectLst/>
                      </a:endParaRPr>
                    </a:p>
                  </a:txBody>
                  <a:tcPr marL="68580" marR="68580" marT="0" marB="0"/>
                </a:tc>
              </a:tr>
              <a:tr h="2125343">
                <a:tc>
                  <a:txBody>
                    <a:bodyPr/>
                    <a:lstStyle/>
                    <a:p>
                      <a:pPr marL="342900" marR="0" lvl="0" indent="-342900">
                        <a:lnSpc>
                          <a:spcPct val="115000"/>
                        </a:lnSpc>
                        <a:spcBef>
                          <a:spcPts val="0"/>
                        </a:spcBef>
                        <a:spcAft>
                          <a:spcPts val="0"/>
                        </a:spcAft>
                        <a:buFont typeface="Symbol" panose="05050102010706020507" pitchFamily="18" charset="2"/>
                        <a:buChar char=""/>
                      </a:pPr>
                      <a:r>
                        <a:rPr lang="en-US" sz="1800" b="1" dirty="0">
                          <a:solidFill>
                            <a:schemeClr val="tx1"/>
                          </a:solidFill>
                          <a:effectLst/>
                        </a:rPr>
                        <a:t>The offering of two peer critiques by this writer is not evident.  OR</a:t>
                      </a:r>
                    </a:p>
                    <a:p>
                      <a:pPr marL="342900" marR="0" lvl="0" indent="-342900">
                        <a:lnSpc>
                          <a:spcPct val="115000"/>
                        </a:lnSpc>
                        <a:spcBef>
                          <a:spcPts val="0"/>
                        </a:spcBef>
                        <a:spcAft>
                          <a:spcPts val="0"/>
                        </a:spcAft>
                        <a:buFont typeface="Symbol" panose="05050102010706020507" pitchFamily="18" charset="2"/>
                        <a:buChar char=""/>
                      </a:pPr>
                      <a:r>
                        <a:rPr lang="en-US" sz="1800" b="1" dirty="0">
                          <a:solidFill>
                            <a:schemeClr val="tx1"/>
                          </a:solidFill>
                          <a:effectLst/>
                        </a:rPr>
                        <a:t>The submission of her/his paper for peer critiques by this writer is not evident.  OR  </a:t>
                      </a:r>
                    </a:p>
                    <a:p>
                      <a:pPr marL="342900" marR="0" lvl="0" indent="-342900">
                        <a:lnSpc>
                          <a:spcPct val="115000"/>
                        </a:lnSpc>
                        <a:spcBef>
                          <a:spcPts val="0"/>
                        </a:spcBef>
                        <a:spcAft>
                          <a:spcPts val="0"/>
                        </a:spcAft>
                        <a:buFont typeface="Symbol" panose="05050102010706020507" pitchFamily="18" charset="2"/>
                        <a:buChar char=""/>
                      </a:pPr>
                      <a:r>
                        <a:rPr lang="en-US" sz="1800" b="1" dirty="0">
                          <a:solidFill>
                            <a:schemeClr val="tx1"/>
                          </a:solidFill>
                          <a:effectLst/>
                        </a:rPr>
                        <a:t>The writer did not seem to consider peer input.  </a:t>
                      </a:r>
                      <a:endParaRPr lang="en-US" sz="1800" b="1"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solidFill>
                      <a:srgbClr val="F5D9CC"/>
                    </a:solidFill>
                  </a:tcPr>
                </a:tc>
                <a:tc>
                  <a:txBody>
                    <a:bodyPr/>
                    <a:lstStyle/>
                    <a:p>
                      <a:pPr marL="0" marR="0">
                        <a:lnSpc>
                          <a:spcPct val="115000"/>
                        </a:lnSpc>
                        <a:spcBef>
                          <a:spcPts val="0"/>
                        </a:spcBef>
                        <a:spcAft>
                          <a:spcPts val="0"/>
                        </a:spcAft>
                      </a:pPr>
                      <a:r>
                        <a:rPr lang="en-US" sz="1800" b="1">
                          <a:solidFill>
                            <a:schemeClr val="tx1"/>
                          </a:solidFill>
                          <a:effectLst/>
                        </a:rPr>
                        <a:t>The writer has provided complete and useful critique forms for two other writers.  The writer has received and apparently considered the provided input from two peers. </a:t>
                      </a:r>
                      <a:endParaRPr lang="en-US" sz="1800" b="1">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US" sz="1800" b="1" dirty="0">
                          <a:solidFill>
                            <a:schemeClr val="tx1"/>
                          </a:solidFill>
                          <a:effectLst/>
                        </a:rPr>
                        <a:t>The writer has provided timely, insightful, and helpful compliments, questions, and suggestions for improvement for two other writers (10 points).</a:t>
                      </a:r>
                    </a:p>
                    <a:p>
                      <a:pPr marL="342900" marR="0" lvl="0" indent="-342900">
                        <a:lnSpc>
                          <a:spcPct val="115000"/>
                        </a:lnSpc>
                        <a:spcBef>
                          <a:spcPts val="0"/>
                        </a:spcBef>
                        <a:spcAft>
                          <a:spcPts val="0"/>
                        </a:spcAft>
                        <a:buFont typeface="Symbol" panose="05050102010706020507" pitchFamily="18" charset="2"/>
                        <a:buChar char=""/>
                      </a:pPr>
                      <a:r>
                        <a:rPr lang="en-US" sz="1800" b="1" dirty="0">
                          <a:solidFill>
                            <a:schemeClr val="tx1"/>
                          </a:solidFill>
                          <a:effectLst/>
                        </a:rPr>
                        <a:t>The writer seems to have addressed concerns or implemented suggestions in her/his own paper based on peer critiques (5 points).  </a:t>
                      </a:r>
                    </a:p>
                  </a:txBody>
                  <a:tcPr marL="68580" marR="68580" marT="0" marB="0"/>
                </a:tc>
              </a:tr>
            </a:tbl>
          </a:graphicData>
        </a:graphic>
      </p:graphicFrame>
      <p:sp>
        <p:nvSpPr>
          <p:cNvPr id="6" name="Rectangle 1"/>
          <p:cNvSpPr>
            <a:spLocks noChangeArrowheads="1"/>
          </p:cNvSpPr>
          <p:nvPr/>
        </p:nvSpPr>
        <p:spPr bwMode="auto">
          <a:xfrm>
            <a:off x="205624" y="2922560"/>
            <a:ext cx="100533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Peer Critiques (15 points) </a:t>
            </a:r>
            <a:endParaRPr kumimoji="0" lang="en-US" altLang="en-US" b="0" i="0" u="none" strike="noStrike" cap="none" normalizeH="0" baseline="0" dirty="0" smtClean="0">
              <a:ln>
                <a:noFill/>
              </a:ln>
              <a:solidFill>
                <a:schemeClr val="bg1"/>
              </a:solidFill>
              <a:effectLst>
                <a:outerShdw blurRad="38100" dist="38100" dir="2700000" algn="tl">
                  <a:srgbClr val="000000">
                    <a:alpha val="43137"/>
                  </a:srgbClr>
                </a:outerShdw>
              </a:effectLst>
            </a:endParaRPr>
          </a:p>
        </p:txBody>
      </p:sp>
      <p:sp>
        <p:nvSpPr>
          <p:cNvPr id="7" name="Rectangle 1"/>
          <p:cNvSpPr>
            <a:spLocks noChangeArrowheads="1"/>
          </p:cNvSpPr>
          <p:nvPr/>
        </p:nvSpPr>
        <p:spPr bwMode="auto">
          <a:xfrm>
            <a:off x="205624" y="139255"/>
            <a:ext cx="100533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 (5 points)  </a:t>
            </a:r>
            <a:endParaRPr kumimoji="0" lang="en-US" altLang="en-US" b="0" i="0" u="none" strike="noStrike" cap="none" normalizeH="0" baseline="0" dirty="0" smtClean="0">
              <a:ln>
                <a:no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7658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5624" y="111858"/>
            <a:ext cx="11870072" cy="576504"/>
          </a:xfrm>
          <a:prstGeom prst="rect">
            <a:avLst/>
          </a:prstGeom>
          <a:solidFill>
            <a:schemeClr val="accent1">
              <a:lumMod val="90000"/>
              <a:lumOff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p:cNvSpPr>
            <a:spLocks noChangeArrowheads="1"/>
          </p:cNvSpPr>
          <p:nvPr/>
        </p:nvSpPr>
        <p:spPr bwMode="auto">
          <a:xfrm>
            <a:off x="205624" y="5621441"/>
            <a:ext cx="100533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TurnItIn</a:t>
            </a:r>
            <a:r>
              <a:rPr kumimoji="0" lang="en-US" alt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b="0" i="0" u="none" strike="noStrike" cap="none" normalizeH="0" baseline="0" dirty="0" smtClean="0">
              <a:ln>
                <a:noFill/>
              </a:ln>
              <a:solidFill>
                <a:schemeClr val="tx1"/>
              </a:solidFill>
              <a:effectLst/>
            </a:endParaRPr>
          </a:p>
        </p:txBody>
      </p:sp>
      <p:sp>
        <p:nvSpPr>
          <p:cNvPr id="7" name="Rectangle 1"/>
          <p:cNvSpPr>
            <a:spLocks noChangeArrowheads="1"/>
          </p:cNvSpPr>
          <p:nvPr/>
        </p:nvSpPr>
        <p:spPr bwMode="auto">
          <a:xfrm>
            <a:off x="205624" y="0"/>
            <a:ext cx="100533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Quality of Writing (20 points)  </a:t>
            </a:r>
            <a:endParaRPr kumimoji="0" lang="en-US" altLang="en-US" b="0" i="0" u="none" strike="noStrike" cap="none" normalizeH="0" baseline="0" dirty="0" smtClean="0">
              <a:ln>
                <a:noFill/>
              </a:ln>
              <a:solidFill>
                <a:schemeClr val="bg1"/>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122081520"/>
              </p:ext>
            </p:extLst>
          </p:nvPr>
        </p:nvGraphicFramePr>
        <p:xfrm>
          <a:off x="205624" y="400110"/>
          <a:ext cx="11705638" cy="4901097"/>
        </p:xfrm>
        <a:graphic>
          <a:graphicData uri="http://schemas.openxmlformats.org/drawingml/2006/table">
            <a:tbl>
              <a:tblPr firstRow="1" firstCol="1" bandRow="1">
                <a:tableStyleId>{5C22544A-7EE6-4342-B048-85BDC9FD1C3A}</a:tableStyleId>
              </a:tblPr>
              <a:tblGrid>
                <a:gridCol w="4077009"/>
                <a:gridCol w="3507129"/>
                <a:gridCol w="4121500"/>
              </a:tblGrid>
              <a:tr h="580877">
                <a:tc>
                  <a:txBody>
                    <a:bodyPr/>
                    <a:lstStyle/>
                    <a:p>
                      <a:pPr marL="0" marR="0" algn="ctr">
                        <a:lnSpc>
                          <a:spcPct val="115000"/>
                        </a:lnSpc>
                        <a:spcBef>
                          <a:spcPts val="0"/>
                        </a:spcBef>
                        <a:spcAft>
                          <a:spcPts val="0"/>
                        </a:spcAft>
                      </a:pPr>
                      <a:r>
                        <a:rPr lang="en-US" sz="1800" dirty="0" smtClean="0">
                          <a:effectLst/>
                        </a:rPr>
                        <a:t>Developing</a:t>
                      </a:r>
                      <a:endParaRPr lang="en-US" sz="2400" dirty="0">
                        <a:effectLst/>
                      </a:endParaRPr>
                    </a:p>
                  </a:txBody>
                  <a:tcPr marL="68580" marR="68580" marT="0" marB="0"/>
                </a:tc>
                <a:tc>
                  <a:txBody>
                    <a:bodyPr/>
                    <a:lstStyle/>
                    <a:p>
                      <a:pPr marL="0" marR="0" algn="ctr">
                        <a:lnSpc>
                          <a:spcPct val="115000"/>
                        </a:lnSpc>
                        <a:spcBef>
                          <a:spcPts val="0"/>
                        </a:spcBef>
                        <a:spcAft>
                          <a:spcPts val="0"/>
                        </a:spcAft>
                      </a:pPr>
                      <a:r>
                        <a:rPr lang="en-US" sz="1800" dirty="0" smtClean="0">
                          <a:effectLst/>
                        </a:rPr>
                        <a:t>Competent</a:t>
                      </a:r>
                      <a:endParaRPr lang="en-US" sz="2400" dirty="0">
                        <a:effectLst/>
                      </a:endParaRPr>
                    </a:p>
                  </a:txBody>
                  <a:tcPr marL="68580" marR="68580" marT="0" marB="0"/>
                </a:tc>
                <a:tc>
                  <a:txBody>
                    <a:bodyPr/>
                    <a:lstStyle/>
                    <a:p>
                      <a:pPr marL="0" marR="0" algn="ctr">
                        <a:lnSpc>
                          <a:spcPct val="115000"/>
                        </a:lnSpc>
                        <a:spcBef>
                          <a:spcPts val="0"/>
                        </a:spcBef>
                        <a:spcAft>
                          <a:spcPts val="0"/>
                        </a:spcAft>
                      </a:pPr>
                      <a:r>
                        <a:rPr lang="en-US" sz="1800" dirty="0" smtClean="0">
                          <a:effectLst/>
                        </a:rPr>
                        <a:t>Exemplary</a:t>
                      </a:r>
                      <a:endParaRPr lang="en-US" sz="2400" dirty="0">
                        <a:effectLst/>
                      </a:endParaRPr>
                    </a:p>
                  </a:txBody>
                  <a:tcPr marL="68580" marR="68580" marT="0" marB="0"/>
                </a:tc>
              </a:tr>
              <a:tr h="853075">
                <a:tc>
                  <a:txBody>
                    <a:bodyPr/>
                    <a:lstStyle/>
                    <a:p>
                      <a:pPr marL="0" marR="0">
                        <a:lnSpc>
                          <a:spcPct val="115000"/>
                        </a:lnSpc>
                        <a:spcBef>
                          <a:spcPts val="0"/>
                        </a:spcBef>
                        <a:spcAft>
                          <a:spcPts val="0"/>
                        </a:spcAft>
                      </a:pPr>
                      <a:r>
                        <a:rPr lang="en-US" sz="1600">
                          <a:solidFill>
                            <a:schemeClr val="tx1"/>
                          </a:solidFill>
                          <a:effectLst/>
                        </a:rPr>
                        <a:t>The level of disorganization of the essay’s arguments limits its effectiveness</a:t>
                      </a:r>
                      <a:endParaRPr lang="en-US" sz="160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solidFill>
                      <a:srgbClr val="F5D9CC"/>
                    </a:solidFill>
                  </a:tcPr>
                </a:tc>
                <a:tc>
                  <a:txBody>
                    <a:bodyPr/>
                    <a:lstStyle/>
                    <a:p>
                      <a:pPr marL="0" marR="0">
                        <a:lnSpc>
                          <a:spcPct val="115000"/>
                        </a:lnSpc>
                        <a:spcBef>
                          <a:spcPts val="0"/>
                        </a:spcBef>
                        <a:spcAft>
                          <a:spcPts val="0"/>
                        </a:spcAft>
                      </a:pPr>
                      <a:r>
                        <a:rPr lang="en-US" sz="1600" b="1">
                          <a:effectLst/>
                        </a:rPr>
                        <a:t>The essay is largely organized and coherent</a:t>
                      </a:r>
                      <a:endParaRPr lang="en-US" sz="1600" b="1">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rPr>
                        <a:t>As a whole the essay is </a:t>
                      </a:r>
                      <a:r>
                        <a:rPr lang="en-US" sz="1600" b="1" u="sng" dirty="0">
                          <a:effectLst/>
                        </a:rPr>
                        <a:t>organized and coherent.</a:t>
                      </a:r>
                      <a:endParaRPr lang="en-US" sz="1600" b="1" u="sng"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853075">
                <a:tc>
                  <a:txBody>
                    <a:bodyPr/>
                    <a:lstStyle/>
                    <a:p>
                      <a:pPr marL="0" marR="0">
                        <a:lnSpc>
                          <a:spcPct val="115000"/>
                        </a:lnSpc>
                        <a:spcBef>
                          <a:spcPts val="0"/>
                        </a:spcBef>
                        <a:spcAft>
                          <a:spcPts val="0"/>
                        </a:spcAft>
                      </a:pPr>
                      <a:r>
                        <a:rPr lang="en-US" sz="1600" dirty="0">
                          <a:solidFill>
                            <a:schemeClr val="tx1"/>
                          </a:solidFill>
                          <a:effectLst/>
                        </a:rPr>
                        <a:t>The style and tone of the essay are an impediment to reader engagement</a:t>
                      </a:r>
                      <a:endParaRPr lang="en-US" sz="16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solidFill>
                      <a:srgbClr val="F5D9CC"/>
                    </a:solidFill>
                  </a:tcPr>
                </a:tc>
                <a:tc>
                  <a:txBody>
                    <a:bodyPr/>
                    <a:lstStyle/>
                    <a:p>
                      <a:pPr marL="0" marR="0">
                        <a:lnSpc>
                          <a:spcPct val="115000"/>
                        </a:lnSpc>
                        <a:spcBef>
                          <a:spcPts val="0"/>
                        </a:spcBef>
                        <a:spcAft>
                          <a:spcPts val="0"/>
                        </a:spcAft>
                      </a:pPr>
                      <a:r>
                        <a:rPr lang="en-US" sz="1600" b="1">
                          <a:effectLst/>
                        </a:rPr>
                        <a:t>The essay is largely successful in engaging the reader through its style and tone</a:t>
                      </a:r>
                      <a:endParaRPr lang="en-US" sz="1600" b="1">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rPr>
                        <a:t>The essay </a:t>
                      </a:r>
                      <a:r>
                        <a:rPr lang="en-US" sz="1600" b="1" u="sng" dirty="0">
                          <a:effectLst/>
                        </a:rPr>
                        <a:t>engages</a:t>
                      </a:r>
                      <a:r>
                        <a:rPr lang="en-US" sz="1600" b="1" dirty="0">
                          <a:effectLst/>
                        </a:rPr>
                        <a:t> the reader through its style and tone.</a:t>
                      </a:r>
                      <a:endParaRPr lang="en-US" sz="16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853075">
                <a:tc>
                  <a:txBody>
                    <a:bodyPr/>
                    <a:lstStyle/>
                    <a:p>
                      <a:pPr marL="0" marR="0">
                        <a:lnSpc>
                          <a:spcPct val="115000"/>
                        </a:lnSpc>
                        <a:spcBef>
                          <a:spcPts val="0"/>
                        </a:spcBef>
                        <a:spcAft>
                          <a:spcPts val="0"/>
                        </a:spcAft>
                      </a:pPr>
                      <a:r>
                        <a:rPr lang="en-US" sz="1600">
                          <a:solidFill>
                            <a:schemeClr val="tx1"/>
                          </a:solidFill>
                          <a:effectLst/>
                        </a:rPr>
                        <a:t>Writing errors imply a lowered level of professional presentation</a:t>
                      </a:r>
                      <a:endParaRPr lang="en-US" sz="160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solidFill>
                      <a:srgbClr val="F5D9CC"/>
                    </a:solidFill>
                  </a:tcPr>
                </a:tc>
                <a:tc>
                  <a:txBody>
                    <a:bodyPr/>
                    <a:lstStyle/>
                    <a:p>
                      <a:pPr marL="0" marR="0">
                        <a:lnSpc>
                          <a:spcPct val="115000"/>
                        </a:lnSpc>
                        <a:spcBef>
                          <a:spcPts val="0"/>
                        </a:spcBef>
                        <a:spcAft>
                          <a:spcPts val="0"/>
                        </a:spcAft>
                      </a:pPr>
                      <a:r>
                        <a:rPr lang="en-US" sz="1600" b="1">
                          <a:effectLst/>
                        </a:rPr>
                        <a:t>Writing errors are few, indicating an acceptable level of professional presentation</a:t>
                      </a:r>
                      <a:endParaRPr lang="en-US" sz="1600" b="1">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rPr>
                        <a:t>Absence of writing </a:t>
                      </a:r>
                      <a:r>
                        <a:rPr lang="en-US" sz="1600" b="1" u="sng" dirty="0">
                          <a:effectLst/>
                        </a:rPr>
                        <a:t>errors</a:t>
                      </a:r>
                      <a:r>
                        <a:rPr lang="en-US" sz="1600" b="1" dirty="0">
                          <a:effectLst/>
                        </a:rPr>
                        <a:t> indicates a high level of professional presentation.</a:t>
                      </a:r>
                      <a:endParaRPr lang="en-US" sz="16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889680">
                <a:tc>
                  <a:txBody>
                    <a:bodyPr/>
                    <a:lstStyle/>
                    <a:p>
                      <a:pPr marL="0" marR="0">
                        <a:lnSpc>
                          <a:spcPct val="115000"/>
                        </a:lnSpc>
                        <a:spcBef>
                          <a:spcPts val="0"/>
                        </a:spcBef>
                        <a:spcAft>
                          <a:spcPts val="0"/>
                        </a:spcAft>
                      </a:pPr>
                      <a:r>
                        <a:rPr lang="en-US" sz="1600" dirty="0">
                          <a:solidFill>
                            <a:schemeClr val="tx1"/>
                          </a:solidFill>
                          <a:effectLst/>
                        </a:rPr>
                        <a:t>Citations are missing.  OR</a:t>
                      </a:r>
                    </a:p>
                    <a:p>
                      <a:pPr marL="0" marR="0">
                        <a:lnSpc>
                          <a:spcPct val="115000"/>
                        </a:lnSpc>
                        <a:spcBef>
                          <a:spcPts val="0"/>
                        </a:spcBef>
                        <a:spcAft>
                          <a:spcPts val="0"/>
                        </a:spcAft>
                      </a:pPr>
                      <a:r>
                        <a:rPr lang="en-US" sz="1600" dirty="0">
                          <a:solidFill>
                            <a:schemeClr val="tx1"/>
                          </a:solidFill>
                          <a:effectLst/>
                        </a:rPr>
                        <a:t>Citations and references do not follow APA guidelines.  </a:t>
                      </a:r>
                      <a:endParaRPr lang="en-US" sz="16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solidFill>
                      <a:srgbClr val="F5D9CC"/>
                    </a:solidFill>
                  </a:tcPr>
                </a:tc>
                <a:tc>
                  <a:txBody>
                    <a:bodyPr/>
                    <a:lstStyle/>
                    <a:p>
                      <a:pPr marL="0" marR="0">
                        <a:lnSpc>
                          <a:spcPct val="115000"/>
                        </a:lnSpc>
                        <a:spcBef>
                          <a:spcPts val="0"/>
                        </a:spcBef>
                        <a:spcAft>
                          <a:spcPts val="0"/>
                        </a:spcAft>
                      </a:pPr>
                      <a:r>
                        <a:rPr lang="en-US" sz="1600" b="1">
                          <a:effectLst/>
                        </a:rPr>
                        <a:t>Citations and references mostly follow APA guidelines.</a:t>
                      </a:r>
                      <a:endParaRPr lang="en-US" sz="1600" b="1">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rPr>
                        <a:t>The paper properly cites the textbooks and/or other sources.  </a:t>
                      </a:r>
                      <a:r>
                        <a:rPr lang="en-US" sz="1600" b="1" u="sng" dirty="0">
                          <a:effectLst/>
                        </a:rPr>
                        <a:t>Citations</a:t>
                      </a:r>
                      <a:r>
                        <a:rPr lang="en-US" sz="1600" b="1" dirty="0">
                          <a:effectLst/>
                        </a:rPr>
                        <a:t> and references follow APA guidelines.</a:t>
                      </a:r>
                      <a:endParaRPr lang="en-US" sz="16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871315">
                <a:tc gridSpan="3">
                  <a:txBody>
                    <a:bodyPr/>
                    <a:lstStyle/>
                    <a:p>
                      <a:pPr marL="0" marR="0" indent="5080">
                        <a:lnSpc>
                          <a:spcPct val="115000"/>
                        </a:lnSpc>
                        <a:spcBef>
                          <a:spcPts val="0"/>
                        </a:spcBef>
                        <a:spcAft>
                          <a:spcPts val="0"/>
                        </a:spcAft>
                      </a:pPr>
                      <a:r>
                        <a:rPr lang="en-US" sz="1600" dirty="0">
                          <a:effectLst/>
                        </a:rPr>
                        <a:t>The best papers are 8-10 pages in length, include section headings, and make regular reference to the course’s textbooks and other worldview sources (such as the Bible).  All borrowed ideas are properly acknowledged and cited.   </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26421315"/>
              </p:ext>
            </p:extLst>
          </p:nvPr>
        </p:nvGraphicFramePr>
        <p:xfrm>
          <a:off x="205624" y="5543682"/>
          <a:ext cx="11705639" cy="975550"/>
        </p:xfrm>
        <a:graphic>
          <a:graphicData uri="http://schemas.openxmlformats.org/drawingml/2006/table">
            <a:tbl>
              <a:tblPr firstRow="1" firstCol="1" bandRow="1">
                <a:tableStyleId>{5C22544A-7EE6-4342-B048-85BDC9FD1C3A}</a:tableStyleId>
              </a:tblPr>
              <a:tblGrid>
                <a:gridCol w="6484543"/>
                <a:gridCol w="5221096"/>
              </a:tblGrid>
              <a:tr h="344614">
                <a:tc>
                  <a:txBody>
                    <a:bodyPr/>
                    <a:lstStyle/>
                    <a:p>
                      <a:pPr marL="0" marR="0" algn="ctr">
                        <a:lnSpc>
                          <a:spcPct val="115000"/>
                        </a:lnSpc>
                        <a:spcBef>
                          <a:spcPts val="0"/>
                        </a:spcBef>
                        <a:spcAft>
                          <a:spcPts val="0"/>
                        </a:spcAft>
                      </a:pPr>
                      <a:r>
                        <a:rPr lang="en-US" sz="1600" dirty="0">
                          <a:effectLst/>
                        </a:rPr>
                        <a:t>Paper Not Accepted</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Acceptable </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393958">
                <a:tc>
                  <a:txBody>
                    <a:bodyPr/>
                    <a:lstStyle/>
                    <a:p>
                      <a:pPr marL="0" marR="0">
                        <a:lnSpc>
                          <a:spcPct val="115000"/>
                        </a:lnSpc>
                        <a:spcBef>
                          <a:spcPts val="0"/>
                        </a:spcBef>
                        <a:spcAft>
                          <a:spcPts val="0"/>
                        </a:spcAft>
                      </a:pPr>
                      <a:r>
                        <a:rPr lang="en-US" sz="1800" b="1" dirty="0">
                          <a:solidFill>
                            <a:schemeClr val="tx1"/>
                          </a:solidFill>
                          <a:effectLst/>
                        </a:rPr>
                        <a:t>TurnItIn.com indicates problems with the paper’s originality.  </a:t>
                      </a:r>
                      <a:endParaRPr lang="en-US" sz="1800" b="1"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solidFill>
                      <a:srgbClr val="F5D9CC"/>
                    </a:solidFill>
                  </a:tcPr>
                </a:tc>
                <a:tc>
                  <a:txBody>
                    <a:bodyPr/>
                    <a:lstStyle/>
                    <a:p>
                      <a:pPr marL="0" marR="0" indent="5080">
                        <a:lnSpc>
                          <a:spcPct val="115000"/>
                        </a:lnSpc>
                        <a:spcBef>
                          <a:spcPts val="0"/>
                        </a:spcBef>
                        <a:spcAft>
                          <a:spcPts val="0"/>
                        </a:spcAft>
                      </a:pPr>
                      <a:r>
                        <a:rPr lang="en-US" sz="1800" b="1" dirty="0">
                          <a:solidFill>
                            <a:schemeClr val="tx1"/>
                          </a:solidFill>
                          <a:effectLst/>
                        </a:rPr>
                        <a:t>TurnItIn.com clears the paper with no red flags.  </a:t>
                      </a:r>
                      <a:endParaRPr lang="en-US" sz="1800" b="1"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489456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quotations</a:t>
            </a:r>
            <a:endParaRPr lang="en-US" dirty="0"/>
          </a:p>
        </p:txBody>
      </p:sp>
      <p:sp>
        <p:nvSpPr>
          <p:cNvPr id="4" name="Rectangle 3"/>
          <p:cNvSpPr/>
          <p:nvPr/>
        </p:nvSpPr>
        <p:spPr>
          <a:xfrm>
            <a:off x="453390" y="1991384"/>
            <a:ext cx="11285220" cy="4329878"/>
          </a:xfrm>
          <a:prstGeom prst="rect">
            <a:avLst/>
          </a:prstGeom>
          <a:solidFill>
            <a:schemeClr val="accent1">
              <a:lumMod val="90000"/>
              <a:lumOff val="1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81192" y="1991383"/>
            <a:ext cx="11157418" cy="4594611"/>
          </a:xfrm>
        </p:spPr>
        <p:txBody>
          <a:bodyPr anchor="t">
            <a:normAutofit fontScale="62500" lnSpcReduction="20000"/>
          </a:bodyPr>
          <a:lstStyle/>
          <a:p>
            <a:pPr marL="0" indent="0">
              <a:buNone/>
            </a:pPr>
            <a:r>
              <a:rPr lang="en-US" sz="3500" i="1" dirty="0" smtClean="0"/>
              <a:t>“Even the search for correct doctrine and a unified theology can become </a:t>
            </a:r>
            <a:r>
              <a:rPr lang="en-US" sz="3500" i="1" u="sng" dirty="0" smtClean="0"/>
              <a:t>a game that shuts us away from God.</a:t>
            </a:r>
            <a:r>
              <a:rPr lang="en-US" sz="3500" i="1" dirty="0" smtClean="0"/>
              <a:t>  The only integration point for the Christian individual and the Christian school is Jesus Christ.”  </a:t>
            </a:r>
            <a:r>
              <a:rPr lang="en-US" sz="3500" dirty="0" smtClean="0"/>
              <a:t>(p. 244)</a:t>
            </a:r>
          </a:p>
          <a:p>
            <a:pPr marL="0" indent="0">
              <a:buNone/>
            </a:pPr>
            <a:r>
              <a:rPr lang="en-US" sz="3500" i="1" dirty="0" smtClean="0"/>
              <a:t/>
            </a:r>
            <a:br>
              <a:rPr lang="en-US" sz="3500" i="1" dirty="0" smtClean="0"/>
            </a:br>
            <a:r>
              <a:rPr lang="en-US" sz="3500" i="1" dirty="0" smtClean="0"/>
              <a:t>“Life is meaningless outside of Christ…. People profit nothing if they gain the whole world and lose their souls.  From this perspective, Christian educational goals are broader than those of secularized education, since </a:t>
            </a:r>
            <a:r>
              <a:rPr lang="en-US" sz="3500" i="1" u="sng" dirty="0" smtClean="0"/>
              <a:t>Christian education seeks to prepare the young for both the present world and the world to come</a:t>
            </a:r>
            <a:r>
              <a:rPr lang="en-US" sz="3500" i="1" dirty="0" smtClean="0"/>
              <a:t>.”  </a:t>
            </a:r>
            <a:r>
              <a:rPr lang="en-US" sz="3500" dirty="0" smtClean="0"/>
              <a:t>(p. 259)</a:t>
            </a:r>
          </a:p>
          <a:p>
            <a:pPr marL="0" indent="0" algn="ctr">
              <a:buNone/>
            </a:pPr>
            <a:r>
              <a:rPr lang="en-US" sz="3500" i="1" dirty="0" smtClean="0"/>
              <a:t/>
            </a:r>
            <a:br>
              <a:rPr lang="en-US" sz="3500" i="1" dirty="0" smtClean="0"/>
            </a:br>
            <a:r>
              <a:rPr lang="en-US" sz="3500" i="1" dirty="0" smtClean="0"/>
              <a:t>The </a:t>
            </a:r>
            <a:r>
              <a:rPr lang="en-US" sz="3500" i="1" dirty="0"/>
              <a:t>incarnate Word is with us, </a:t>
            </a:r>
            <a:br>
              <a:rPr lang="en-US" sz="3500" i="1" dirty="0"/>
            </a:br>
            <a:r>
              <a:rPr lang="en-US" sz="3500" i="1" dirty="0"/>
              <a:t>is still speaking, is present</a:t>
            </a:r>
            <a:br>
              <a:rPr lang="en-US" sz="3500" i="1" dirty="0"/>
            </a:br>
            <a:r>
              <a:rPr lang="en-US" sz="3500" i="1" dirty="0"/>
              <a:t>always, yet leaves no sign</a:t>
            </a:r>
            <a:br>
              <a:rPr lang="en-US" sz="3500" i="1" dirty="0"/>
            </a:br>
            <a:r>
              <a:rPr lang="en-US" sz="3500" i="1" dirty="0"/>
              <a:t>but everything that is.</a:t>
            </a:r>
          </a:p>
          <a:p>
            <a:pPr marL="0" indent="0" algn="ctr">
              <a:buNone/>
            </a:pPr>
            <a:r>
              <a:rPr lang="en-US" sz="3500" i="1" dirty="0"/>
              <a:t>--</a:t>
            </a:r>
            <a:r>
              <a:rPr lang="en-US" sz="3500" dirty="0"/>
              <a:t>Wendell Berry</a:t>
            </a:r>
          </a:p>
          <a:p>
            <a:pPr marL="342900" indent="-342900">
              <a:buFont typeface="+mj-lt"/>
              <a:buAutoNum type="arabicPeriod"/>
            </a:pPr>
            <a:endParaRPr lang="en-US" sz="20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742469">
            <a:off x="10222726" y="277754"/>
            <a:ext cx="1177389" cy="1608455"/>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1026" name="Picture 2" descr="http://1.bp.blogspot.com/_m8VW28fX79Y/TApXhdfH3_I/AAAAAAAAAVI/ZUbeGicCVQE/s200/Berr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78415" y="4518529"/>
            <a:ext cx="1432393" cy="1697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255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rPr>
              <a:t>Student Questions ~ Teaching as Ministry</a:t>
            </a:r>
            <a:endParaRPr lang="en-US" dirty="0">
              <a:solidFill>
                <a:schemeClr val="accent2">
                  <a:lumMod val="60000"/>
                  <a:lumOff val="40000"/>
                </a:schemeClr>
              </a:solidFill>
            </a:endParaRPr>
          </a:p>
        </p:txBody>
      </p:sp>
      <p:sp>
        <p:nvSpPr>
          <p:cNvPr id="4" name="Rectangle 3"/>
          <p:cNvSpPr/>
          <p:nvPr/>
        </p:nvSpPr>
        <p:spPr>
          <a:xfrm>
            <a:off x="453390" y="1873188"/>
            <a:ext cx="11285220" cy="4448074"/>
          </a:xfrm>
          <a:prstGeom prst="rect">
            <a:avLst/>
          </a:prstGeom>
          <a:solidFill>
            <a:schemeClr val="accent1">
              <a:lumMod val="90000"/>
              <a:lumOff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81192" y="1873188"/>
            <a:ext cx="11157418" cy="4669655"/>
          </a:xfrm>
        </p:spPr>
        <p:txBody>
          <a:bodyPr anchor="t">
            <a:normAutofit/>
          </a:bodyPr>
          <a:lstStyle/>
          <a:p>
            <a:pPr marL="514350" indent="-514350">
              <a:buFont typeface="+mj-lt"/>
              <a:buAutoNum type="arabicPeriod"/>
            </a:pPr>
            <a:r>
              <a:rPr lang="en-US" sz="2200" dirty="0">
                <a:effectLst/>
              </a:rPr>
              <a:t>Keeping in mind that all kids are Children of God, working in public schools how would this look different, or does it have to be? </a:t>
            </a:r>
            <a:endParaRPr lang="en-US" sz="2200" dirty="0" smtClean="0">
              <a:effectLst/>
            </a:endParaRPr>
          </a:p>
          <a:p>
            <a:pPr marL="514350" indent="-514350">
              <a:buFont typeface="+mj-lt"/>
              <a:buAutoNum type="arabicPeriod"/>
            </a:pPr>
            <a:r>
              <a:rPr lang="en-US" sz="2200" dirty="0" smtClean="0">
                <a:effectLst/>
              </a:rPr>
              <a:t>how </a:t>
            </a:r>
            <a:r>
              <a:rPr lang="en-US" sz="2200" dirty="0">
                <a:effectLst/>
              </a:rPr>
              <a:t>does a Christian teacher/minister help students discover their own God-given gifts and talents in an education setting</a:t>
            </a:r>
            <a:r>
              <a:rPr lang="en-US" sz="2200" dirty="0" smtClean="0">
                <a:effectLst/>
              </a:rPr>
              <a:t>?</a:t>
            </a:r>
          </a:p>
          <a:p>
            <a:pPr marL="514350" indent="-514350">
              <a:buFont typeface="+mj-lt"/>
              <a:buAutoNum type="arabicPeriod"/>
            </a:pPr>
            <a:r>
              <a:rPr lang="en-US" sz="2200" dirty="0" smtClean="0">
                <a:effectLst/>
              </a:rPr>
              <a:t>Through </a:t>
            </a:r>
            <a:r>
              <a:rPr lang="en-US" sz="2200" dirty="0">
                <a:effectLst/>
              </a:rPr>
              <a:t>our actions, we can portray Christ to our students. But in a public school, is there any possible way to open up children hearts who are already closed</a:t>
            </a:r>
            <a:r>
              <a:rPr lang="en-US" sz="2200" dirty="0" smtClean="0">
                <a:effectLst/>
              </a:rPr>
              <a:t>?</a:t>
            </a:r>
          </a:p>
          <a:p>
            <a:pPr marL="514350" indent="-514350">
              <a:buFont typeface="+mj-lt"/>
              <a:buAutoNum type="arabicPeriod"/>
            </a:pPr>
            <a:r>
              <a:rPr lang="en-US" sz="2200" dirty="0">
                <a:effectLst/>
              </a:rPr>
              <a:t>Does it get to a point when there needs to be concern about an individual trying to guide another that struggles when the guide struggles with the same thing? (Ex: having financial problems and trying to help another with financial problems, having a mental disorder and trying to help another with a mental disorder...) Do these guides need to make sure they evaluate themselves to see if they are fit to help lead and heal? How do we measure the "fit" part? Is it even possible? </a:t>
            </a:r>
            <a:endParaRPr lang="en-US" sz="2200" dirty="0"/>
          </a:p>
          <a:p>
            <a:pPr marL="514350" indent="-514350">
              <a:buFont typeface="+mj-lt"/>
              <a:buAutoNum type="arabicPeriod"/>
            </a:pPr>
            <a:endParaRPr lang="en-US" sz="2400" dirty="0" smtClean="0">
              <a:effectLst/>
            </a:endParaRPr>
          </a:p>
          <a:p>
            <a:pPr marL="514350" indent="-514350">
              <a:buFont typeface="+mj-lt"/>
              <a:buAutoNum type="arabicPeriod"/>
            </a:pPr>
            <a:endParaRPr lang="en-US" sz="2400" dirty="0" smtClean="0">
              <a:effectLst/>
            </a:endParaRPr>
          </a:p>
          <a:p>
            <a:endParaRPr lang="en-US" sz="2800" u="sng" dirty="0" smtClean="0">
              <a:effectLst/>
            </a:endParaRPr>
          </a:p>
          <a:p>
            <a:endParaRPr lang="en-US" sz="2800" u="sng" dirty="0">
              <a:effectLst/>
            </a:endParaRPr>
          </a:p>
          <a:p>
            <a:endParaRPr lang="en-US" sz="2800" u="sng" dirty="0" smtClean="0">
              <a:effectLst/>
            </a:endParaRPr>
          </a:p>
          <a:p>
            <a:endParaRPr lang="en-US" sz="2800" u="sng" dirty="0">
              <a:solidFill>
                <a:schemeClr val="accent3">
                  <a:lumMod val="20000"/>
                  <a:lumOff val="80000"/>
                </a:schemeClr>
              </a:solidFill>
              <a:effectLst/>
            </a:endParaRPr>
          </a:p>
          <a:p>
            <a:endParaRPr lang="en-US" dirty="0">
              <a:solidFill>
                <a:schemeClr val="accent3">
                  <a:lumMod val="20000"/>
                  <a:lumOff val="80000"/>
                </a:schemeClr>
              </a:solidFill>
            </a:endParaRPr>
          </a:p>
        </p:txBody>
      </p:sp>
      <p:pic>
        <p:nvPicPr>
          <p:cNvPr id="5" name="Picture 2" descr="http://www.starlight-tower.com/images/starlight_tower/The_Thinker_Rodin-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154042" y="1186542"/>
            <a:ext cx="584568" cy="6080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starlight-tower.com/images/starlight_tower/The_Thinker_Rodin-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69474" y="1186542"/>
            <a:ext cx="584568" cy="6080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starlight-tower.com/images/starlight_tower/The_Thinker_Rodin-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84906" y="1186542"/>
            <a:ext cx="584568" cy="608029"/>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4108959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rPr>
              <a:t>Prof’s Questions ~ Teaching as Ministry</a:t>
            </a:r>
            <a:endParaRPr lang="en-US" dirty="0">
              <a:solidFill>
                <a:schemeClr val="accent2">
                  <a:lumMod val="60000"/>
                  <a:lumOff val="40000"/>
                </a:schemeClr>
              </a:solidFill>
            </a:endParaRPr>
          </a:p>
        </p:txBody>
      </p:sp>
      <p:sp>
        <p:nvSpPr>
          <p:cNvPr id="4" name="Rectangle 3"/>
          <p:cNvSpPr/>
          <p:nvPr/>
        </p:nvSpPr>
        <p:spPr>
          <a:xfrm>
            <a:off x="453390" y="1873188"/>
            <a:ext cx="11285220" cy="4153972"/>
          </a:xfrm>
          <a:prstGeom prst="rect">
            <a:avLst/>
          </a:prstGeom>
          <a:solidFill>
            <a:schemeClr val="accent1">
              <a:lumMod val="90000"/>
              <a:lumOff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81192" y="1873188"/>
            <a:ext cx="11029615" cy="4669655"/>
          </a:xfrm>
        </p:spPr>
        <p:txBody>
          <a:bodyPr anchor="t">
            <a:normAutofit fontScale="92500" lnSpcReduction="10000"/>
          </a:bodyPr>
          <a:lstStyle/>
          <a:p>
            <a:pPr marL="342900" indent="-342900">
              <a:buFont typeface="+mj-lt"/>
              <a:buAutoNum type="arabicPeriod"/>
            </a:pPr>
            <a:r>
              <a:rPr lang="en-US" sz="2600" dirty="0" smtClean="0"/>
              <a:t>Why is the view of the student so crucial for all of this?  Is the student good or bad?</a:t>
            </a:r>
          </a:p>
          <a:p>
            <a:pPr marL="342900" indent="-342900">
              <a:buFont typeface="+mj-lt"/>
              <a:buAutoNum type="arabicPeriod"/>
            </a:pPr>
            <a:r>
              <a:rPr lang="en-US" sz="2600" dirty="0" smtClean="0"/>
              <a:t>How is the following statement different from what is typically meant by “mission”?</a:t>
            </a:r>
          </a:p>
          <a:p>
            <a:pPr marL="666900" lvl="1" indent="-342900">
              <a:buFont typeface="+mj-lt"/>
              <a:buAutoNum type="arabicPeriod"/>
            </a:pPr>
            <a:r>
              <a:rPr lang="en-US" sz="2600" i="1" dirty="0" smtClean="0"/>
              <a:t>“The entire process entails a restoration of the image of God in individuals through the agency of the Holy Spirit.  Education is one arm of God’s restorative and reconciling effort.  It may therefore be seen as a redemptive activity.”  </a:t>
            </a:r>
            <a:r>
              <a:rPr lang="en-US" sz="2600" dirty="0" smtClean="0"/>
              <a:t>(p. 207)</a:t>
            </a:r>
          </a:p>
          <a:p>
            <a:pPr marL="342900" indent="-342900">
              <a:buFont typeface="+mj-lt"/>
              <a:buAutoNum type="arabicPeriod"/>
            </a:pPr>
            <a:r>
              <a:rPr lang="en-US" sz="2600" dirty="0"/>
              <a:t>Look at the primary and secondary purposes of education on p. 213.  How do these work together?  </a:t>
            </a:r>
          </a:p>
          <a:p>
            <a:pPr marL="666900" lvl="1" indent="-342900">
              <a:buFont typeface="+mj-lt"/>
              <a:buAutoNum type="arabicPeriod"/>
            </a:pPr>
            <a:r>
              <a:rPr lang="en-US" sz="2600" dirty="0"/>
              <a:t>Are students better equipped to be reconcilers if we have addressed their character development, knowledge acquisition, job preparation, and their social, emotional, and physical health?  Do these things make them more spiritually healthy and able to work toward reconciliation in God’s kingdom?  </a:t>
            </a:r>
          </a:p>
          <a:p>
            <a:pPr marL="342900" indent="-342900">
              <a:buFont typeface="+mj-lt"/>
              <a:buAutoNum type="arabicPeriod"/>
            </a:pPr>
            <a:endParaRPr lang="en-US" sz="2600" b="1" dirty="0" smtClean="0"/>
          </a:p>
          <a:p>
            <a:endParaRPr lang="en-US" sz="2600" dirty="0">
              <a:solidFill>
                <a:schemeClr val="accent1">
                  <a:lumMod val="10000"/>
                  <a:lumOff val="90000"/>
                </a:schemeClr>
              </a:solidFill>
            </a:endParaRPr>
          </a:p>
          <a:p>
            <a:pPr marL="342900" indent="-342900">
              <a:buFont typeface="+mj-lt"/>
              <a:buAutoNum type="arabicPeriod"/>
            </a:pPr>
            <a:endParaRPr lang="en-US" dirty="0">
              <a:solidFill>
                <a:schemeClr val="accent3">
                  <a:lumMod val="20000"/>
                  <a:lumOff val="80000"/>
                </a:scheme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7" name="Picture 2" descr="https://fbcdn-sphotos-e-a.akamaihd.net/hphotos-ak-xaf1/v/t1.0-9/441_507136054659_7972_n.jpg?oh=b6fabc63b8b433faa9e47862956817b9&amp;oe=54F11E05&amp;__gda__=1424129532_2740c2f468f6af0d9b071632409590dc"/>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flipH="1">
            <a:off x="10170615" y="461639"/>
            <a:ext cx="1298144" cy="1482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831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rPr>
              <a:t>Student Questions ~ Christian  view of </a:t>
            </a:r>
            <a:br>
              <a:rPr lang="en-US" dirty="0" smtClean="0">
                <a:solidFill>
                  <a:schemeClr val="accent2">
                    <a:lumMod val="60000"/>
                    <a:lumOff val="40000"/>
                  </a:schemeClr>
                </a:solidFill>
              </a:rPr>
            </a:br>
            <a:r>
              <a:rPr lang="en-US" dirty="0" smtClean="0">
                <a:solidFill>
                  <a:schemeClr val="accent2">
                    <a:lumMod val="60000"/>
                    <a:lumOff val="40000"/>
                  </a:schemeClr>
                </a:solidFill>
              </a:rPr>
              <a:t>Curriculum</a:t>
            </a:r>
            <a:endParaRPr lang="en-US" dirty="0">
              <a:solidFill>
                <a:schemeClr val="accent2">
                  <a:lumMod val="60000"/>
                  <a:lumOff val="40000"/>
                </a:schemeClr>
              </a:solidFill>
            </a:endParaRPr>
          </a:p>
        </p:txBody>
      </p:sp>
      <p:sp>
        <p:nvSpPr>
          <p:cNvPr id="4" name="Rectangle 3"/>
          <p:cNvSpPr/>
          <p:nvPr/>
        </p:nvSpPr>
        <p:spPr>
          <a:xfrm>
            <a:off x="453390" y="1873188"/>
            <a:ext cx="11321076" cy="4448074"/>
          </a:xfrm>
          <a:prstGeom prst="rect">
            <a:avLst/>
          </a:prstGeom>
          <a:solidFill>
            <a:schemeClr val="accent1">
              <a:lumMod val="90000"/>
              <a:lumOff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81192" y="1908700"/>
            <a:ext cx="11193274" cy="4563122"/>
          </a:xfrm>
        </p:spPr>
        <p:txBody>
          <a:bodyPr anchor="t">
            <a:normAutofit/>
          </a:bodyPr>
          <a:lstStyle/>
          <a:p>
            <a:pPr marL="342900" indent="-342900">
              <a:buFont typeface="+mj-lt"/>
              <a:buAutoNum type="arabicPeriod"/>
            </a:pPr>
            <a:r>
              <a:rPr lang="en-US" sz="2400" dirty="0">
                <a:effectLst/>
              </a:rPr>
              <a:t>How do we as teachers implement that Christian purpose of learning through using the Bible while teaching more difficult subjects to do that with like math or PE</a:t>
            </a:r>
            <a:r>
              <a:rPr lang="en-US" sz="2400" dirty="0" smtClean="0">
                <a:effectLst/>
              </a:rPr>
              <a:t>?</a:t>
            </a:r>
          </a:p>
          <a:p>
            <a:pPr marL="342900" indent="-342900">
              <a:buFont typeface="+mj-lt"/>
              <a:buAutoNum type="arabicPeriod"/>
            </a:pPr>
            <a:r>
              <a:rPr lang="en-US" sz="2400" dirty="0">
                <a:effectLst/>
              </a:rPr>
              <a:t>Are methods of teaching that focus on redeeming our students more successful that those that do not? If this is the case, then shouldn’t our teaching methods be different from that of a non-Christian? Or does this simply mean that as Christians we use the better of the methods that some non-Christians fail to use</a:t>
            </a:r>
            <a:r>
              <a:rPr lang="en-US" sz="2400" dirty="0" smtClean="0">
                <a:effectLst/>
              </a:rPr>
              <a:t>?</a:t>
            </a:r>
          </a:p>
          <a:p>
            <a:pPr marL="342900" indent="-342900">
              <a:buFont typeface="+mj-lt"/>
              <a:buAutoNum type="arabicPeriod"/>
            </a:pPr>
            <a:r>
              <a:rPr lang="en-US" sz="2400" dirty="0">
                <a:effectLst/>
              </a:rPr>
              <a:t>Were your schools more conservative or open to social revolution</a:t>
            </a:r>
            <a:r>
              <a:rPr lang="en-US" sz="2400" dirty="0" smtClean="0">
                <a:effectLst/>
              </a:rPr>
              <a:t>?</a:t>
            </a:r>
          </a:p>
          <a:p>
            <a:pPr marL="342900" indent="-342900">
              <a:buFont typeface="+mj-lt"/>
              <a:buAutoNum type="arabicPeriod"/>
            </a:pPr>
            <a:r>
              <a:rPr lang="en-US" sz="2400" dirty="0" smtClean="0">
                <a:effectLst/>
              </a:rPr>
              <a:t>How </a:t>
            </a:r>
            <a:r>
              <a:rPr lang="en-US" sz="2400" dirty="0">
                <a:effectLst/>
              </a:rPr>
              <a:t>can we integrate a biblical perspective into some subjects, such as math, that are difficult to combine?</a:t>
            </a:r>
            <a:endParaRPr lang="en-US" sz="2400" dirty="0" smtClean="0">
              <a:effectLst/>
            </a:endParaRPr>
          </a:p>
          <a:p>
            <a:pPr marL="342900" indent="-342900">
              <a:buFont typeface="+mj-lt"/>
              <a:buAutoNum type="arabicPeriod"/>
            </a:pPr>
            <a:endParaRPr lang="en-US" dirty="0" smtClean="0">
              <a:effectLst/>
            </a:endParaRPr>
          </a:p>
          <a:p>
            <a:pPr marL="342900" indent="-342900">
              <a:buFont typeface="+mj-lt"/>
              <a:buAutoNum type="arabicPeriod"/>
            </a:pPr>
            <a:endParaRPr lang="en-US" u="sng" dirty="0" smtClean="0">
              <a:effectLst/>
            </a:endParaRPr>
          </a:p>
          <a:p>
            <a:pPr marL="342900" indent="-342900">
              <a:buFont typeface="+mj-lt"/>
              <a:buAutoNum type="arabicPeriod"/>
            </a:pPr>
            <a:endParaRPr lang="en-US" u="sng" dirty="0"/>
          </a:p>
          <a:p>
            <a:pPr marL="342900" indent="-342900">
              <a:buFont typeface="+mj-lt"/>
              <a:buAutoNum type="arabicPeriod"/>
            </a:pPr>
            <a:endParaRPr lang="en-US" dirty="0">
              <a:effectLst/>
            </a:endParaRPr>
          </a:p>
          <a:p>
            <a:pPr marL="342900" indent="-342900">
              <a:buFont typeface="+mj-lt"/>
              <a:buAutoNum type="arabicPeriod"/>
            </a:pPr>
            <a:endParaRPr lang="en-US" dirty="0">
              <a:solidFill>
                <a:schemeClr val="accent3">
                  <a:lumMod val="20000"/>
                  <a:lumOff val="80000"/>
                </a:schemeClr>
              </a:solidFill>
            </a:endParaRPr>
          </a:p>
        </p:txBody>
      </p:sp>
      <p:pic>
        <p:nvPicPr>
          <p:cNvPr id="5" name="Picture 2" descr="http://www.starlight-tower.com/images/starlight_tower/The_Thinker_Rodin-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32092" y="1186542"/>
            <a:ext cx="584568" cy="6080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starlight-tower.com/images/starlight_tower/The_Thinker_Rodin-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347524" y="1186542"/>
            <a:ext cx="584568" cy="6080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starlight-tower.com/images/starlight_tower/The_Thinker_Rodin-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62956" y="1186542"/>
            <a:ext cx="584568" cy="608029"/>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830407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rPr>
              <a:t>Prof’s Questions ~ Christian  view of Curriculum</a:t>
            </a:r>
            <a:endParaRPr lang="en-US" dirty="0">
              <a:solidFill>
                <a:schemeClr val="accent2">
                  <a:lumMod val="60000"/>
                  <a:lumOff val="40000"/>
                </a:schemeClr>
              </a:solidFill>
            </a:endParaRPr>
          </a:p>
        </p:txBody>
      </p:sp>
      <p:sp>
        <p:nvSpPr>
          <p:cNvPr id="4" name="Rectangle 3"/>
          <p:cNvSpPr/>
          <p:nvPr/>
        </p:nvSpPr>
        <p:spPr>
          <a:xfrm>
            <a:off x="453390" y="1873188"/>
            <a:ext cx="11245920" cy="3808521"/>
          </a:xfrm>
          <a:prstGeom prst="rect">
            <a:avLst/>
          </a:prstGeom>
          <a:solidFill>
            <a:schemeClr val="accent1">
              <a:lumMod val="90000"/>
              <a:lumOff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81192" y="1908700"/>
            <a:ext cx="11118118" cy="3890205"/>
          </a:xfrm>
        </p:spPr>
        <p:txBody>
          <a:bodyPr anchor="t">
            <a:normAutofit/>
          </a:bodyPr>
          <a:lstStyle/>
          <a:p>
            <a:pPr marL="0" indent="0">
              <a:buNone/>
            </a:pPr>
            <a:r>
              <a:rPr lang="en-US" sz="2600" dirty="0" smtClean="0"/>
              <a:t>Explain these quotations:</a:t>
            </a:r>
          </a:p>
          <a:p>
            <a:pPr marL="342900" indent="-342900">
              <a:buFont typeface="+mj-lt"/>
              <a:buAutoNum type="arabicPeriod"/>
            </a:pPr>
            <a:r>
              <a:rPr lang="en-US" sz="2600" dirty="0" smtClean="0"/>
              <a:t>“Nuclear physics is not explained in the Bible. That, however, does not mean that nuclear physics is not connected with God’s natural laws and that it does not have moral and ethical implications…” (p. 225).  </a:t>
            </a:r>
          </a:p>
          <a:p>
            <a:pPr marL="342900" indent="-342900">
              <a:buFont typeface="+mj-lt"/>
              <a:buAutoNum type="arabicPeriod"/>
            </a:pPr>
            <a:r>
              <a:rPr lang="en-US" sz="2600" dirty="0" smtClean="0"/>
              <a:t>“Much truth exists outside of the Bible, but it is important to note that no truth exists outside the metaphysical framework of the Bible.”  (p. 226)</a:t>
            </a:r>
          </a:p>
          <a:p>
            <a:pPr marL="342900" indent="-342900">
              <a:buFont typeface="+mj-lt"/>
              <a:buAutoNum type="arabicPeriod"/>
            </a:pPr>
            <a:r>
              <a:rPr lang="en-US" sz="2600" dirty="0"/>
              <a:t>Special and general revelation – “both shed light on each other, since all </a:t>
            </a:r>
            <a:r>
              <a:rPr lang="en-US" sz="2600" dirty="0" smtClean="0"/>
              <a:t>truth </a:t>
            </a:r>
            <a:r>
              <a:rPr lang="en-US" sz="2600" dirty="0"/>
              <a:t>has its origin in God.”  (p. 228</a:t>
            </a:r>
            <a:r>
              <a:rPr lang="en-US" sz="2600" dirty="0" smtClean="0"/>
              <a:t>)</a:t>
            </a:r>
          </a:p>
          <a:p>
            <a:pPr marL="342900" indent="-342900">
              <a:buFont typeface="+mj-lt"/>
              <a:buAutoNum type="arabicPeriod"/>
            </a:pPr>
            <a:endParaRPr lang="en-US" u="sng" dirty="0"/>
          </a:p>
          <a:p>
            <a:pPr marL="342900" indent="-342900">
              <a:buFont typeface="+mj-lt"/>
              <a:buAutoNum type="arabicPeriod"/>
            </a:pPr>
            <a:endParaRPr lang="en-US" dirty="0">
              <a:effectLst/>
            </a:endParaRPr>
          </a:p>
          <a:p>
            <a:pPr marL="342900" indent="-342900">
              <a:buFont typeface="+mj-lt"/>
              <a:buAutoNum type="arabicPeriod"/>
            </a:pPr>
            <a:endParaRPr lang="en-US" dirty="0">
              <a:solidFill>
                <a:schemeClr val="accent3">
                  <a:lumMod val="20000"/>
                  <a:lumOff val="80000"/>
                </a:scheme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7" name="Picture 2" descr="https://fbcdn-sphotos-e-a.akamaihd.net/hphotos-ak-xaf1/v/t1.0-9/441_507136054659_7972_n.jpg?oh=b6fabc63b8b433faa9e47862956817b9&amp;oe=54F11E05&amp;__gda__=1424129532_2740c2f468f6af0d9b071632409590dc"/>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flipH="1">
            <a:off x="10170615" y="461639"/>
            <a:ext cx="1298144" cy="1482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205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rPr>
              <a:t>Prof’s Questions ~ Christian  view of Curriculum</a:t>
            </a:r>
            <a:endParaRPr lang="en-US" dirty="0">
              <a:solidFill>
                <a:schemeClr val="accent2">
                  <a:lumMod val="60000"/>
                  <a:lumOff val="40000"/>
                </a:schemeClr>
              </a:solidFill>
            </a:endParaRPr>
          </a:p>
        </p:txBody>
      </p:sp>
      <p:sp>
        <p:nvSpPr>
          <p:cNvPr id="4" name="Rectangle 3"/>
          <p:cNvSpPr/>
          <p:nvPr/>
        </p:nvSpPr>
        <p:spPr>
          <a:xfrm>
            <a:off x="453389" y="1873188"/>
            <a:ext cx="11015369" cy="3212379"/>
          </a:xfrm>
          <a:prstGeom prst="rect">
            <a:avLst/>
          </a:prstGeom>
          <a:solidFill>
            <a:schemeClr val="accent1">
              <a:lumMod val="90000"/>
              <a:lumOff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81192" y="1908700"/>
            <a:ext cx="11029615" cy="3302492"/>
          </a:xfrm>
        </p:spPr>
        <p:txBody>
          <a:bodyPr anchor="t">
            <a:normAutofit/>
          </a:bodyPr>
          <a:lstStyle/>
          <a:p>
            <a:pPr marL="514350" indent="-514350">
              <a:buFont typeface="+mj-lt"/>
              <a:buAutoNum type="arabicPeriod" startAt="4"/>
            </a:pPr>
            <a:r>
              <a:rPr lang="en-US" sz="2600" dirty="0" smtClean="0"/>
              <a:t>What </a:t>
            </a:r>
            <a:r>
              <a:rPr lang="en-US" sz="2600" dirty="0"/>
              <a:t>insights can you gain from Knight’s methods section (pp. 245-253) for teaching strategies in your content area?  </a:t>
            </a:r>
          </a:p>
          <a:p>
            <a:pPr marL="514350" indent="-514350">
              <a:buFont typeface="+mj-lt"/>
              <a:buAutoNum type="arabicPeriod" startAt="4"/>
            </a:pPr>
            <a:r>
              <a:rPr lang="en-US" sz="2600" dirty="0" smtClean="0"/>
              <a:t>What’s the “informal” (or “hidden”) curriculum (p. 240)?  The “null” curriculum (p. 242)?</a:t>
            </a:r>
          </a:p>
          <a:p>
            <a:pPr marL="514350" indent="-514350">
              <a:buFont typeface="+mj-lt"/>
              <a:buAutoNum type="arabicPeriod" startAt="4"/>
            </a:pPr>
            <a:r>
              <a:rPr lang="en-US" sz="2600" dirty="0"/>
              <a:t>Explain </a:t>
            </a:r>
            <a:r>
              <a:rPr lang="en-US" sz="2600" dirty="0" smtClean="0"/>
              <a:t>this quotation:  “Christian education and the Christian school must therefore be seen in terms of both the conservative and revolutionary roles of Christianity.”  (p. 254)</a:t>
            </a:r>
            <a:endParaRPr lang="en-US" sz="2600" dirty="0"/>
          </a:p>
          <a:p>
            <a:pPr marL="342900" indent="-342900">
              <a:buFont typeface="+mj-lt"/>
              <a:buAutoNum type="arabicPeriod" startAt="4"/>
            </a:pPr>
            <a:endParaRPr lang="en-US" u="sng" dirty="0"/>
          </a:p>
          <a:p>
            <a:pPr marL="342900" indent="-342900">
              <a:buFont typeface="+mj-lt"/>
              <a:buAutoNum type="arabicPeriod" startAt="4"/>
            </a:pPr>
            <a:endParaRPr lang="en-US" dirty="0">
              <a:effectLst/>
            </a:endParaRPr>
          </a:p>
          <a:p>
            <a:pPr marL="342900" indent="-342900">
              <a:buFont typeface="+mj-lt"/>
              <a:buAutoNum type="arabicPeriod" startAt="4"/>
            </a:pPr>
            <a:endParaRPr lang="en-US" dirty="0">
              <a:solidFill>
                <a:schemeClr val="accent3">
                  <a:lumMod val="20000"/>
                  <a:lumOff val="80000"/>
                </a:scheme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7" name="Picture 2" descr="https://fbcdn-sphotos-e-a.akamaihd.net/hphotos-ak-xaf1/v/t1.0-9/441_507136054659_7972_n.jpg?oh=b6fabc63b8b433faa9e47862956817b9&amp;oe=54F11E05&amp;__gda__=1424129532_2740c2f468f6af0d9b071632409590dc"/>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flipH="1">
            <a:off x="10170615" y="461639"/>
            <a:ext cx="1298144" cy="1482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477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3390" y="140058"/>
            <a:ext cx="9350367" cy="740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9752" y="1"/>
            <a:ext cx="11029616" cy="1761675"/>
          </a:xfrm>
        </p:spPr>
        <p:txBody>
          <a:bodyPr>
            <a:normAutofit/>
          </a:bodyPr>
          <a:lstStyle/>
          <a:p>
            <a:r>
              <a:rPr lang="en-US" sz="3100" dirty="0" smtClean="0"/>
              <a:t>Knight’s approach to teaching literature ~</a:t>
            </a:r>
            <a:r>
              <a:rPr lang="en-US" dirty="0" smtClean="0"/>
              <a:t/>
            </a:r>
            <a:br>
              <a:rPr lang="en-US" dirty="0" smtClean="0"/>
            </a:br>
            <a:r>
              <a:rPr lang="en-US" sz="2700" dirty="0" smtClean="0"/>
              <a:t>replicate in content area </a:t>
            </a:r>
            <a:r>
              <a:rPr lang="en-US" sz="2700" dirty="0" smtClean="0"/>
              <a:t>groups</a:t>
            </a:r>
            <a:br>
              <a:rPr lang="en-US" sz="2700" dirty="0" smtClean="0"/>
            </a:br>
            <a:r>
              <a:rPr lang="en-US" sz="2200" cap="none" dirty="0" err="1" smtClean="0">
                <a:latin typeface="Arial Narrow" panose="020B0606020202030204" pitchFamily="34" charset="0"/>
              </a:rPr>
              <a:t>Hist</a:t>
            </a:r>
            <a:r>
              <a:rPr lang="en-US" sz="2200" cap="none" dirty="0" smtClean="0">
                <a:latin typeface="Arial Narrow" panose="020B0606020202030204" pitchFamily="34" charset="0"/>
              </a:rPr>
              <a:t>/</a:t>
            </a:r>
            <a:r>
              <a:rPr lang="en-US" sz="2200" cap="none" dirty="0" err="1" smtClean="0">
                <a:latin typeface="Arial Narrow" panose="020B0606020202030204" pitchFamily="34" charset="0"/>
              </a:rPr>
              <a:t>Soc.Studies</a:t>
            </a:r>
            <a:r>
              <a:rPr lang="en-US" sz="2200" cap="none" dirty="0" smtClean="0">
                <a:latin typeface="Arial Narrow" panose="020B0606020202030204" pitchFamily="34" charset="0"/>
              </a:rPr>
              <a:t> (Brandon &amp; Trevor).     PE (Kendra &amp; Chris).     Arts (Katy &amp; Ashley).  </a:t>
            </a:r>
            <a:br>
              <a:rPr lang="en-US" sz="2200" cap="none" dirty="0" smtClean="0">
                <a:latin typeface="Arial Narrow" panose="020B0606020202030204" pitchFamily="34" charset="0"/>
              </a:rPr>
            </a:br>
            <a:r>
              <a:rPr lang="en-US" sz="2200" cap="none" dirty="0" smtClean="0">
                <a:latin typeface="Arial Narrow" panose="020B0606020202030204" pitchFamily="34" charset="0"/>
              </a:rPr>
              <a:t>                                             Math (Kayla &amp; Josie).     Science (Christian).  </a:t>
            </a:r>
            <a:endParaRPr lang="en-US" sz="2200" dirty="0"/>
          </a:p>
        </p:txBody>
      </p:sp>
      <p:sp>
        <p:nvSpPr>
          <p:cNvPr id="4" name="Rectangle 3"/>
          <p:cNvSpPr/>
          <p:nvPr/>
        </p:nvSpPr>
        <p:spPr>
          <a:xfrm>
            <a:off x="453390" y="1761676"/>
            <a:ext cx="11271764" cy="4559586"/>
          </a:xfrm>
          <a:prstGeom prst="rect">
            <a:avLst/>
          </a:prstGeom>
          <a:solidFill>
            <a:schemeClr val="accent1">
              <a:lumMod val="90000"/>
              <a:lumOff val="1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9752" y="1761676"/>
            <a:ext cx="11235402" cy="4194461"/>
          </a:xfrm>
        </p:spPr>
        <p:txBody>
          <a:bodyPr anchor="t">
            <a:noAutofit/>
          </a:bodyPr>
          <a:lstStyle/>
          <a:p>
            <a:pPr marL="342900" indent="-342900">
              <a:buFont typeface="+mj-lt"/>
              <a:buAutoNum type="arabicPeriod"/>
            </a:pPr>
            <a:r>
              <a:rPr lang="en-US" sz="2300" dirty="0" smtClean="0"/>
              <a:t>Decide which parts of the content area to include in the curriculum (p. 229).  In literature, this means deciding which short stories, poems, novels, and plays to study.  What does this mean in your assigned/chosen content area?  Give some specific examples of age-appropriate and restoration-appropriate content and how you decided to include this content.  </a:t>
            </a:r>
          </a:p>
          <a:p>
            <a:pPr marL="342900" indent="-342900">
              <a:buFont typeface="+mj-lt"/>
              <a:buAutoNum type="arabicPeriod"/>
            </a:pPr>
            <a:r>
              <a:rPr lang="en-US" sz="2300" dirty="0" smtClean="0"/>
              <a:t>Knight implies that reading literature just for escape, enjoyment, or to be “educated” is misguided and is not the main point (p. 231).  What aspects of learning your content area are analogous to these misguided aspects of studying literature?  What </a:t>
            </a:r>
            <a:r>
              <a:rPr lang="en-US" sz="2300" i="1" dirty="0" smtClean="0"/>
              <a:t>*is* </a:t>
            </a:r>
            <a:r>
              <a:rPr lang="en-US" sz="2300" dirty="0" smtClean="0"/>
              <a:t>the main point of studying your content area?</a:t>
            </a:r>
          </a:p>
          <a:p>
            <a:pPr marL="342900" indent="-342900">
              <a:buFont typeface="+mj-lt"/>
              <a:buAutoNum type="arabicPeriod"/>
            </a:pPr>
            <a:r>
              <a:rPr lang="en-US" sz="2300" dirty="0" smtClean="0"/>
              <a:t>Knight says, “The study of literature in a Christian institution can be richer than similar study in non-Christian institutions” (p. 232).  Can you say the same about your content area?  Why?  </a:t>
            </a:r>
          </a:p>
        </p:txBody>
      </p:sp>
      <p:pic>
        <p:nvPicPr>
          <p:cNvPr id="4098" name="Picture 2" descr="http://blogs.yu.edu/imteam/wp-content/uploads/sites/23/2013/10/focusgroup.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88286" y="1"/>
            <a:ext cx="2503714" cy="209060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698179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Knight’s approach to teaching literature ~</a:t>
            </a:r>
            <a:br>
              <a:rPr lang="en-US" dirty="0" smtClean="0"/>
            </a:br>
            <a:r>
              <a:rPr lang="en-US" sz="2400" dirty="0" smtClean="0"/>
              <a:t>replicate in content area groups</a:t>
            </a:r>
            <a:endParaRPr lang="en-US" sz="2400" dirty="0"/>
          </a:p>
        </p:txBody>
      </p:sp>
      <p:sp>
        <p:nvSpPr>
          <p:cNvPr id="4" name="Rectangle 3"/>
          <p:cNvSpPr/>
          <p:nvPr/>
        </p:nvSpPr>
        <p:spPr>
          <a:xfrm>
            <a:off x="453390" y="1761676"/>
            <a:ext cx="11285220" cy="3156552"/>
          </a:xfrm>
          <a:prstGeom prst="rect">
            <a:avLst/>
          </a:prstGeom>
          <a:solidFill>
            <a:schemeClr val="accent1">
              <a:lumMod val="90000"/>
              <a:lumOff val="1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9752" y="1761675"/>
            <a:ext cx="11248858" cy="3156553"/>
          </a:xfrm>
        </p:spPr>
        <p:txBody>
          <a:bodyPr anchor="t">
            <a:noAutofit/>
          </a:bodyPr>
          <a:lstStyle/>
          <a:p>
            <a:pPr marL="342900" indent="-342900">
              <a:buFont typeface="+mj-lt"/>
              <a:buAutoNum type="arabicPeriod" startAt="4"/>
            </a:pPr>
            <a:r>
              <a:rPr lang="en-US" sz="2400" dirty="0" smtClean="0"/>
              <a:t>Knight says, “The essential thing in literary study is not the passing on of a body of knowledge, but the development of a </a:t>
            </a:r>
            <a:r>
              <a:rPr lang="en-US" sz="2400" u="sng" dirty="0" smtClean="0"/>
              <a:t>skill—the</a:t>
            </a:r>
            <a:r>
              <a:rPr lang="en-US" sz="2400" dirty="0" smtClean="0"/>
              <a:t> ability to think critically and to interpret literary insights from the perspective of the biblical worldview” (p. 233).  What would be the essential thing in your content area?  </a:t>
            </a:r>
          </a:p>
          <a:p>
            <a:pPr marL="342900" indent="-342900">
              <a:buFont typeface="+mj-lt"/>
              <a:buAutoNum type="arabicPeriod" startAt="4"/>
            </a:pPr>
            <a:r>
              <a:rPr lang="en-US" sz="2400" dirty="0" smtClean="0"/>
              <a:t>Knight says worldviews are often subliminal and accepted without challenge (p. 234).  What are some widely accepted “biases and assumptions” (p. 238) in your content area?  How can a biblical framework (p. 237) help avoid hidden biases and assumptions in your content area?  </a:t>
            </a:r>
            <a:endParaRPr lang="en-US" sz="2400" dirty="0"/>
          </a:p>
        </p:txBody>
      </p:sp>
      <p:pic>
        <p:nvPicPr>
          <p:cNvPr id="5" name="Picture 2" descr="http://blogs.yu.edu/imteam/wp-content/uploads/sites/23/2013/10/focusgroup.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88286" y="1"/>
            <a:ext cx="2503714" cy="209060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238072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06000" lvl="1">
              <a:buClr>
                <a:schemeClr val="accent1">
                  <a:lumMod val="10000"/>
                  <a:lumOff val="90000"/>
                </a:schemeClr>
              </a:buClr>
            </a:pPr>
            <a:r>
              <a:rPr lang="en-US" sz="2800" dirty="0" smtClean="0">
                <a:solidFill>
                  <a:schemeClr val="accent2">
                    <a:lumMod val="60000"/>
                    <a:lumOff val="40000"/>
                  </a:schemeClr>
                </a:solidFill>
              </a:rPr>
              <a:t>Course Schedule</a:t>
            </a:r>
            <a:endParaRPr lang="en-US" sz="2800" dirty="0">
              <a:solidFill>
                <a:schemeClr val="accent2">
                  <a:lumMod val="60000"/>
                  <a:lumOff val="40000"/>
                </a:scheme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99805990"/>
              </p:ext>
            </p:extLst>
          </p:nvPr>
        </p:nvGraphicFramePr>
        <p:xfrm>
          <a:off x="453389" y="1986472"/>
          <a:ext cx="11283339" cy="3969664"/>
        </p:xfrm>
        <a:graphic>
          <a:graphicData uri="http://schemas.openxmlformats.org/drawingml/2006/table">
            <a:tbl>
              <a:tblPr firstRow="1" firstCol="1" bandRow="1">
                <a:tableStyleId>{5C22544A-7EE6-4342-B048-85BDC9FD1C3A}</a:tableStyleId>
              </a:tblPr>
              <a:tblGrid>
                <a:gridCol w="1630054"/>
                <a:gridCol w="9653285"/>
              </a:tblGrid>
              <a:tr h="609952">
                <a:tc>
                  <a:txBody>
                    <a:bodyPr/>
                    <a:lstStyle/>
                    <a:p>
                      <a:pPr marL="45720" marR="0" indent="0">
                        <a:lnSpc>
                          <a:spcPct val="130000"/>
                        </a:lnSpc>
                        <a:spcBef>
                          <a:spcPts val="0"/>
                        </a:spcBef>
                        <a:spcAft>
                          <a:spcPts val="0"/>
                        </a:spcAft>
                        <a:buFont typeface="+mj-lt"/>
                        <a:buNone/>
                      </a:pPr>
                      <a:r>
                        <a:rPr lang="en-US" sz="2800" dirty="0" smtClean="0">
                          <a:effectLst/>
                        </a:rPr>
                        <a:t>Mar. 31</a:t>
                      </a:r>
                      <a:endParaRPr lang="en-US" sz="2800" dirty="0">
                        <a:solidFill>
                          <a:srgbClr val="ACB9C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30000"/>
                        </a:lnSpc>
                        <a:spcBef>
                          <a:spcPts val="0"/>
                        </a:spcBef>
                        <a:spcAft>
                          <a:spcPts val="0"/>
                        </a:spcAft>
                      </a:pPr>
                      <a:r>
                        <a:rPr lang="en-US" sz="2800" b="0" kern="1200" dirty="0">
                          <a:solidFill>
                            <a:schemeClr val="dk1"/>
                          </a:solidFill>
                          <a:effectLst/>
                          <a:latin typeface="Arial Narrow" panose="020B0606020202030204" pitchFamily="34" charset="0"/>
                          <a:ea typeface="+mn-ea"/>
                          <a:cs typeface="+mn-cs"/>
                        </a:rPr>
                        <a:t>Read Graham, Part 3. </a:t>
                      </a:r>
                      <a:r>
                        <a:rPr lang="en-US" sz="2800" b="0" kern="1200" dirty="0" smtClean="0">
                          <a:solidFill>
                            <a:schemeClr val="dk1"/>
                          </a:solidFill>
                          <a:effectLst/>
                          <a:latin typeface="Arial Narrow" panose="020B0606020202030204" pitchFamily="34" charset="0"/>
                          <a:ea typeface="+mn-ea"/>
                          <a:cs typeface="+mn-cs"/>
                        </a:rPr>
                        <a:t>Read Knight, Chapter 11. Do </a:t>
                      </a:r>
                      <a:r>
                        <a:rPr lang="en-US" sz="2800" b="0" kern="1200" dirty="0">
                          <a:solidFill>
                            <a:schemeClr val="dk1"/>
                          </a:solidFill>
                          <a:effectLst/>
                          <a:latin typeface="Arial Narrow" panose="020B0606020202030204" pitchFamily="34" charset="0"/>
                          <a:ea typeface="+mn-ea"/>
                          <a:cs typeface="+mn-cs"/>
                        </a:rPr>
                        <a:t>discussion </a:t>
                      </a:r>
                      <a:r>
                        <a:rPr lang="en-US" sz="2800" b="0" kern="1200" dirty="0" smtClean="0">
                          <a:solidFill>
                            <a:schemeClr val="dk1"/>
                          </a:solidFill>
                          <a:effectLst/>
                          <a:latin typeface="Arial Narrow" panose="020B0606020202030204" pitchFamily="34" charset="0"/>
                          <a:ea typeface="+mn-ea"/>
                          <a:cs typeface="+mn-cs"/>
                        </a:rPr>
                        <a:t>forum 9.</a:t>
                      </a:r>
                      <a:endParaRPr lang="en-US" sz="2800" b="0" i="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E9E7E8"/>
                    </a:solidFill>
                  </a:tcPr>
                </a:tc>
              </a:tr>
              <a:tr h="1120557">
                <a:tc>
                  <a:txBody>
                    <a:bodyPr/>
                    <a:lstStyle/>
                    <a:p>
                      <a:pPr marL="45720" marR="0" indent="0">
                        <a:lnSpc>
                          <a:spcPct val="130000"/>
                        </a:lnSpc>
                        <a:spcBef>
                          <a:spcPts val="0"/>
                        </a:spcBef>
                        <a:spcAft>
                          <a:spcPts val="0"/>
                        </a:spcAft>
                        <a:buFont typeface="+mj-lt"/>
                        <a:buNone/>
                      </a:pPr>
                      <a:r>
                        <a:rPr lang="en-US" sz="2800" dirty="0" smtClean="0">
                          <a:effectLst/>
                        </a:rPr>
                        <a:t>Apr.</a:t>
                      </a:r>
                      <a:r>
                        <a:rPr lang="en-US" sz="2800" baseline="0" dirty="0" smtClean="0">
                          <a:effectLst/>
                        </a:rPr>
                        <a:t> 7</a:t>
                      </a:r>
                      <a:endParaRPr lang="en-US" sz="2800" dirty="0">
                        <a:solidFill>
                          <a:srgbClr val="ACB9C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30000"/>
                        </a:lnSpc>
                        <a:spcBef>
                          <a:spcPts val="0"/>
                        </a:spcBef>
                        <a:spcAft>
                          <a:spcPts val="0"/>
                        </a:spcAft>
                      </a:pPr>
                      <a:r>
                        <a:rPr lang="en-US" sz="2800" dirty="0" smtClean="0">
                          <a:effectLst/>
                          <a:latin typeface="Arial Narrow" panose="020B0606020202030204" pitchFamily="34" charset="0"/>
                        </a:rPr>
                        <a:t>Read </a:t>
                      </a:r>
                      <a:r>
                        <a:rPr lang="en-US" sz="2800" dirty="0">
                          <a:effectLst/>
                          <a:latin typeface="Arial Narrow" panose="020B0606020202030204" pitchFamily="34" charset="0"/>
                        </a:rPr>
                        <a:t>Graham, Part 4.  Do discussion </a:t>
                      </a:r>
                      <a:r>
                        <a:rPr lang="en-US" sz="2800" dirty="0" smtClean="0">
                          <a:effectLst/>
                          <a:latin typeface="Arial Narrow" panose="020B0606020202030204" pitchFamily="34" charset="0"/>
                        </a:rPr>
                        <a:t>forum 10.</a:t>
                      </a:r>
                      <a:endParaRPr lang="en-US" sz="2800" dirty="0" smtClean="0">
                        <a:effectLst/>
                        <a:latin typeface="Arial Narrow" panose="020B0606020202030204" pitchFamily="34" charset="0"/>
                      </a:endParaRPr>
                    </a:p>
                    <a:p>
                      <a:pPr marL="0" marR="0">
                        <a:lnSpc>
                          <a:spcPct val="130000"/>
                        </a:lnSpc>
                        <a:spcBef>
                          <a:spcPts val="0"/>
                        </a:spcBef>
                        <a:spcAft>
                          <a:spcPts val="0"/>
                        </a:spcAft>
                      </a:pPr>
                      <a:r>
                        <a:rPr lang="en-US" sz="2800" b="1" kern="1200" dirty="0" smtClean="0">
                          <a:solidFill>
                            <a:schemeClr val="dk1"/>
                          </a:solidFill>
                          <a:effectLst/>
                          <a:latin typeface="Arial Narrow" panose="020B0606020202030204" pitchFamily="34" charset="0"/>
                          <a:ea typeface="+mn-ea"/>
                          <a:cs typeface="+mn-cs"/>
                        </a:rPr>
                        <a:t>Paper due </a:t>
                      </a:r>
                      <a:r>
                        <a:rPr lang="en-US" sz="2800" kern="1200" dirty="0" smtClean="0">
                          <a:solidFill>
                            <a:schemeClr val="dk1"/>
                          </a:solidFill>
                          <a:effectLst/>
                          <a:latin typeface="Arial Narrow" panose="020B0606020202030204" pitchFamily="34" charset="0"/>
                          <a:ea typeface="+mn-ea"/>
                          <a:cs typeface="+mn-cs"/>
                        </a:rPr>
                        <a:t>for peer reviews </a:t>
                      </a:r>
                      <a:r>
                        <a:rPr lang="en-US" sz="2800" kern="1200" dirty="0" smtClean="0">
                          <a:solidFill>
                            <a:schemeClr val="dk1"/>
                          </a:solidFill>
                          <a:effectLst/>
                          <a:latin typeface="Arial Narrow" panose="020B0606020202030204" pitchFamily="34" charset="0"/>
                          <a:ea typeface="+mn-ea"/>
                          <a:cs typeface="+mn-cs"/>
                        </a:rPr>
                        <a:t>April</a:t>
                      </a:r>
                      <a:r>
                        <a:rPr lang="en-US" sz="2800" kern="1200" baseline="0" dirty="0" smtClean="0">
                          <a:solidFill>
                            <a:schemeClr val="dk1"/>
                          </a:solidFill>
                          <a:effectLst/>
                          <a:latin typeface="Arial Narrow" panose="020B0606020202030204" pitchFamily="34" charset="0"/>
                          <a:ea typeface="+mn-ea"/>
                          <a:cs typeface="+mn-cs"/>
                        </a:rPr>
                        <a:t> 7 </a:t>
                      </a:r>
                      <a:r>
                        <a:rPr lang="en-US" sz="2800" kern="1200" dirty="0" smtClean="0">
                          <a:solidFill>
                            <a:schemeClr val="dk1"/>
                          </a:solidFill>
                          <a:effectLst/>
                          <a:latin typeface="Arial Narrow" panose="020B0606020202030204" pitchFamily="34" charset="0"/>
                          <a:ea typeface="+mn-ea"/>
                          <a:cs typeface="+mn-cs"/>
                        </a:rPr>
                        <a:t>midnight</a:t>
                      </a:r>
                      <a:r>
                        <a:rPr lang="en-US" sz="2800" kern="1200" dirty="0" smtClean="0">
                          <a:solidFill>
                            <a:schemeClr val="dk1"/>
                          </a:solidFill>
                          <a:effectLst/>
                          <a:latin typeface="Arial Narrow" panose="020B0606020202030204" pitchFamily="34" charset="0"/>
                          <a:ea typeface="+mn-ea"/>
                          <a:cs typeface="+mn-cs"/>
                        </a:rPr>
                        <a:t>.  </a:t>
                      </a:r>
                      <a:r>
                        <a:rPr lang="en-US" sz="2800" b="1" kern="1200" dirty="0" smtClean="0">
                          <a:solidFill>
                            <a:schemeClr val="dk1"/>
                          </a:solidFill>
                          <a:effectLst/>
                          <a:latin typeface="Arial Narrow" panose="020B0606020202030204" pitchFamily="34" charset="0"/>
                          <a:ea typeface="+mn-ea"/>
                          <a:cs typeface="+mn-cs"/>
                        </a:rPr>
                        <a:t>Peer reviews due </a:t>
                      </a:r>
                      <a:r>
                        <a:rPr lang="en-US" sz="2800" kern="1200" dirty="0" smtClean="0">
                          <a:solidFill>
                            <a:schemeClr val="dk1"/>
                          </a:solidFill>
                          <a:effectLst/>
                          <a:latin typeface="Arial Narrow" panose="020B0606020202030204" pitchFamily="34" charset="0"/>
                          <a:ea typeface="+mn-ea"/>
                          <a:cs typeface="+mn-cs"/>
                        </a:rPr>
                        <a:t>April 9.</a:t>
                      </a:r>
                      <a:endParaRPr lang="en-US" sz="2800" kern="1200" dirty="0">
                        <a:solidFill>
                          <a:schemeClr val="dk1"/>
                        </a:solidFill>
                        <a:effectLst/>
                        <a:latin typeface="Arial Narrow" panose="020B0606020202030204" pitchFamily="34" charset="0"/>
                        <a:ea typeface="+mn-ea"/>
                        <a:cs typeface="+mn-cs"/>
                      </a:endParaRPr>
                    </a:p>
                  </a:txBody>
                  <a:tcPr marL="68580" marR="68580" marT="0" marB="0"/>
                </a:tc>
              </a:tr>
              <a:tr h="1151704">
                <a:tc>
                  <a:txBody>
                    <a:bodyPr/>
                    <a:lstStyle/>
                    <a:p>
                      <a:pPr marL="45720" marR="0" indent="0">
                        <a:lnSpc>
                          <a:spcPct val="130000"/>
                        </a:lnSpc>
                        <a:spcBef>
                          <a:spcPts val="0"/>
                        </a:spcBef>
                        <a:spcAft>
                          <a:spcPts val="0"/>
                        </a:spcAft>
                        <a:buFont typeface="+mj-lt"/>
                        <a:buNone/>
                      </a:pPr>
                      <a:r>
                        <a:rPr lang="en-US" sz="2800" dirty="0" smtClean="0">
                          <a:effectLst/>
                        </a:rPr>
                        <a:t>Nov</a:t>
                      </a:r>
                      <a:r>
                        <a:rPr lang="en-US" sz="2800" dirty="0" smtClean="0">
                          <a:effectLst/>
                        </a:rPr>
                        <a:t>. 19</a:t>
                      </a:r>
                      <a:endParaRPr lang="en-US" sz="2800" dirty="0">
                        <a:effectLst/>
                      </a:endParaRPr>
                    </a:p>
                    <a:p>
                      <a:pPr marL="45720" marR="0" indent="0">
                        <a:lnSpc>
                          <a:spcPct val="130000"/>
                        </a:lnSpc>
                        <a:spcBef>
                          <a:spcPts val="0"/>
                        </a:spcBef>
                        <a:spcAft>
                          <a:spcPts val="0"/>
                        </a:spcAft>
                        <a:buFont typeface="+mj-lt"/>
                        <a:buNone/>
                      </a:pPr>
                      <a:r>
                        <a:rPr lang="en-US" sz="2800" dirty="0">
                          <a:effectLst/>
                        </a:rPr>
                        <a:t> </a:t>
                      </a:r>
                      <a:endParaRPr lang="en-US" sz="2800" dirty="0">
                        <a:solidFill>
                          <a:srgbClr val="ACB9C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30000"/>
                        </a:lnSpc>
                        <a:spcBef>
                          <a:spcPts val="0"/>
                        </a:spcBef>
                        <a:spcAft>
                          <a:spcPts val="0"/>
                        </a:spcAft>
                      </a:pPr>
                      <a:r>
                        <a:rPr lang="en-US" sz="2800" dirty="0">
                          <a:effectLst/>
                          <a:latin typeface="Arial Narrow" panose="020B0606020202030204" pitchFamily="34" charset="0"/>
                        </a:rPr>
                        <a:t>Read Graham, Parts </a:t>
                      </a:r>
                      <a:r>
                        <a:rPr lang="en-US" sz="2800" dirty="0" smtClean="0">
                          <a:effectLst/>
                          <a:latin typeface="Arial Narrow" panose="020B0606020202030204" pitchFamily="34" charset="0"/>
                        </a:rPr>
                        <a:t>5 &amp; 6.  </a:t>
                      </a:r>
                      <a:r>
                        <a:rPr lang="en-US" sz="2800" dirty="0">
                          <a:effectLst/>
                          <a:latin typeface="Arial Narrow" panose="020B0606020202030204" pitchFamily="34" charset="0"/>
                        </a:rPr>
                        <a:t>Do discussion </a:t>
                      </a:r>
                      <a:r>
                        <a:rPr lang="en-US" sz="2800" dirty="0" smtClean="0">
                          <a:effectLst/>
                          <a:latin typeface="Arial Narrow" panose="020B0606020202030204" pitchFamily="34" charset="0"/>
                        </a:rPr>
                        <a:t>forum 11.  </a:t>
                      </a:r>
                      <a:endParaRPr lang="en-US" sz="2800" dirty="0">
                        <a:effectLst/>
                        <a:latin typeface="Arial Narrow" panose="020B0606020202030204" pitchFamily="34" charset="0"/>
                      </a:endParaRPr>
                    </a:p>
                    <a:p>
                      <a:pPr marL="0" marR="0">
                        <a:lnSpc>
                          <a:spcPct val="130000"/>
                        </a:lnSpc>
                        <a:spcBef>
                          <a:spcPts val="0"/>
                        </a:spcBef>
                        <a:spcAft>
                          <a:spcPts val="0"/>
                        </a:spcAft>
                      </a:pPr>
                      <a:r>
                        <a:rPr lang="en-US" sz="2800" b="1" dirty="0" smtClean="0">
                          <a:effectLst/>
                          <a:latin typeface="Arial Narrow" panose="020B0606020202030204" pitchFamily="34" charset="0"/>
                        </a:rPr>
                        <a:t>Revised paper due </a:t>
                      </a:r>
                      <a:r>
                        <a:rPr lang="en-US" sz="2800" dirty="0" smtClean="0">
                          <a:effectLst/>
                          <a:latin typeface="Arial Narrow" panose="020B0606020202030204" pitchFamily="34" charset="0"/>
                        </a:rPr>
                        <a:t>on </a:t>
                      </a:r>
                      <a:r>
                        <a:rPr lang="en-US" sz="2800" dirty="0" smtClean="0">
                          <a:effectLst/>
                          <a:latin typeface="Arial Narrow" panose="020B0606020202030204" pitchFamily="34" charset="0"/>
                        </a:rPr>
                        <a:t>April 14 midnight</a:t>
                      </a:r>
                      <a:endParaRPr lang="en-US" sz="2800" dirty="0">
                        <a:solidFill>
                          <a:srgbClr val="ACB9CA"/>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552891">
                <a:tc>
                  <a:txBody>
                    <a:bodyPr/>
                    <a:lstStyle/>
                    <a:p>
                      <a:pPr marL="45720" marR="0" indent="0" algn="l">
                        <a:lnSpc>
                          <a:spcPct val="130000"/>
                        </a:lnSpc>
                        <a:spcBef>
                          <a:spcPts val="0"/>
                        </a:spcBef>
                        <a:spcAft>
                          <a:spcPts val="0"/>
                        </a:spcAft>
                        <a:buFont typeface="+mj-lt"/>
                        <a:buNone/>
                      </a:pPr>
                      <a:r>
                        <a:rPr lang="en-US" sz="2800" b="0" i="1" dirty="0" smtClean="0">
                          <a:effectLst/>
                        </a:rPr>
                        <a:t>Apr.</a:t>
                      </a:r>
                      <a:r>
                        <a:rPr lang="en-US" sz="2800" b="0" i="1" baseline="0" dirty="0" smtClean="0">
                          <a:effectLst/>
                        </a:rPr>
                        <a:t> 21</a:t>
                      </a:r>
                      <a:endParaRPr lang="en-US" sz="2800" b="0" i="1" dirty="0">
                        <a:solidFill>
                          <a:srgbClr val="ACB9C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30000"/>
                        </a:lnSpc>
                        <a:spcBef>
                          <a:spcPts val="0"/>
                        </a:spcBef>
                        <a:spcAft>
                          <a:spcPts val="0"/>
                        </a:spcAft>
                      </a:pPr>
                      <a:r>
                        <a:rPr lang="en-US" sz="2800" b="0" i="1" dirty="0" smtClean="0">
                          <a:effectLst/>
                          <a:latin typeface="Arial Narrow" panose="020B0606020202030204" pitchFamily="34" charset="0"/>
                        </a:rPr>
                        <a:t>Assessment</a:t>
                      </a:r>
                      <a:r>
                        <a:rPr lang="en-US" sz="2800" b="0" i="1" baseline="0" dirty="0" smtClean="0">
                          <a:effectLst/>
                          <a:latin typeface="Arial Narrow" panose="020B0606020202030204" pitchFamily="34" charset="0"/>
                        </a:rPr>
                        <a:t> Day</a:t>
                      </a:r>
                      <a:endParaRPr lang="en-US" sz="2800" b="0" i="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534560">
                <a:tc>
                  <a:txBody>
                    <a:bodyPr/>
                    <a:lstStyle/>
                    <a:p>
                      <a:pPr marL="45720" marR="0" indent="0">
                        <a:lnSpc>
                          <a:spcPct val="130000"/>
                        </a:lnSpc>
                        <a:spcBef>
                          <a:spcPts val="0"/>
                        </a:spcBef>
                        <a:spcAft>
                          <a:spcPts val="0"/>
                        </a:spcAft>
                        <a:buFont typeface="+mj-lt"/>
                        <a:buNone/>
                      </a:pPr>
                      <a:r>
                        <a:rPr lang="en-US" sz="2800" dirty="0" smtClean="0">
                          <a:effectLst/>
                        </a:rPr>
                        <a:t>Apr.</a:t>
                      </a:r>
                      <a:r>
                        <a:rPr lang="en-US" sz="2800" baseline="0" dirty="0" smtClean="0">
                          <a:effectLst/>
                        </a:rPr>
                        <a:t> 28</a:t>
                      </a:r>
                      <a:endParaRPr lang="en-US" sz="2800" dirty="0" smtClean="0">
                        <a:effectLst/>
                      </a:endParaRP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effectLst/>
                          <a:latin typeface="Arial Narrow" panose="020B0606020202030204" pitchFamily="34" charset="0"/>
                          <a:ea typeface="Times New Roman" panose="02020603050405020304" pitchFamily="18" charset="0"/>
                        </a:rPr>
                        <a:t>Group </a:t>
                      </a:r>
                      <a:r>
                        <a:rPr lang="en-US" sz="2800" b="1" dirty="0" smtClean="0">
                          <a:effectLst/>
                          <a:latin typeface="Arial Narrow" panose="020B0606020202030204" pitchFamily="34" charset="0"/>
                          <a:ea typeface="Times New Roman" panose="02020603050405020304" pitchFamily="18" charset="0"/>
                        </a:rPr>
                        <a:t>presentations</a:t>
                      </a:r>
                      <a:r>
                        <a:rPr lang="en-US" sz="2800" dirty="0" smtClean="0">
                          <a:effectLst/>
                          <a:latin typeface="Arial Narrow" panose="020B0606020202030204" pitchFamily="34" charset="0"/>
                          <a:ea typeface="Times New Roman" panose="02020603050405020304" pitchFamily="18" charset="0"/>
                        </a:rPr>
                        <a:t> on teaching</a:t>
                      </a:r>
                      <a:r>
                        <a:rPr lang="en-US" sz="2800" baseline="0" dirty="0" smtClean="0">
                          <a:effectLst/>
                          <a:latin typeface="Arial Narrow" panose="020B0606020202030204" pitchFamily="34" charset="0"/>
                          <a:ea typeface="Times New Roman" panose="02020603050405020304" pitchFamily="18" charset="0"/>
                        </a:rPr>
                        <a:t> methods</a:t>
                      </a:r>
                      <a:endParaRPr lang="en-US" sz="2800" dirty="0" smtClean="0">
                        <a:effectLst/>
                        <a:latin typeface="Arial Narrow" panose="020B0606020202030204" pitchFamily="34"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4855949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TC103457464[[fn=Dividend]]</Template>
  <TotalTime>1039</TotalTime>
  <Words>2742</Words>
  <Application>Microsoft Office PowerPoint</Application>
  <PresentationFormat>Widescreen</PresentationFormat>
  <Paragraphs>186</Paragraphs>
  <Slides>19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MS Mincho</vt:lpstr>
      <vt:lpstr>Arial</vt:lpstr>
      <vt:lpstr>Arial Narrow</vt:lpstr>
      <vt:lpstr>Calibri</vt:lpstr>
      <vt:lpstr>Gill Sans MT</vt:lpstr>
      <vt:lpstr>Symbol</vt:lpstr>
      <vt:lpstr>Times New Roman</vt:lpstr>
      <vt:lpstr>Wingdings 2</vt:lpstr>
      <vt:lpstr>Dividend</vt:lpstr>
      <vt:lpstr>Knight Chapter 10:   A Christian Approach to Education</vt:lpstr>
      <vt:lpstr>Student Questions ~ Teaching as Ministry</vt:lpstr>
      <vt:lpstr>Prof’s Questions ~ Teaching as Ministry</vt:lpstr>
      <vt:lpstr>Student Questions ~ Christian  view of  Curriculum</vt:lpstr>
      <vt:lpstr>Prof’s Questions ~ Christian  view of Curriculum</vt:lpstr>
      <vt:lpstr>Prof’s Questions ~ Christian  view of Curriculum</vt:lpstr>
      <vt:lpstr>Knight’s approach to teaching literature ~ replicate in content area groups Hist/Soc.Studies (Brandon &amp; Trevor).     PE (Kendra &amp; Chris).     Arts (Katy &amp; Ashley).                                                Math (Kayla &amp; Josie).     Science (Christian).  </vt:lpstr>
      <vt:lpstr>Knight’s approach to teaching literature ~ replicate in content area groups</vt:lpstr>
      <vt:lpstr>Course Schedule</vt:lpstr>
      <vt:lpstr>Preview  the  Rubric for  the  Personal Philosophy Statement (Paper)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quotations</vt:lpstr>
    </vt:vector>
  </TitlesOfParts>
  <Company>Dordt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Knight Chapter 10:   A Christian Approach to Education</dc:title>
  <dc:creator>Steve Holtrop</dc:creator>
  <cp:lastModifiedBy>Steve Holtrop</cp:lastModifiedBy>
  <cp:revision>100</cp:revision>
  <dcterms:created xsi:type="dcterms:W3CDTF">2014-10-27T20:38:16Z</dcterms:created>
  <dcterms:modified xsi:type="dcterms:W3CDTF">2016-03-24T22:59:13Z</dcterms:modified>
</cp:coreProperties>
</file>