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256" r:id="rId2"/>
    <p:sldId id="318" r:id="rId3"/>
    <p:sldId id="316" r:id="rId4"/>
    <p:sldId id="317" r:id="rId5"/>
    <p:sldId id="321" r:id="rId6"/>
    <p:sldId id="320" r:id="rId7"/>
    <p:sldId id="311" r:id="rId8"/>
    <p:sldId id="261" r:id="rId9"/>
    <p:sldId id="277" r:id="rId10"/>
    <p:sldId id="270" r:id="rId11"/>
    <p:sldId id="322" r:id="rId12"/>
    <p:sldId id="271" r:id="rId13"/>
    <p:sldId id="293" r:id="rId14"/>
    <p:sldId id="326" r:id="rId15"/>
    <p:sldId id="272" r:id="rId16"/>
    <p:sldId id="327" r:id="rId17"/>
    <p:sldId id="273" r:id="rId18"/>
    <p:sldId id="274" r:id="rId19"/>
    <p:sldId id="303" r:id="rId20"/>
    <p:sldId id="324" r:id="rId21"/>
    <p:sldId id="275" r:id="rId22"/>
    <p:sldId id="278" r:id="rId23"/>
    <p:sldId id="279" r:id="rId24"/>
    <p:sldId id="323" r:id="rId25"/>
    <p:sldId id="276" r:id="rId26"/>
    <p:sldId id="280" r:id="rId27"/>
    <p:sldId id="325" r:id="rId28"/>
    <p:sldId id="309"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9CD"/>
    <a:srgbClr val="EEF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313" autoAdjust="0"/>
  </p:normalViewPr>
  <p:slideViewPr>
    <p:cSldViewPr snapToGrid="0">
      <p:cViewPr varScale="1">
        <p:scale>
          <a:sx n="78" d="100"/>
          <a:sy n="78" d="100"/>
        </p:scale>
        <p:origin x="77" y="101"/>
      </p:cViewPr>
      <p:guideLst/>
    </p:cSldViewPr>
  </p:slideViewPr>
  <p:notesTextViewPr>
    <p:cViewPr>
      <p:scale>
        <a:sx n="3" d="2"/>
        <a:sy n="3" d="2"/>
      </p:scale>
      <p:origin x="0" y="0"/>
    </p:cViewPr>
  </p:notesTextViewPr>
  <p:sorterViewPr>
    <p:cViewPr>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D320E99-9DFB-4A3B-BF05-BD28E9643A88}" type="datetimeFigureOut">
              <a:rPr lang="en-US" smtClean="0"/>
              <a:t>1/26/2017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F99ED5D-62F1-479D-B829-609FC88CCC4F}" type="slidenum">
              <a:rPr lang="en-US" smtClean="0"/>
              <a:t>‹#›</a:t>
            </a:fld>
            <a:endParaRPr lang="en-US"/>
          </a:p>
        </p:txBody>
      </p:sp>
    </p:spTree>
    <p:extLst>
      <p:ext uri="{BB962C8B-B14F-4D97-AF65-F5344CB8AC3E}">
        <p14:creationId xmlns:p14="http://schemas.microsoft.com/office/powerpoint/2010/main" val="400225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277AC3C-F985-494F-A0DC-609CEEAD08AE}" type="datetimeFigureOut">
              <a:rPr lang="en-US" smtClean="0"/>
              <a:t>1/26/2017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914FFCA-AD38-4AFB-9847-10BEAC76F5D7}" type="slidenum">
              <a:rPr lang="en-US" smtClean="0"/>
              <a:t>‹#›</a:t>
            </a:fld>
            <a:endParaRPr lang="en-US"/>
          </a:p>
        </p:txBody>
      </p:sp>
    </p:spTree>
    <p:extLst>
      <p:ext uri="{BB962C8B-B14F-4D97-AF65-F5344CB8AC3E}">
        <p14:creationId xmlns:p14="http://schemas.microsoft.com/office/powerpoint/2010/main" val="305694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a:t>
            </a:fld>
            <a:endParaRPr lang="en-US"/>
          </a:p>
        </p:txBody>
      </p:sp>
    </p:spTree>
    <p:extLst>
      <p:ext uri="{BB962C8B-B14F-4D97-AF65-F5344CB8AC3E}">
        <p14:creationId xmlns:p14="http://schemas.microsoft.com/office/powerpoint/2010/main" val="18920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15</a:t>
            </a:fld>
            <a:endParaRPr lang="en-US"/>
          </a:p>
        </p:txBody>
      </p:sp>
    </p:spTree>
    <p:extLst>
      <p:ext uri="{BB962C8B-B14F-4D97-AF65-F5344CB8AC3E}">
        <p14:creationId xmlns:p14="http://schemas.microsoft.com/office/powerpoint/2010/main" val="382688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17</a:t>
            </a:fld>
            <a:endParaRPr lang="en-US"/>
          </a:p>
        </p:txBody>
      </p:sp>
    </p:spTree>
    <p:extLst>
      <p:ext uri="{BB962C8B-B14F-4D97-AF65-F5344CB8AC3E}">
        <p14:creationId xmlns:p14="http://schemas.microsoft.com/office/powerpoint/2010/main" val="197279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18</a:t>
            </a:fld>
            <a:endParaRPr lang="en-US"/>
          </a:p>
        </p:txBody>
      </p:sp>
    </p:spTree>
    <p:extLst>
      <p:ext uri="{BB962C8B-B14F-4D97-AF65-F5344CB8AC3E}">
        <p14:creationId xmlns:p14="http://schemas.microsoft.com/office/powerpoint/2010/main" val="70102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19</a:t>
            </a:fld>
            <a:endParaRPr lang="en-US"/>
          </a:p>
        </p:txBody>
      </p:sp>
    </p:spTree>
    <p:extLst>
      <p:ext uri="{BB962C8B-B14F-4D97-AF65-F5344CB8AC3E}">
        <p14:creationId xmlns:p14="http://schemas.microsoft.com/office/powerpoint/2010/main" val="14914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21</a:t>
            </a:fld>
            <a:endParaRPr lang="en-US"/>
          </a:p>
        </p:txBody>
      </p:sp>
    </p:spTree>
    <p:extLst>
      <p:ext uri="{BB962C8B-B14F-4D97-AF65-F5344CB8AC3E}">
        <p14:creationId xmlns:p14="http://schemas.microsoft.com/office/powerpoint/2010/main" val="1797282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22</a:t>
            </a:fld>
            <a:endParaRPr lang="en-US"/>
          </a:p>
        </p:txBody>
      </p:sp>
    </p:spTree>
    <p:extLst>
      <p:ext uri="{BB962C8B-B14F-4D97-AF65-F5344CB8AC3E}">
        <p14:creationId xmlns:p14="http://schemas.microsoft.com/office/powerpoint/2010/main" val="376993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23</a:t>
            </a:fld>
            <a:endParaRPr lang="en-US"/>
          </a:p>
        </p:txBody>
      </p:sp>
    </p:spTree>
    <p:extLst>
      <p:ext uri="{BB962C8B-B14F-4D97-AF65-F5344CB8AC3E}">
        <p14:creationId xmlns:p14="http://schemas.microsoft.com/office/powerpoint/2010/main" val="13035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25</a:t>
            </a:fld>
            <a:endParaRPr lang="en-US"/>
          </a:p>
        </p:txBody>
      </p:sp>
    </p:spTree>
    <p:extLst>
      <p:ext uri="{BB962C8B-B14F-4D97-AF65-F5344CB8AC3E}">
        <p14:creationId xmlns:p14="http://schemas.microsoft.com/office/powerpoint/2010/main" val="3630532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26</a:t>
            </a:fld>
            <a:endParaRPr lang="en-US"/>
          </a:p>
        </p:txBody>
      </p:sp>
    </p:spTree>
    <p:extLst>
      <p:ext uri="{BB962C8B-B14F-4D97-AF65-F5344CB8AC3E}">
        <p14:creationId xmlns:p14="http://schemas.microsoft.com/office/powerpoint/2010/main" val="1796741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28</a:t>
            </a:fld>
            <a:endParaRPr lang="en-US"/>
          </a:p>
        </p:txBody>
      </p:sp>
    </p:spTree>
    <p:extLst>
      <p:ext uri="{BB962C8B-B14F-4D97-AF65-F5344CB8AC3E}">
        <p14:creationId xmlns:p14="http://schemas.microsoft.com/office/powerpoint/2010/main" val="255524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a:t>
            </a:fld>
            <a:endParaRPr lang="en-US"/>
          </a:p>
        </p:txBody>
      </p:sp>
    </p:spTree>
    <p:extLst>
      <p:ext uri="{BB962C8B-B14F-4D97-AF65-F5344CB8AC3E}">
        <p14:creationId xmlns:p14="http://schemas.microsoft.com/office/powerpoint/2010/main" val="64306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3A79145-6DE8-4751-A78A-8111854E3F16}" type="slidenum">
              <a:rPr lang="en-US" smtClean="0"/>
              <a:t>6</a:t>
            </a:fld>
            <a:endParaRPr lang="en-US"/>
          </a:p>
        </p:txBody>
      </p:sp>
    </p:spTree>
    <p:extLst>
      <p:ext uri="{BB962C8B-B14F-4D97-AF65-F5344CB8AC3E}">
        <p14:creationId xmlns:p14="http://schemas.microsoft.com/office/powerpoint/2010/main" val="240670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7</a:t>
            </a:fld>
            <a:endParaRPr lang="en-US"/>
          </a:p>
        </p:txBody>
      </p:sp>
    </p:spTree>
    <p:extLst>
      <p:ext uri="{BB962C8B-B14F-4D97-AF65-F5344CB8AC3E}">
        <p14:creationId xmlns:p14="http://schemas.microsoft.com/office/powerpoint/2010/main" val="80419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8</a:t>
            </a:fld>
            <a:endParaRPr lang="en-US"/>
          </a:p>
        </p:txBody>
      </p:sp>
    </p:spTree>
    <p:extLst>
      <p:ext uri="{BB962C8B-B14F-4D97-AF65-F5344CB8AC3E}">
        <p14:creationId xmlns:p14="http://schemas.microsoft.com/office/powerpoint/2010/main" val="133931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9</a:t>
            </a:fld>
            <a:endParaRPr lang="en-US"/>
          </a:p>
        </p:txBody>
      </p:sp>
    </p:spTree>
    <p:extLst>
      <p:ext uri="{BB962C8B-B14F-4D97-AF65-F5344CB8AC3E}">
        <p14:creationId xmlns:p14="http://schemas.microsoft.com/office/powerpoint/2010/main" val="180133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10</a:t>
            </a:fld>
            <a:endParaRPr lang="en-US"/>
          </a:p>
        </p:txBody>
      </p:sp>
    </p:spTree>
    <p:extLst>
      <p:ext uri="{BB962C8B-B14F-4D97-AF65-F5344CB8AC3E}">
        <p14:creationId xmlns:p14="http://schemas.microsoft.com/office/powerpoint/2010/main" val="116996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12</a:t>
            </a:fld>
            <a:endParaRPr lang="en-US"/>
          </a:p>
        </p:txBody>
      </p:sp>
    </p:spTree>
    <p:extLst>
      <p:ext uri="{BB962C8B-B14F-4D97-AF65-F5344CB8AC3E}">
        <p14:creationId xmlns:p14="http://schemas.microsoft.com/office/powerpoint/2010/main" val="104921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13</a:t>
            </a:fld>
            <a:endParaRPr lang="en-US"/>
          </a:p>
        </p:txBody>
      </p:sp>
    </p:spTree>
    <p:extLst>
      <p:ext uri="{BB962C8B-B14F-4D97-AF65-F5344CB8AC3E}">
        <p14:creationId xmlns:p14="http://schemas.microsoft.com/office/powerpoint/2010/main" val="306809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FBBA53-4B82-4C7B-981D-2BE12595B39A}"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48930" y="6492875"/>
            <a:ext cx="683339" cy="365125"/>
          </a:xfrm>
        </p:spPr>
        <p:txBody>
          <a:bodyPr/>
          <a:lstStyle>
            <a:lvl1pPr>
              <a:defRPr sz="1800" b="1">
                <a:solidFill>
                  <a:schemeClr val="bg1">
                    <a:lumMod val="50000"/>
                    <a:lumOff val="50000"/>
                  </a:schemeClr>
                </a:solidFill>
              </a:defRPr>
            </a:lvl1pPr>
          </a:lstStyle>
          <a:p>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1D583-8E6C-4219-8471-F6F0BC513C2F}"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2623A-B629-40E4-AC72-1564C6AD9C25}"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80035-277E-4F1B-96B2-688A18C80129}"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D0942-FB7A-4803-9793-022FDAE96D6B}"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4455D-1EA8-4417-9BF0-CB1EBEAC05DD}"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58959-081D-4128-BAAB-E83D6CC973F4}"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5FF3D-20DC-4147-9100-B375837D5728}"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1BDC6-CCA9-43CC-B011-30240AE018B4}"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txBox="1">
            <a:spLocks/>
          </p:cNvSpPr>
          <p:nvPr userDrawn="1"/>
        </p:nvSpPr>
        <p:spPr>
          <a:xfrm>
            <a:off x="11548930" y="6492875"/>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bg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34EE7-88F0-46C9-9375-CC6303E9E02E}" type="datetime1">
              <a:rPr lang="en-US" smtClean="0"/>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F2C0E3-863C-43B9-86A8-BC9F83D409DD}" type="datetime1">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42E9CE-E5D0-42EA-BA2E-FB4E3E142820}" type="datetime1">
              <a:rPr lang="en-US" smtClean="0"/>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CD9C20-B50F-4D0C-A744-9F38B9208400}" type="datetime1">
              <a:rPr lang="en-US" smtClean="0"/>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8C6F7-C16F-4D24-A1C8-1DB3C099A6DD}" type="datetime1">
              <a:rPr lang="en-US" smtClean="0"/>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140D7-0D54-4824-AD5E-21FBE5ADED91}" type="datetime1">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0463C-B5FE-4536-9DB7-7964633BA579}" type="datetime1">
              <a:rPr lang="en-US" smtClean="0"/>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6DD7C-E956-440D-BB9E-86FB21B5C813}" type="datetime1">
              <a:rPr lang="en-US" smtClean="0"/>
              <a:t>1/26/2017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ponpress.com/books/search/author/alan_r._sadovni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sponpress.com/books/search/author/susan_f._semel/" TargetMode="External"/><Relationship Id="rId4" Type="http://schemas.openxmlformats.org/officeDocument/2006/relationships/hyperlink" Target="http://www.sponpress.com/books/search/author/peter_w._cookson_j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560764"/>
            <a:ext cx="7766936" cy="1646302"/>
          </a:xfrm>
        </p:spPr>
        <p:txBody>
          <a:bodyPr/>
          <a:lstStyle/>
          <a:p>
            <a:r>
              <a:rPr lang="en-US" dirty="0" smtClean="0"/>
              <a:t>History of Education</a:t>
            </a:r>
            <a:br>
              <a:rPr lang="en-US" dirty="0" smtClean="0"/>
            </a:br>
            <a:endParaRPr lang="en-US" dirty="0"/>
          </a:p>
        </p:txBody>
      </p:sp>
      <p:sp>
        <p:nvSpPr>
          <p:cNvPr id="3" name="Subtitle 2"/>
          <p:cNvSpPr>
            <a:spLocks noGrp="1"/>
          </p:cNvSpPr>
          <p:nvPr>
            <p:ph type="subTitle" idx="1"/>
          </p:nvPr>
        </p:nvSpPr>
        <p:spPr>
          <a:xfrm>
            <a:off x="3404313" y="3417633"/>
            <a:ext cx="4942986" cy="2675258"/>
          </a:xfrm>
        </p:spPr>
        <p:txBody>
          <a:bodyPr>
            <a:normAutofit/>
          </a:bodyPr>
          <a:lstStyle/>
          <a:p>
            <a:pPr algn="ctr"/>
            <a:r>
              <a:rPr lang="en-US" sz="2800" dirty="0" smtClean="0"/>
              <a:t>EDUC 300 &amp; CORE 310</a:t>
            </a:r>
          </a:p>
          <a:p>
            <a:pPr algn="ctr"/>
            <a:r>
              <a:rPr lang="en-US" sz="2800" dirty="0" smtClean="0"/>
              <a:t>Dr. Stephen D. Holtrop</a:t>
            </a:r>
          </a:p>
          <a:p>
            <a:pPr algn="ctr"/>
            <a:r>
              <a:rPr lang="en-US" sz="2800" dirty="0" smtClean="0"/>
              <a:t>Dordt College</a:t>
            </a:r>
          </a:p>
          <a:p>
            <a:pPr algn="ctr"/>
            <a:r>
              <a:rPr lang="en-US" sz="2800" dirty="0">
                <a:solidFill>
                  <a:schemeClr val="accent1"/>
                </a:solidFill>
              </a:rPr>
              <a:t>Sept. 27, 2016</a:t>
            </a:r>
            <a:endParaRPr lang="en-US" sz="2800" dirty="0" smtClean="0">
              <a:solidFill>
                <a:schemeClr val="accent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9" name="Picture 2" descr="http://grandmathunder.com/wp-content/uploads/2013/05/American-experiment-300x1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2237" y="230040"/>
            <a:ext cx="3757156" cy="210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touretown.com/Portals/0/schoolhouse%20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1883" y="3417632"/>
            <a:ext cx="312243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venspired.com/wp-content/uploads/2012/03/2336807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5067" t="12286" r="15026" b="13817"/>
          <a:stretch/>
        </p:blipFill>
        <p:spPr bwMode="auto">
          <a:xfrm>
            <a:off x="8347299" y="3383915"/>
            <a:ext cx="354330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pophistorydig.com/wp-content/uploads/2011/09/1964-Look-14Jan-girl-34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01687" y="231814"/>
            <a:ext cx="3388912"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upload.wikimedia.org/wikipedia/commons/2/29/Somerville_High_Schoo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1883" y="230927"/>
            <a:ext cx="3238060"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8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2926"/>
            <a:ext cx="8596668" cy="1320800"/>
          </a:xfrm>
        </p:spPr>
        <p:txBody>
          <a:bodyPr>
            <a:normAutofit/>
          </a:bodyPr>
          <a:lstStyle/>
          <a:p>
            <a:r>
              <a:rPr lang="en-US" dirty="0"/>
              <a:t>Colonial education </a:t>
            </a:r>
            <a:br>
              <a:rPr lang="en-US" dirty="0"/>
            </a:br>
            <a:endParaRPr lang="en-US" dirty="0"/>
          </a:p>
        </p:txBody>
      </p:sp>
      <p:sp>
        <p:nvSpPr>
          <p:cNvPr id="3" name="Content Placeholder 2"/>
          <p:cNvSpPr>
            <a:spLocks noGrp="1"/>
          </p:cNvSpPr>
          <p:nvPr>
            <p:ph idx="1"/>
          </p:nvPr>
        </p:nvSpPr>
        <p:spPr>
          <a:xfrm>
            <a:off x="383059" y="951470"/>
            <a:ext cx="8490732" cy="5906530"/>
          </a:xfrm>
        </p:spPr>
        <p:txBody>
          <a:bodyPr>
            <a:normAutofit lnSpcReduction="10000"/>
          </a:bodyPr>
          <a:lstStyle/>
          <a:p>
            <a:r>
              <a:rPr lang="en-US" sz="2200" dirty="0" smtClean="0"/>
              <a:t>Why were nine universities started in the colonies before 1776?</a:t>
            </a:r>
          </a:p>
          <a:p>
            <a:r>
              <a:rPr lang="en-US" sz="2200" dirty="0" smtClean="0"/>
              <a:t>Explain </a:t>
            </a:r>
            <a:r>
              <a:rPr lang="en-US" sz="2200" i="1" dirty="0" smtClean="0"/>
              <a:t>The Old Deluder Satan Law</a:t>
            </a:r>
            <a:r>
              <a:rPr lang="en-US" sz="2200" dirty="0" smtClean="0"/>
              <a:t>.  What’s the perspective on education here?  Why didn’t many towns establish these dame schools?</a:t>
            </a:r>
          </a:p>
          <a:p>
            <a:r>
              <a:rPr lang="en-US" sz="2200" dirty="0" smtClean="0"/>
              <a:t>Why do we have the phrase “</a:t>
            </a:r>
            <a:r>
              <a:rPr lang="en-US" sz="2200" i="1" dirty="0" smtClean="0"/>
              <a:t>back to basics</a:t>
            </a:r>
            <a:r>
              <a:rPr lang="en-US" sz="2200" dirty="0" smtClean="0"/>
              <a:t>” when colonial schools offered public speaking, art, surveying, navigation, and modern foreign languages?  What’s the perspective on education here?</a:t>
            </a:r>
          </a:p>
          <a:p>
            <a:r>
              <a:rPr lang="en-US" sz="2200" dirty="0" smtClean="0"/>
              <a:t>Why did reading the classics work for sons of the elite but not girls, regular folks, or native Americans?  What conflicting perspectives were at work here?</a:t>
            </a:r>
          </a:p>
          <a:p>
            <a:r>
              <a:rPr lang="en-US" sz="2200" dirty="0" smtClean="0"/>
              <a:t>How did the Quakers differ in their perspectives?  Results?  </a:t>
            </a:r>
          </a:p>
          <a:p>
            <a:r>
              <a:rPr lang="en-US" sz="2200" dirty="0" smtClean="0"/>
              <a:t>What were the main perspectives on educating slaves?  </a:t>
            </a:r>
          </a:p>
          <a:p>
            <a:r>
              <a:rPr lang="en-US" sz="2200" dirty="0" smtClean="0"/>
              <a:t>How were each of these debated in this era?</a:t>
            </a:r>
          </a:p>
          <a:p>
            <a:pPr marL="742950" lvl="2" indent="-342900"/>
            <a:r>
              <a:rPr lang="en-US" sz="2200" dirty="0"/>
              <a:t>View of </a:t>
            </a:r>
            <a:r>
              <a:rPr lang="en-US" sz="2200" dirty="0" smtClean="0"/>
              <a:t>the student</a:t>
            </a:r>
            <a:r>
              <a:rPr lang="en-US" sz="2200" dirty="0"/>
              <a:t>, </a:t>
            </a:r>
            <a:r>
              <a:rPr lang="en-US" sz="2200" dirty="0" smtClean="0"/>
              <a:t>teacher, curriculum, </a:t>
            </a:r>
            <a:r>
              <a:rPr lang="en-US" sz="2200" dirty="0"/>
              <a:t>knowledge, work, </a:t>
            </a:r>
            <a:r>
              <a:rPr lang="en-US" sz="2200" dirty="0" smtClean="0"/>
              <a:t>values</a:t>
            </a:r>
            <a:endParaRPr lang="en-US" sz="2200" dirty="0"/>
          </a:p>
          <a:p>
            <a:endParaRPr lang="en-US" dirty="0" smtClean="0"/>
          </a:p>
          <a:p>
            <a:endParaRPr lang="en-US" dirty="0" smtClean="0"/>
          </a:p>
          <a:p>
            <a:endParaRPr lang="en-US" dirty="0"/>
          </a:p>
        </p:txBody>
      </p:sp>
      <p:pic>
        <p:nvPicPr>
          <p:cNvPr id="10242" name="Picture 2" descr="http://cdm.reed.edu/cdm4/indianconverts/images/primer17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1253" y="1931438"/>
            <a:ext cx="3280747" cy="4404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21227" y="0"/>
            <a:ext cx="4370773" cy="369332"/>
          </a:xfrm>
          <a:prstGeom prst="rect">
            <a:avLst/>
          </a:prstGeom>
          <a:noFill/>
        </p:spPr>
        <p:txBody>
          <a:bodyPr wrap="square" rtlCol="0">
            <a:spAutoFit/>
          </a:bodyPr>
          <a:lstStyle/>
          <a:p>
            <a:r>
              <a:rPr lang="en-US" dirty="0" smtClean="0"/>
              <a:t>History/Colonial</a:t>
            </a:r>
            <a:endParaRPr lang="en-US" dirty="0"/>
          </a:p>
        </p:txBody>
      </p:sp>
      <p:sp>
        <p:nvSpPr>
          <p:cNvPr id="6" name="Explosion 1 5"/>
          <p:cNvSpPr/>
          <p:nvPr/>
        </p:nvSpPr>
        <p:spPr>
          <a:xfrm>
            <a:off x="8732591" y="80790"/>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7" name="TextBox 6"/>
          <p:cNvSpPr txBox="1"/>
          <p:nvPr/>
        </p:nvSpPr>
        <p:spPr>
          <a:xfrm>
            <a:off x="11008659" y="6488668"/>
            <a:ext cx="762000" cy="369332"/>
          </a:xfrm>
          <a:prstGeom prst="rect">
            <a:avLst/>
          </a:prstGeom>
          <a:noFill/>
        </p:spPr>
        <p:txBody>
          <a:bodyPr wrap="square" rtlCol="0">
            <a:spAutoFit/>
          </a:bodyPr>
          <a:lstStyle/>
          <a:p>
            <a:r>
              <a:rPr lang="en-US" dirty="0">
                <a:solidFill>
                  <a:schemeClr val="accent1">
                    <a:lumMod val="50000"/>
                  </a:schemeClr>
                </a:solidFill>
              </a:rPr>
              <a:t>7</a:t>
            </a:r>
            <a:r>
              <a:rPr lang="en-US" dirty="0" smtClean="0">
                <a:solidFill>
                  <a:schemeClr val="accent1">
                    <a:lumMod val="50000"/>
                  </a:schemeClr>
                </a:solidFill>
              </a:rPr>
              <a:t>:15</a:t>
            </a:r>
            <a:endParaRPr lang="en-US" dirty="0">
              <a:solidFill>
                <a:schemeClr val="accent1">
                  <a:lumMod val="50000"/>
                </a:schemeClr>
              </a:solidFill>
            </a:endParaRPr>
          </a:p>
        </p:txBody>
      </p:sp>
    </p:spTree>
    <p:extLst>
      <p:ext uri="{BB962C8B-B14F-4D97-AF65-F5344CB8AC3E}">
        <p14:creationId xmlns:p14="http://schemas.microsoft.com/office/powerpoint/2010/main" val="170571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Qs on </a:t>
            </a:r>
            <a:r>
              <a:rPr lang="en-US" dirty="0"/>
              <a:t>Colonial education </a:t>
            </a:r>
          </a:p>
        </p:txBody>
      </p:sp>
      <p:sp>
        <p:nvSpPr>
          <p:cNvPr id="3" name="Content Placeholder 2"/>
          <p:cNvSpPr>
            <a:spLocks noGrp="1"/>
          </p:cNvSpPr>
          <p:nvPr>
            <p:ph idx="1"/>
          </p:nvPr>
        </p:nvSpPr>
        <p:spPr/>
        <p:txBody>
          <a:bodyPr/>
          <a:lstStyle/>
          <a:p>
            <a:pPr>
              <a:buFont typeface="+mj-lt"/>
              <a:buAutoNum type="arabicPeriod"/>
            </a:pPr>
            <a:r>
              <a:rPr lang="en-US" sz="2400" dirty="0">
                <a:solidFill>
                  <a:schemeClr val="accent1">
                    <a:lumMod val="20000"/>
                    <a:lumOff val="80000"/>
                  </a:schemeClr>
                </a:solidFill>
              </a:rPr>
              <a:t>Why did people not implement Ben Franklin’s ideas sooner? It seems like he was spot on in his ideas about what education should be. How do you think each era would feel about our current education system today? Would they approve, disapprove, or be completely disgusted</a:t>
            </a:r>
            <a:r>
              <a:rPr lang="en-US" sz="2400" dirty="0" smtClean="0">
                <a:solidFill>
                  <a:schemeClr val="accent1">
                    <a:lumMod val="20000"/>
                    <a:lumOff val="80000"/>
                  </a:schemeClr>
                </a:solidFill>
              </a:rPr>
              <a:t>?</a:t>
            </a:r>
          </a:p>
          <a:p>
            <a:pPr>
              <a:buFont typeface="+mj-lt"/>
              <a:buAutoNum type="arabicPeriod"/>
            </a:pPr>
            <a:r>
              <a:rPr lang="en-US" sz="2400" dirty="0">
                <a:solidFill>
                  <a:schemeClr val="accent1">
                    <a:lumMod val="20000"/>
                    <a:lumOff val="80000"/>
                  </a:schemeClr>
                </a:solidFill>
              </a:rPr>
              <a:t>Do you think that teaching in the way of the colonial era would still work today for certain kids? There are still some kids today that would need discipline like that, would that work for them</a:t>
            </a:r>
            <a:r>
              <a:rPr lang="en-US" sz="2400" dirty="0" smtClean="0">
                <a:solidFill>
                  <a:schemeClr val="accent1">
                    <a:lumMod val="20000"/>
                    <a:lumOff val="80000"/>
                  </a:schemeClr>
                </a:solidFill>
              </a:rPr>
              <a:t>?</a:t>
            </a:r>
          </a:p>
          <a:p>
            <a:endParaRPr lang="en-US" dirty="0" smtClean="0"/>
          </a:p>
          <a:p>
            <a:endParaRPr lang="en-US" dirty="0"/>
          </a:p>
        </p:txBody>
      </p:sp>
      <p:pic>
        <p:nvPicPr>
          <p:cNvPr id="102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450" y="40957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4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School era	</a:t>
            </a:r>
            <a:endParaRPr lang="en-US" dirty="0"/>
          </a:p>
        </p:txBody>
      </p:sp>
      <p:sp>
        <p:nvSpPr>
          <p:cNvPr id="3" name="Content Placeholder 2"/>
          <p:cNvSpPr>
            <a:spLocks noGrp="1"/>
          </p:cNvSpPr>
          <p:nvPr>
            <p:ph idx="1"/>
          </p:nvPr>
        </p:nvSpPr>
        <p:spPr>
          <a:xfrm>
            <a:off x="677334" y="1482571"/>
            <a:ext cx="8596668" cy="5184559"/>
          </a:xfrm>
        </p:spPr>
        <p:txBody>
          <a:bodyPr>
            <a:normAutofit lnSpcReduction="10000"/>
          </a:bodyPr>
          <a:lstStyle/>
          <a:p>
            <a:r>
              <a:rPr lang="en-US" sz="2400" dirty="0" smtClean="0"/>
              <a:t>How did the Industrial Revolution affect education?  What </a:t>
            </a:r>
            <a:r>
              <a:rPr lang="en-US" sz="2400" i="1" dirty="0" smtClean="0"/>
              <a:t>perspectives on education </a:t>
            </a:r>
            <a:r>
              <a:rPr lang="en-US" sz="2400" dirty="0" smtClean="0"/>
              <a:t>prevailed as schools adjusted to…</a:t>
            </a:r>
          </a:p>
          <a:p>
            <a:pPr lvl="1"/>
            <a:r>
              <a:rPr lang="en-US" sz="2400" dirty="0" smtClean="0"/>
              <a:t>Factories</a:t>
            </a:r>
          </a:p>
          <a:p>
            <a:pPr lvl="1"/>
            <a:r>
              <a:rPr lang="en-US" sz="2400" dirty="0" smtClean="0"/>
              <a:t>Urban growth</a:t>
            </a:r>
          </a:p>
          <a:p>
            <a:pPr lvl="1"/>
            <a:r>
              <a:rPr lang="en-US" sz="2400" dirty="0" smtClean="0"/>
              <a:t>Immigrants</a:t>
            </a:r>
          </a:p>
          <a:p>
            <a:pPr lvl="1"/>
            <a:r>
              <a:rPr lang="en-US" sz="2400" dirty="0" smtClean="0"/>
              <a:t>Right to vote</a:t>
            </a:r>
          </a:p>
          <a:p>
            <a:pPr lvl="1"/>
            <a:r>
              <a:rPr lang="en-US" sz="2400" dirty="0" smtClean="0"/>
              <a:t>Social reform</a:t>
            </a:r>
          </a:p>
          <a:p>
            <a:r>
              <a:rPr lang="en-US" sz="2400" dirty="0"/>
              <a:t>How were each of these debated in this </a:t>
            </a:r>
            <a:r>
              <a:rPr lang="en-US" sz="2400" dirty="0" smtClean="0"/>
              <a:t/>
            </a:r>
            <a:br>
              <a:rPr lang="en-US" sz="2400" dirty="0" smtClean="0"/>
            </a:br>
            <a:r>
              <a:rPr lang="en-US" sz="2400" dirty="0" smtClean="0"/>
              <a:t>era</a:t>
            </a:r>
            <a:r>
              <a:rPr lang="en-US" sz="2400" dirty="0"/>
              <a:t>?</a:t>
            </a:r>
          </a:p>
          <a:p>
            <a:pPr marL="742950" lvl="2" indent="-342900"/>
            <a:r>
              <a:rPr lang="en-US" sz="2400" dirty="0"/>
              <a:t>View of </a:t>
            </a:r>
            <a:r>
              <a:rPr lang="en-US" sz="2400" dirty="0" smtClean="0"/>
              <a:t>the student</a:t>
            </a:r>
            <a:r>
              <a:rPr lang="en-US" sz="2400" dirty="0"/>
              <a:t>, teacher, </a:t>
            </a:r>
            <a:r>
              <a:rPr lang="en-US" sz="2400" dirty="0" smtClean="0"/>
              <a:t/>
            </a:r>
            <a:br>
              <a:rPr lang="en-US" sz="2400" dirty="0" smtClean="0"/>
            </a:br>
            <a:r>
              <a:rPr lang="en-US" sz="2400" dirty="0" smtClean="0"/>
              <a:t>curriculum</a:t>
            </a:r>
            <a:r>
              <a:rPr lang="en-US" sz="2400" dirty="0"/>
              <a:t>, </a:t>
            </a:r>
            <a:r>
              <a:rPr lang="en-US" sz="2400" dirty="0" smtClean="0"/>
              <a:t>knowledge</a:t>
            </a:r>
            <a:r>
              <a:rPr lang="en-US" sz="2400" dirty="0"/>
              <a:t>, </a:t>
            </a:r>
            <a:r>
              <a:rPr lang="en-US" sz="2400" dirty="0" smtClean="0"/>
              <a:t>work</a:t>
            </a:r>
            <a:r>
              <a:rPr lang="en-US" sz="2400" dirty="0"/>
              <a:t>, values</a:t>
            </a:r>
          </a:p>
          <a:p>
            <a:endParaRPr lang="en-US" sz="2600" dirty="0" smtClean="0"/>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History/Common School</a:t>
            </a:r>
            <a:endParaRPr lang="en-US" dirty="0"/>
          </a:p>
        </p:txBody>
      </p:sp>
      <p:pic>
        <p:nvPicPr>
          <p:cNvPr id="25602" name="Picture 2" descr="http://cf067b.medialib.glogster.com/media/a0/a03e8f42c042a2037c39e1c248ff075a4974f08b15e3dcec5eb5bb3358b07dc5/clothersfactor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3495" y="2803371"/>
            <a:ext cx="5011065" cy="3562368"/>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734161" y="288637"/>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3863910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Common School era	</a:t>
            </a:r>
            <a:endParaRPr lang="en-US" dirty="0"/>
          </a:p>
        </p:txBody>
      </p:sp>
      <p:sp>
        <p:nvSpPr>
          <p:cNvPr id="3" name="Content Placeholder 2"/>
          <p:cNvSpPr>
            <a:spLocks noGrp="1"/>
          </p:cNvSpPr>
          <p:nvPr>
            <p:ph idx="1"/>
          </p:nvPr>
        </p:nvSpPr>
        <p:spPr>
          <a:xfrm>
            <a:off x="677334" y="1482571"/>
            <a:ext cx="8596668" cy="5184559"/>
          </a:xfrm>
        </p:spPr>
        <p:txBody>
          <a:bodyPr>
            <a:normAutofit lnSpcReduction="10000"/>
          </a:bodyPr>
          <a:lstStyle/>
          <a:p>
            <a:r>
              <a:rPr lang="en-US" sz="2400" dirty="0" smtClean="0"/>
              <a:t>How is Horace Mann’s perspective similar to </a:t>
            </a:r>
            <a:br>
              <a:rPr lang="en-US" sz="2400" dirty="0" smtClean="0"/>
            </a:br>
            <a:r>
              <a:rPr lang="en-US" sz="2400" dirty="0" smtClean="0"/>
              <a:t>Thomas Jefferson’s?  How are they different?</a:t>
            </a:r>
          </a:p>
          <a:p>
            <a:pPr lvl="1"/>
            <a:r>
              <a:rPr lang="en-US" sz="2400" dirty="0" smtClean="0"/>
              <a:t>Is American education actually </a:t>
            </a:r>
            <a:br>
              <a:rPr lang="en-US" sz="2400" dirty="0" smtClean="0"/>
            </a:br>
            <a:r>
              <a:rPr lang="en-US" sz="2400" dirty="0" smtClean="0"/>
              <a:t>“</a:t>
            </a:r>
            <a:r>
              <a:rPr lang="en-US" sz="2400" i="1" dirty="0" smtClean="0"/>
              <a:t>the great equalizer</a:t>
            </a:r>
            <a:r>
              <a:rPr lang="en-US" sz="2400" dirty="0" smtClean="0"/>
              <a:t>”?  </a:t>
            </a:r>
          </a:p>
          <a:p>
            <a:r>
              <a:rPr lang="en-US" sz="2400" dirty="0" smtClean="0"/>
              <a:t>Which groups were opposed to free public education?  Why?</a:t>
            </a:r>
          </a:p>
          <a:p>
            <a:r>
              <a:rPr lang="en-US" sz="2400" dirty="0" smtClean="0"/>
              <a:t>Which groups of students were not benefitting as much from all this educational progress?  What perspectives were missing, according to these groups, in the mainstream educational system?  </a:t>
            </a:r>
          </a:p>
          <a:p>
            <a:r>
              <a:rPr lang="en-US" sz="2400" dirty="0"/>
              <a:t>How were each of these debated in this era?</a:t>
            </a:r>
          </a:p>
          <a:p>
            <a:pPr marL="742950" lvl="2" indent="-342900"/>
            <a:r>
              <a:rPr lang="en-US" sz="2400" dirty="0"/>
              <a:t>View of </a:t>
            </a:r>
            <a:r>
              <a:rPr lang="en-US" sz="2400" dirty="0" smtClean="0"/>
              <a:t>the student</a:t>
            </a:r>
            <a:r>
              <a:rPr lang="en-US" sz="2400" dirty="0"/>
              <a:t>, teacher, curriculum, knowledge, work, values</a:t>
            </a:r>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History/Common School</a:t>
            </a:r>
            <a:endParaRPr lang="en-US" dirty="0"/>
          </a:p>
        </p:txBody>
      </p:sp>
      <p:pic>
        <p:nvPicPr>
          <p:cNvPr id="26626" name="Picture 2" descr="http://andrewmcdiarmid.files.wordpress.com/2010/05/horace-mann-pictu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06613" y="369332"/>
            <a:ext cx="19050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upload.wikimedia.org/wikipedia/commons/1/1e/Thomas_Jefferson_by_Rembrandt_Peale,_18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22617" y="369333"/>
            <a:ext cx="2020522" cy="2409826"/>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1 7"/>
          <p:cNvSpPr/>
          <p:nvPr/>
        </p:nvSpPr>
        <p:spPr>
          <a:xfrm>
            <a:off x="8711214" y="2931665"/>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3320808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Qs on the </a:t>
            </a:r>
            <a:r>
              <a:rPr lang="en-US" dirty="0"/>
              <a:t>Common School era</a:t>
            </a:r>
          </a:p>
        </p:txBody>
      </p:sp>
      <p:sp>
        <p:nvSpPr>
          <p:cNvPr id="3" name="Content Placeholder 2"/>
          <p:cNvSpPr>
            <a:spLocks noGrp="1"/>
          </p:cNvSpPr>
          <p:nvPr>
            <p:ph idx="1"/>
          </p:nvPr>
        </p:nvSpPr>
        <p:spPr>
          <a:xfrm>
            <a:off x="677334" y="2160589"/>
            <a:ext cx="7409391" cy="3880773"/>
          </a:xfrm>
        </p:spPr>
        <p:txBody>
          <a:bodyPr/>
          <a:lstStyle/>
          <a:p>
            <a:pPr marL="457200" indent="-457200">
              <a:buFont typeface="+mj-lt"/>
              <a:buAutoNum type="arabicPeriod"/>
            </a:pPr>
            <a:r>
              <a:rPr lang="en-US" sz="2400" dirty="0">
                <a:solidFill>
                  <a:schemeClr val="accent1">
                    <a:lumMod val="20000"/>
                    <a:lumOff val="80000"/>
                  </a:schemeClr>
                </a:solidFill>
              </a:rPr>
              <a:t>How is it that Christianity was a large focus of the literacy in the education system when many people were not Christians, but had other religions</a:t>
            </a:r>
            <a:r>
              <a:rPr lang="en-US" sz="2400" dirty="0" smtClean="0">
                <a:solidFill>
                  <a:schemeClr val="accent1">
                    <a:lumMod val="20000"/>
                    <a:lumOff val="80000"/>
                  </a:schemeClr>
                </a:solidFill>
              </a:rPr>
              <a:t>?</a:t>
            </a:r>
          </a:p>
          <a:p>
            <a:endParaRPr lang="en-US" dirty="0"/>
          </a:p>
        </p:txBody>
      </p:sp>
      <p:pic>
        <p:nvPicPr>
          <p:cNvPr id="2050"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2160589"/>
            <a:ext cx="367018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9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Progressive Movement	</a:t>
            </a:r>
            <a:endParaRPr lang="en-US" dirty="0"/>
          </a:p>
        </p:txBody>
      </p:sp>
      <p:sp>
        <p:nvSpPr>
          <p:cNvPr id="3" name="Content Placeholder 2"/>
          <p:cNvSpPr>
            <a:spLocks noGrp="1"/>
          </p:cNvSpPr>
          <p:nvPr>
            <p:ph idx="1"/>
          </p:nvPr>
        </p:nvSpPr>
        <p:spPr>
          <a:xfrm>
            <a:off x="677334" y="1618735"/>
            <a:ext cx="8596668" cy="4422627"/>
          </a:xfrm>
        </p:spPr>
        <p:txBody>
          <a:bodyPr>
            <a:normAutofit fontScale="92500" lnSpcReduction="10000"/>
          </a:bodyPr>
          <a:lstStyle/>
          <a:p>
            <a:r>
              <a:rPr lang="en-US" sz="2800" dirty="0" smtClean="0"/>
              <a:t>How does the Progressive Movement remind you of some education problems today? How did schools change to accommodate society’s changes?</a:t>
            </a:r>
          </a:p>
          <a:p>
            <a:r>
              <a:rPr lang="en-US" sz="2800" dirty="0" smtClean="0"/>
              <a:t>What were some of John Dewey’s main perspectives?  </a:t>
            </a:r>
          </a:p>
          <a:p>
            <a:r>
              <a:rPr lang="en-US" sz="2800" dirty="0" smtClean="0"/>
              <a:t>In what ways was Dewey </a:t>
            </a:r>
            <a:r>
              <a:rPr lang="en-US" sz="2800" i="1" dirty="0" smtClean="0"/>
              <a:t>misunderstood</a:t>
            </a:r>
            <a:r>
              <a:rPr lang="en-US" sz="2800" dirty="0" smtClean="0"/>
              <a:t>?  </a:t>
            </a:r>
          </a:p>
          <a:p>
            <a:r>
              <a:rPr lang="en-US" sz="2800" dirty="0"/>
              <a:t>How might our perspectives today be different from those of the Progressive Movement?  </a:t>
            </a:r>
            <a:endParaRPr lang="en-US" sz="2800" dirty="0" smtClean="0"/>
          </a:p>
          <a:p>
            <a:r>
              <a:rPr lang="en-US" sz="2800" dirty="0"/>
              <a:t>How were each of these debated in this era?</a:t>
            </a:r>
          </a:p>
          <a:p>
            <a:pPr marL="742950" lvl="2" indent="-342900"/>
            <a:r>
              <a:rPr lang="en-US" sz="2800" dirty="0"/>
              <a:t>View of </a:t>
            </a:r>
            <a:r>
              <a:rPr lang="en-US" sz="2800" dirty="0" smtClean="0"/>
              <a:t>the student</a:t>
            </a:r>
            <a:r>
              <a:rPr lang="en-US" sz="2800" dirty="0"/>
              <a:t>, teacher, curriculum, knowledge, work, values</a:t>
            </a:r>
          </a:p>
          <a:p>
            <a:endParaRPr lang="en-US" sz="2400" dirty="0"/>
          </a:p>
          <a:p>
            <a:endParaRPr lang="en-US" dirty="0" smtClean="0"/>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History/Progressive Movement</a:t>
            </a:r>
            <a:endParaRPr lang="en-US" dirty="0"/>
          </a:p>
        </p:txBody>
      </p:sp>
      <p:pic>
        <p:nvPicPr>
          <p:cNvPr id="27650" name="Picture 2" descr="http://www.utm.edu/research/iep-wp/wp-content/media/dew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74002" y="609600"/>
            <a:ext cx="2610931" cy="3470628"/>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853889" y="4320496"/>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8" name="TextBox 7"/>
          <p:cNvSpPr txBox="1"/>
          <p:nvPr/>
        </p:nvSpPr>
        <p:spPr>
          <a:xfrm>
            <a:off x="11008659" y="6488668"/>
            <a:ext cx="762000" cy="369332"/>
          </a:xfrm>
          <a:prstGeom prst="rect">
            <a:avLst/>
          </a:prstGeom>
          <a:noFill/>
        </p:spPr>
        <p:txBody>
          <a:bodyPr wrap="square" rtlCol="0">
            <a:spAutoFit/>
          </a:bodyPr>
          <a:lstStyle/>
          <a:p>
            <a:r>
              <a:rPr lang="en-US" dirty="0" smtClean="0">
                <a:solidFill>
                  <a:schemeClr val="accent1">
                    <a:lumMod val="50000"/>
                  </a:schemeClr>
                </a:solidFill>
              </a:rPr>
              <a:t>7:30</a:t>
            </a:r>
            <a:endParaRPr lang="en-US" dirty="0">
              <a:solidFill>
                <a:schemeClr val="accent1">
                  <a:lumMod val="50000"/>
                </a:schemeClr>
              </a:solidFill>
            </a:endParaRPr>
          </a:p>
        </p:txBody>
      </p:sp>
    </p:spTree>
    <p:extLst>
      <p:ext uri="{BB962C8B-B14F-4D97-AF65-F5344CB8AC3E}">
        <p14:creationId xmlns:p14="http://schemas.microsoft.com/office/powerpoint/2010/main" val="36547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Qs on the Progressive </a:t>
            </a:r>
            <a:r>
              <a:rPr lang="en-US" dirty="0"/>
              <a:t>Movement</a:t>
            </a:r>
          </a:p>
        </p:txBody>
      </p:sp>
      <p:sp>
        <p:nvSpPr>
          <p:cNvPr id="3" name="Content Placeholder 2"/>
          <p:cNvSpPr>
            <a:spLocks noGrp="1"/>
          </p:cNvSpPr>
          <p:nvPr>
            <p:ph idx="1"/>
          </p:nvPr>
        </p:nvSpPr>
        <p:spPr>
          <a:xfrm>
            <a:off x="677334" y="1930401"/>
            <a:ext cx="7752291" cy="4110962"/>
          </a:xfrm>
        </p:spPr>
        <p:txBody>
          <a:bodyPr/>
          <a:lstStyle/>
          <a:p>
            <a:r>
              <a:rPr lang="en-US" sz="2400" dirty="0">
                <a:solidFill>
                  <a:schemeClr val="accent1">
                    <a:lumMod val="20000"/>
                    <a:lumOff val="80000"/>
                  </a:schemeClr>
                </a:solidFill>
              </a:rPr>
              <a:t>Why does utilitarianism looked at as a negative in most settings when it seems like it is something that would be very beneficial to the student because they are learning then all utility things</a:t>
            </a:r>
            <a:r>
              <a:rPr lang="en-US" sz="2400" dirty="0" smtClean="0">
                <a:solidFill>
                  <a:schemeClr val="accent1">
                    <a:lumMod val="20000"/>
                    <a:lumOff val="80000"/>
                  </a:schemeClr>
                </a:solidFill>
              </a:rPr>
              <a:t>?</a:t>
            </a:r>
          </a:p>
          <a:p>
            <a:endParaRPr lang="en-US" dirty="0"/>
          </a:p>
        </p:txBody>
      </p:sp>
      <p:pic>
        <p:nvPicPr>
          <p:cNvPr id="3074"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0" y="1930400"/>
            <a:ext cx="322027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7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Public High School</a:t>
            </a:r>
          </a:p>
        </p:txBody>
      </p:sp>
      <p:sp>
        <p:nvSpPr>
          <p:cNvPr id="3" name="Content Placeholder 2"/>
          <p:cNvSpPr>
            <a:spLocks noGrp="1"/>
          </p:cNvSpPr>
          <p:nvPr>
            <p:ph idx="1"/>
          </p:nvPr>
        </p:nvSpPr>
        <p:spPr>
          <a:xfrm>
            <a:off x="358346" y="1295400"/>
            <a:ext cx="8915656" cy="5562599"/>
          </a:xfrm>
        </p:spPr>
        <p:txBody>
          <a:bodyPr>
            <a:normAutofit lnSpcReduction="10000"/>
          </a:bodyPr>
          <a:lstStyle/>
          <a:p>
            <a:r>
              <a:rPr lang="en-US" sz="2200" dirty="0" smtClean="0"/>
              <a:t>Why was the shift from selective high schools to </a:t>
            </a:r>
            <a:br>
              <a:rPr lang="en-US" sz="2200" dirty="0" smtClean="0"/>
            </a:br>
            <a:r>
              <a:rPr lang="en-US" sz="2200" i="1" dirty="0" smtClean="0"/>
              <a:t>compulsory high schools </a:t>
            </a:r>
            <a:r>
              <a:rPr lang="en-US" sz="2200" dirty="0" smtClean="0"/>
              <a:t>so monumental?</a:t>
            </a:r>
          </a:p>
          <a:p>
            <a:pPr marL="342900" lvl="2" indent="-342900"/>
            <a:r>
              <a:rPr lang="en-US" sz="2200" dirty="0" smtClean="0"/>
              <a:t>Clashing perspectives.  (What is </a:t>
            </a:r>
            <a:r>
              <a:rPr lang="en-US" sz="2200" dirty="0"/>
              <a:t>today’s similar </a:t>
            </a:r>
            <a:r>
              <a:rPr lang="en-US" sz="2200" dirty="0" smtClean="0"/>
              <a:t/>
            </a:r>
            <a:br>
              <a:rPr lang="en-US" sz="2200" dirty="0" smtClean="0"/>
            </a:br>
            <a:r>
              <a:rPr lang="en-US" sz="2200" dirty="0" smtClean="0"/>
              <a:t>debate?)</a:t>
            </a:r>
          </a:p>
          <a:p>
            <a:pPr lvl="1"/>
            <a:r>
              <a:rPr lang="en-US" sz="2200" dirty="0" smtClean="0"/>
              <a:t>Classical subjects vs. modern subjects </a:t>
            </a:r>
            <a:br>
              <a:rPr lang="en-US" sz="2200" dirty="0" smtClean="0"/>
            </a:br>
            <a:r>
              <a:rPr lang="en-US" sz="2200" dirty="0" smtClean="0"/>
              <a:t>(Latin &amp; Greek vs. science &amp; English)</a:t>
            </a:r>
          </a:p>
          <a:p>
            <a:pPr lvl="1"/>
            <a:r>
              <a:rPr lang="en-US" sz="2200" i="1" dirty="0" smtClean="0"/>
              <a:t>College</a:t>
            </a:r>
            <a:r>
              <a:rPr lang="en-US" sz="2200" dirty="0" smtClean="0"/>
              <a:t> entrance requirements</a:t>
            </a:r>
          </a:p>
          <a:p>
            <a:pPr lvl="1"/>
            <a:r>
              <a:rPr lang="en-US" sz="2200" dirty="0" smtClean="0"/>
              <a:t>Preparation for </a:t>
            </a:r>
            <a:r>
              <a:rPr lang="en-US" sz="2200" i="1" dirty="0" smtClean="0"/>
              <a:t>life</a:t>
            </a:r>
          </a:p>
          <a:p>
            <a:pPr lvl="1"/>
            <a:r>
              <a:rPr lang="en-US" sz="2200" dirty="0" smtClean="0"/>
              <a:t>Common curriculum</a:t>
            </a:r>
          </a:p>
          <a:p>
            <a:r>
              <a:rPr lang="en-US" sz="2200" dirty="0" smtClean="0"/>
              <a:t>What big </a:t>
            </a:r>
            <a:r>
              <a:rPr lang="en-US" sz="2200" i="1" dirty="0" smtClean="0"/>
              <a:t>economic</a:t>
            </a:r>
            <a:r>
              <a:rPr lang="en-US" sz="2200" dirty="0" smtClean="0"/>
              <a:t> phenomenon occurred in this period and how do you think it affected education?</a:t>
            </a:r>
          </a:p>
          <a:p>
            <a:r>
              <a:rPr lang="en-US" sz="2200" dirty="0" smtClean="0"/>
              <a:t>How </a:t>
            </a:r>
            <a:r>
              <a:rPr lang="en-US" sz="2200" dirty="0"/>
              <a:t>were each of these debated in this era?</a:t>
            </a:r>
          </a:p>
          <a:p>
            <a:pPr marL="742950" lvl="2" indent="-342900"/>
            <a:r>
              <a:rPr lang="en-US" sz="2200" dirty="0"/>
              <a:t>View of </a:t>
            </a:r>
            <a:r>
              <a:rPr lang="en-US" sz="2200" dirty="0" smtClean="0"/>
              <a:t>the student</a:t>
            </a:r>
            <a:r>
              <a:rPr lang="en-US" sz="2200" dirty="0"/>
              <a:t>, </a:t>
            </a:r>
            <a:r>
              <a:rPr lang="en-US" sz="2400" dirty="0"/>
              <a:t>teacher, </a:t>
            </a:r>
            <a:r>
              <a:rPr lang="en-US" sz="2200" dirty="0" smtClean="0"/>
              <a:t>curriculum</a:t>
            </a:r>
            <a:r>
              <a:rPr lang="en-US" sz="2200" dirty="0"/>
              <a:t>, knowledge, work, values</a:t>
            </a:r>
          </a:p>
          <a:p>
            <a:endParaRPr lang="en-US"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History/Public High School</a:t>
            </a:r>
            <a:endParaRPr lang="en-US" dirty="0"/>
          </a:p>
        </p:txBody>
      </p:sp>
      <p:pic>
        <p:nvPicPr>
          <p:cNvPr id="28674" name="Picture 2" descr="http://upload.wikimedia.org/wikipedia/commons/2/29/Somerville_High_Schoo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575183" y="609600"/>
            <a:ext cx="4322902" cy="2820182"/>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590663" y="3498460"/>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183055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Post-War (WWII) </a:t>
            </a:r>
            <a:r>
              <a:rPr lang="en-US" dirty="0" smtClean="0"/>
              <a:t>Era</a:t>
            </a:r>
            <a:endParaRPr lang="en-US" dirty="0"/>
          </a:p>
        </p:txBody>
      </p:sp>
      <p:sp>
        <p:nvSpPr>
          <p:cNvPr id="3" name="Content Placeholder 2"/>
          <p:cNvSpPr>
            <a:spLocks noGrp="1"/>
          </p:cNvSpPr>
          <p:nvPr>
            <p:ph idx="1"/>
          </p:nvPr>
        </p:nvSpPr>
        <p:spPr>
          <a:xfrm>
            <a:off x="420130" y="1382487"/>
            <a:ext cx="7543140" cy="5344884"/>
          </a:xfrm>
        </p:spPr>
        <p:txBody>
          <a:bodyPr>
            <a:normAutofit fontScale="92500" lnSpcReduction="10000"/>
          </a:bodyPr>
          <a:lstStyle/>
          <a:p>
            <a:r>
              <a:rPr lang="en-US" sz="2500" dirty="0" smtClean="0"/>
              <a:t>Why are </a:t>
            </a:r>
            <a:r>
              <a:rPr lang="en-US" sz="2500" i="1" dirty="0" smtClean="0"/>
              <a:t>equity</a:t>
            </a:r>
            <a:r>
              <a:rPr lang="en-US" sz="2500" dirty="0" smtClean="0"/>
              <a:t> and </a:t>
            </a:r>
            <a:r>
              <a:rPr lang="en-US" sz="2500" i="1" dirty="0" smtClean="0"/>
              <a:t>excellence</a:t>
            </a:r>
            <a:r>
              <a:rPr lang="en-US" sz="2500" dirty="0" smtClean="0"/>
              <a:t> seen as competing </a:t>
            </a:r>
            <a:br>
              <a:rPr lang="en-US" sz="2500" dirty="0" smtClean="0"/>
            </a:br>
            <a:r>
              <a:rPr lang="en-US" sz="2500" dirty="0" smtClean="0"/>
              <a:t>principles?</a:t>
            </a:r>
          </a:p>
          <a:p>
            <a:pPr marL="342900" lvl="2" indent="-342900"/>
            <a:r>
              <a:rPr lang="en-US" sz="2500" dirty="0" smtClean="0"/>
              <a:t>Why would </a:t>
            </a:r>
            <a:r>
              <a:rPr lang="en-US" sz="2500" i="1" dirty="0" smtClean="0"/>
              <a:t>student-centered</a:t>
            </a:r>
            <a:r>
              <a:rPr lang="en-US" sz="2500" dirty="0" smtClean="0"/>
              <a:t> schooling be in such </a:t>
            </a:r>
            <a:br>
              <a:rPr lang="en-US" sz="2500" dirty="0" smtClean="0"/>
            </a:br>
            <a:r>
              <a:rPr lang="en-US" sz="2500" dirty="0" smtClean="0"/>
              <a:t>contrast to </a:t>
            </a:r>
            <a:r>
              <a:rPr lang="en-US" sz="2500" i="1" dirty="0" smtClean="0"/>
              <a:t>knowledge-centered</a:t>
            </a:r>
            <a:r>
              <a:rPr lang="en-US" sz="2500" dirty="0" smtClean="0"/>
              <a:t> schooling?  How do these differing perspectives affect the view </a:t>
            </a:r>
            <a:r>
              <a:rPr lang="en-US" sz="2500" dirty="0"/>
              <a:t>of </a:t>
            </a:r>
            <a:r>
              <a:rPr lang="en-US" sz="2500" dirty="0" smtClean="0"/>
              <a:t>the student</a:t>
            </a:r>
            <a:r>
              <a:rPr lang="en-US" sz="2500" dirty="0"/>
              <a:t>, curriculum, knowledge, </a:t>
            </a:r>
            <a:r>
              <a:rPr lang="en-US" sz="2500" dirty="0" smtClean="0"/>
              <a:t>work</a:t>
            </a:r>
            <a:r>
              <a:rPr lang="en-US" sz="2500" dirty="0"/>
              <a:t>, </a:t>
            </a:r>
            <a:r>
              <a:rPr lang="en-US" sz="2500" dirty="0" smtClean="0"/>
              <a:t>and values?</a:t>
            </a:r>
          </a:p>
          <a:p>
            <a:pPr marL="342900" lvl="2" indent="-342900"/>
            <a:r>
              <a:rPr lang="en-US" sz="2500" dirty="0" smtClean="0"/>
              <a:t>Unpack this charge:  Progressive education sacrificed </a:t>
            </a:r>
            <a:br>
              <a:rPr lang="en-US" sz="2500" dirty="0" smtClean="0"/>
            </a:br>
            <a:r>
              <a:rPr lang="en-US" sz="2500" i="1" dirty="0" smtClean="0"/>
              <a:t>intellectual</a:t>
            </a:r>
            <a:r>
              <a:rPr lang="en-US" sz="2500" dirty="0" smtClean="0"/>
              <a:t> goals for </a:t>
            </a:r>
            <a:r>
              <a:rPr lang="en-US" sz="2500" i="1" dirty="0" smtClean="0"/>
              <a:t>social</a:t>
            </a:r>
            <a:r>
              <a:rPr lang="en-US" sz="2500" dirty="0" smtClean="0"/>
              <a:t> goals (p. 74).</a:t>
            </a:r>
          </a:p>
          <a:p>
            <a:pPr marL="342900" lvl="2" indent="-342900"/>
            <a:r>
              <a:rPr lang="en-US" sz="2500" dirty="0" smtClean="0"/>
              <a:t>Does education track poor and working class children into nonacademic vocational programs (tracking, </a:t>
            </a:r>
            <a:r>
              <a:rPr lang="en-US" sz="2500" dirty="0" err="1" smtClean="0"/>
              <a:t>laning</a:t>
            </a:r>
            <a:r>
              <a:rPr lang="en-US" sz="2500" dirty="0" smtClean="0"/>
              <a:t>)?  Critique this.</a:t>
            </a:r>
          </a:p>
          <a:p>
            <a:r>
              <a:rPr lang="en-US" sz="2500" dirty="0"/>
              <a:t>How were each of these debated in this era?</a:t>
            </a:r>
          </a:p>
          <a:p>
            <a:pPr marL="742950" lvl="2" indent="-342900"/>
            <a:r>
              <a:rPr lang="en-US" sz="2500" dirty="0"/>
              <a:t>View of </a:t>
            </a:r>
            <a:r>
              <a:rPr lang="en-US" sz="2500" dirty="0" smtClean="0"/>
              <a:t>the student</a:t>
            </a:r>
            <a:r>
              <a:rPr lang="en-US" sz="2500" dirty="0"/>
              <a:t>, teacher, curriculum, knowledge, work, values</a:t>
            </a:r>
          </a:p>
          <a:p>
            <a:pPr marL="342900" lvl="2" indent="-342900"/>
            <a:endParaRPr lang="en-US" sz="2000" dirty="0" smtClean="0"/>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History/Post-War</a:t>
            </a:r>
            <a:endParaRPr lang="en-US" dirty="0"/>
          </a:p>
        </p:txBody>
      </p:sp>
      <p:sp>
        <p:nvSpPr>
          <p:cNvPr id="5" name="Slide Number Placeholder 4"/>
          <p:cNvSpPr>
            <a:spLocks noGrp="1"/>
          </p:cNvSpPr>
          <p:nvPr>
            <p:ph type="sldNum" sz="quarter" idx="4294967295"/>
          </p:nvPr>
        </p:nvSpPr>
        <p:spPr>
          <a:xfrm>
            <a:off x="8590663" y="6041362"/>
            <a:ext cx="683339" cy="365125"/>
          </a:xfrm>
        </p:spPr>
        <p:txBody>
          <a:bodyPr/>
          <a:lstStyle/>
          <a:p>
            <a:fld id="{D57F1E4F-1CFF-5643-939E-217C01CDF565}" type="slidenum">
              <a:rPr lang="en-US" smtClean="0"/>
              <a:pPr/>
              <a:t>18</a:t>
            </a:fld>
            <a:endParaRPr lang="en-US" dirty="0"/>
          </a:p>
        </p:txBody>
      </p:sp>
      <p:pic>
        <p:nvPicPr>
          <p:cNvPr id="29700" name="Picture 4" descr="http://i.dailymail.co.uk/i/pix/2007/08_01/kissTIME1208_468x67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3270" y="369332"/>
            <a:ext cx="3849524" cy="5560424"/>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754438" y="5145623"/>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1747714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Post-War (WWII) </a:t>
            </a:r>
            <a:r>
              <a:rPr lang="en-US" dirty="0" smtClean="0"/>
              <a:t>Era</a:t>
            </a:r>
            <a:endParaRPr lang="en-US" dirty="0"/>
          </a:p>
        </p:txBody>
      </p:sp>
      <p:sp>
        <p:nvSpPr>
          <p:cNvPr id="3" name="Content Placeholder 2"/>
          <p:cNvSpPr>
            <a:spLocks noGrp="1"/>
          </p:cNvSpPr>
          <p:nvPr>
            <p:ph idx="1"/>
          </p:nvPr>
        </p:nvSpPr>
        <p:spPr>
          <a:xfrm>
            <a:off x="677334" y="1382487"/>
            <a:ext cx="8029876" cy="5344884"/>
          </a:xfrm>
        </p:spPr>
        <p:txBody>
          <a:bodyPr>
            <a:normAutofit/>
          </a:bodyPr>
          <a:lstStyle/>
          <a:p>
            <a:pPr marL="342900" lvl="2" indent="-342900"/>
            <a:r>
              <a:rPr lang="en-US" sz="2200" dirty="0" smtClean="0"/>
              <a:t>What happened to American education after </a:t>
            </a:r>
            <a:r>
              <a:rPr lang="en-US" sz="2200" i="1" dirty="0" smtClean="0"/>
              <a:t>Sputnik</a:t>
            </a:r>
            <a:r>
              <a:rPr lang="en-US" sz="2200" dirty="0" smtClean="0"/>
              <a:t> (1957)?  What caused a recent resurgence in STEM emphases?</a:t>
            </a:r>
          </a:p>
          <a:p>
            <a:pPr marL="342900" lvl="2" indent="-342900"/>
            <a:r>
              <a:rPr lang="en-US" sz="2200" dirty="0" smtClean="0"/>
              <a:t>How did civil rights, the antiwar movement, and poverty affect American education?</a:t>
            </a:r>
          </a:p>
          <a:p>
            <a:pPr marL="342900" lvl="2" indent="-342900"/>
            <a:r>
              <a:rPr lang="en-US" sz="2200" dirty="0" smtClean="0"/>
              <a:t>What overall effect did all this social unrest have on teaching methods in high schools and colleges?  Speculate reasons.</a:t>
            </a:r>
          </a:p>
          <a:p>
            <a:pPr marL="342900" lvl="2" indent="-342900"/>
            <a:r>
              <a:rPr lang="en-US" sz="2200" dirty="0" smtClean="0"/>
              <a:t>Which Post-War government program did a lot for </a:t>
            </a:r>
            <a:r>
              <a:rPr lang="en-US" sz="2200" i="1" dirty="0" smtClean="0"/>
              <a:t>college</a:t>
            </a:r>
            <a:r>
              <a:rPr lang="en-US" sz="2200" dirty="0" smtClean="0"/>
              <a:t> enrollments?</a:t>
            </a:r>
          </a:p>
          <a:p>
            <a:r>
              <a:rPr lang="en-US" sz="2200" dirty="0"/>
              <a:t>How were each of these debated in this era?</a:t>
            </a:r>
          </a:p>
          <a:p>
            <a:pPr marL="742950" lvl="2" indent="-342900"/>
            <a:r>
              <a:rPr lang="en-US" sz="2200" dirty="0"/>
              <a:t>View of student, teacher, curriculum, knowledge, work, value</a:t>
            </a:r>
          </a:p>
          <a:p>
            <a:endParaRPr lang="en-US" dirty="0"/>
          </a:p>
        </p:txBody>
      </p:sp>
      <p:sp>
        <p:nvSpPr>
          <p:cNvPr id="4" name="TextBox 3"/>
          <p:cNvSpPr txBox="1"/>
          <p:nvPr/>
        </p:nvSpPr>
        <p:spPr>
          <a:xfrm>
            <a:off x="7821227" y="33154"/>
            <a:ext cx="4370773" cy="369332"/>
          </a:xfrm>
          <a:prstGeom prst="rect">
            <a:avLst/>
          </a:prstGeom>
          <a:noFill/>
        </p:spPr>
        <p:txBody>
          <a:bodyPr wrap="square" rtlCol="0">
            <a:spAutoFit/>
          </a:bodyPr>
          <a:lstStyle/>
          <a:p>
            <a:r>
              <a:rPr lang="en-US" dirty="0"/>
              <a:t>History/Post-War</a:t>
            </a:r>
          </a:p>
        </p:txBody>
      </p:sp>
      <p:pic>
        <p:nvPicPr>
          <p:cNvPr id="29698" name="Picture 2" descr="http://cdn.retrowaste.com/wp-content/uploads/2013/03/The-1950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7210" y="501649"/>
            <a:ext cx="3210379" cy="3210379"/>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863219" y="3980956"/>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2015700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5153"/>
            <a:ext cx="8596668" cy="1715247"/>
          </a:xfrm>
        </p:spPr>
        <p:txBody>
          <a:bodyPr>
            <a:normAutofit fontScale="90000"/>
          </a:bodyPr>
          <a:lstStyle/>
          <a:p>
            <a:r>
              <a:rPr lang="en-US" dirty="0" smtClean="0"/>
              <a:t>Before we launch into the history of American education, are there </a:t>
            </a:r>
            <a:r>
              <a:rPr lang="en-US" u="sng" dirty="0" smtClean="0"/>
              <a:t>any questions </a:t>
            </a:r>
            <a:r>
              <a:rPr lang="en-US" dirty="0" smtClean="0"/>
              <a:t>on the </a:t>
            </a:r>
            <a:br>
              <a:rPr lang="en-US" dirty="0" smtClean="0"/>
            </a:br>
            <a:r>
              <a:rPr lang="en-US" i="1" dirty="0" smtClean="0"/>
              <a:t>–isms </a:t>
            </a:r>
            <a:r>
              <a:rPr lang="en-US" dirty="0" smtClean="0"/>
              <a:t>from </a:t>
            </a:r>
            <a:r>
              <a:rPr lang="en-US" dirty="0" smtClean="0">
                <a:solidFill>
                  <a:srgbClr val="FFFF00"/>
                </a:solidFill>
              </a:rPr>
              <a:t>last week</a:t>
            </a:r>
            <a:r>
              <a:rPr lang="en-US" dirty="0" smtClean="0"/>
              <a:t>?  </a:t>
            </a:r>
            <a:endParaRPr lang="en-US" dirty="0"/>
          </a:p>
        </p:txBody>
      </p:sp>
      <p:sp>
        <p:nvSpPr>
          <p:cNvPr id="3" name="Content Placeholder 2"/>
          <p:cNvSpPr>
            <a:spLocks noGrp="1"/>
          </p:cNvSpPr>
          <p:nvPr>
            <p:ph idx="1"/>
          </p:nvPr>
        </p:nvSpPr>
        <p:spPr>
          <a:xfrm>
            <a:off x="331694" y="1930400"/>
            <a:ext cx="11313459" cy="4739341"/>
          </a:xfrm>
        </p:spPr>
        <p:txBody>
          <a:bodyPr>
            <a:normAutofit/>
          </a:bodyPr>
          <a:lstStyle/>
          <a:p>
            <a:pPr marL="457200" indent="-457200">
              <a:buFont typeface="+mj-lt"/>
              <a:buAutoNum type="arabicPeriod"/>
            </a:pPr>
            <a:r>
              <a:rPr lang="en-US" sz="2000" dirty="0" smtClean="0"/>
              <a:t>Progressivism 		(experiential)					Dewey				student-centered</a:t>
            </a:r>
          </a:p>
          <a:p>
            <a:pPr marL="457200" indent="-457200">
              <a:buFont typeface="+mj-lt"/>
              <a:buAutoNum type="arabicPeriod"/>
            </a:pPr>
            <a:r>
              <a:rPr lang="en-US" sz="2000" dirty="0" smtClean="0"/>
              <a:t>Humanism 			(humane education)				</a:t>
            </a:r>
            <a:r>
              <a:rPr lang="en-US" sz="2000" dirty="0" err="1" smtClean="0"/>
              <a:t>Glasser</a:t>
            </a:r>
            <a:r>
              <a:rPr lang="en-US" sz="2000" dirty="0" smtClean="0"/>
              <a:t> &amp; Maslow	student-centered</a:t>
            </a:r>
          </a:p>
          <a:p>
            <a:pPr marL="457200" indent="-457200">
              <a:buFont typeface="+mj-lt"/>
              <a:buAutoNum type="arabicPeriod"/>
            </a:pPr>
            <a:r>
              <a:rPr lang="en-US" sz="2000" dirty="0" err="1" smtClean="0"/>
              <a:t>Perennialism</a:t>
            </a:r>
            <a:r>
              <a:rPr lang="en-US" sz="2000" dirty="0" smtClean="0"/>
              <a:t> 		(Great Books)					Adler, Bloom		curriculum-centered</a:t>
            </a:r>
          </a:p>
          <a:p>
            <a:pPr marL="457200" indent="-457200">
              <a:buFont typeface="+mj-lt"/>
              <a:buAutoNum type="arabicPeriod"/>
            </a:pPr>
            <a:r>
              <a:rPr lang="en-US" sz="2000" dirty="0" smtClean="0"/>
              <a:t>Essentialism 		(back to basics)					Hirsch				curriculum-centered</a:t>
            </a:r>
          </a:p>
          <a:p>
            <a:pPr marL="457200" indent="-457200">
              <a:buFont typeface="+mj-lt"/>
              <a:buAutoNum type="arabicPeriod"/>
            </a:pPr>
            <a:r>
              <a:rPr lang="en-US" sz="2000" dirty="0" err="1" smtClean="0"/>
              <a:t>Reconstructionism</a:t>
            </a:r>
            <a:r>
              <a:rPr lang="en-US" sz="2000" dirty="0" smtClean="0"/>
              <a:t> 	(fix the world)								</a:t>
            </a:r>
            <a:endParaRPr lang="en-US" sz="2000" dirty="0"/>
          </a:p>
          <a:p>
            <a:pPr marL="457200" indent="-457200">
              <a:buFont typeface="+mj-lt"/>
              <a:buAutoNum type="arabicPeriod"/>
            </a:pPr>
            <a:r>
              <a:rPr lang="en-US" sz="2000" dirty="0" smtClean="0"/>
              <a:t>Futurism 			(prepare students)				Toffler</a:t>
            </a:r>
          </a:p>
          <a:p>
            <a:pPr marL="457200" indent="-457200">
              <a:buFont typeface="+mj-lt"/>
              <a:buAutoNum type="arabicPeriod"/>
            </a:pPr>
            <a:r>
              <a:rPr lang="en-US" sz="2000" dirty="0" smtClean="0"/>
              <a:t>Critical Pedagogy 	(Marxist)						</a:t>
            </a:r>
            <a:r>
              <a:rPr lang="en-US" sz="2000" dirty="0" err="1" smtClean="0"/>
              <a:t>McClaren</a:t>
            </a:r>
            <a:endParaRPr lang="en-US" sz="2000" dirty="0" smtClean="0"/>
          </a:p>
          <a:p>
            <a:pPr marL="457200" indent="-457200">
              <a:buFont typeface="+mj-lt"/>
              <a:buAutoNum type="arabicPeriod"/>
            </a:pPr>
            <a:r>
              <a:rPr lang="en-US" sz="2000" dirty="0" smtClean="0"/>
              <a:t>Behaviorism 		(scientific behavior mod.)		Skinner, Pavlov</a:t>
            </a:r>
          </a:p>
          <a:p>
            <a:pPr marL="457200" indent="-457200">
              <a:buFont typeface="+mj-lt"/>
              <a:buAutoNum type="arabicPeriod"/>
            </a:pPr>
            <a:r>
              <a:rPr lang="en-US" sz="2000" dirty="0" err="1" smtClean="0">
                <a:solidFill>
                  <a:srgbClr val="FFFF00"/>
                </a:solidFill>
              </a:rPr>
              <a:t>Deschooling</a:t>
            </a:r>
            <a:r>
              <a:rPr lang="en-US" sz="2000" dirty="0" smtClean="0">
                <a:solidFill>
                  <a:srgbClr val="FFFF00"/>
                </a:solidFill>
              </a:rPr>
              <a:t> 		(“the good life”)				</a:t>
            </a:r>
            <a:r>
              <a:rPr lang="en-US" sz="2000" dirty="0" err="1" smtClean="0">
                <a:solidFill>
                  <a:srgbClr val="FFFF00"/>
                </a:solidFill>
              </a:rPr>
              <a:t>Illich</a:t>
            </a:r>
            <a:endParaRPr lang="en-US" sz="2000" dirty="0" smtClean="0">
              <a:solidFill>
                <a:srgbClr val="FFFF00"/>
              </a:solidFill>
            </a:endParaRPr>
          </a:p>
          <a:p>
            <a:pPr marL="457200" indent="-457200">
              <a:buFont typeface="+mj-lt"/>
              <a:buAutoNum type="arabicPeriod"/>
            </a:pPr>
            <a:r>
              <a:rPr lang="en-US" sz="2000" dirty="0" smtClean="0">
                <a:solidFill>
                  <a:srgbClr val="FFFF00"/>
                </a:solidFill>
              </a:rPr>
              <a:t>Homeschooling, Unschooling </a:t>
            </a:r>
          </a:p>
          <a:p>
            <a:pPr marL="0" indent="0">
              <a:buNone/>
            </a:pPr>
            <a:r>
              <a:rPr lang="en-US" sz="2000" dirty="0">
                <a:solidFill>
                  <a:srgbClr val="FFFF00"/>
                </a:solidFill>
              </a:rPr>
              <a:t>	</a:t>
            </a:r>
            <a:r>
              <a:rPr lang="en-US" sz="2000" dirty="0" smtClean="0">
                <a:solidFill>
                  <a:srgbClr val="FFFF00"/>
                </a:solidFill>
              </a:rPr>
              <a:t>					(choices)						Holt</a:t>
            </a:r>
          </a:p>
          <a:p>
            <a:endParaRPr lang="en-US" dirty="0" smtClean="0"/>
          </a:p>
        </p:txBody>
      </p:sp>
    </p:spTree>
    <p:extLst>
      <p:ext uri="{BB962C8B-B14F-4D97-AF65-F5344CB8AC3E}">
        <p14:creationId xmlns:p14="http://schemas.microsoft.com/office/powerpoint/2010/main" val="3550266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Qs on </a:t>
            </a:r>
            <a:r>
              <a:rPr lang="en-US" dirty="0"/>
              <a:t>The Post-War (WWII) Era</a:t>
            </a:r>
          </a:p>
        </p:txBody>
      </p:sp>
      <p:sp>
        <p:nvSpPr>
          <p:cNvPr id="3" name="Content Placeholder 2"/>
          <p:cNvSpPr>
            <a:spLocks noGrp="1"/>
          </p:cNvSpPr>
          <p:nvPr>
            <p:ph idx="1"/>
          </p:nvPr>
        </p:nvSpPr>
        <p:spPr>
          <a:xfrm>
            <a:off x="677334" y="1930401"/>
            <a:ext cx="6961716" cy="4110962"/>
          </a:xfrm>
        </p:spPr>
        <p:txBody>
          <a:bodyPr/>
          <a:lstStyle/>
          <a:p>
            <a:pPr marL="457200" indent="-457200">
              <a:buFont typeface="+mj-lt"/>
              <a:buAutoNum type="arabicPeriod"/>
            </a:pPr>
            <a:r>
              <a:rPr lang="en-US" sz="2400" dirty="0" smtClean="0">
                <a:solidFill>
                  <a:schemeClr val="accent1">
                    <a:lumMod val="20000"/>
                    <a:lumOff val="80000"/>
                  </a:schemeClr>
                </a:solidFill>
              </a:rPr>
              <a:t>Is </a:t>
            </a:r>
            <a:r>
              <a:rPr lang="en-US" sz="2400" dirty="0">
                <a:solidFill>
                  <a:schemeClr val="accent1">
                    <a:lumMod val="20000"/>
                    <a:lumOff val="80000"/>
                  </a:schemeClr>
                </a:solidFill>
              </a:rPr>
              <a:t>there an element of choice that was lost in the Age of Reform and Post World Wars Era? Was that a disservice to education at the time</a:t>
            </a:r>
            <a:r>
              <a:rPr lang="en-US" sz="2400" dirty="0" smtClean="0">
                <a:solidFill>
                  <a:schemeClr val="accent1">
                    <a:lumMod val="20000"/>
                    <a:lumOff val="80000"/>
                  </a:schemeClr>
                </a:solidFill>
              </a:rPr>
              <a:t>?</a:t>
            </a:r>
          </a:p>
          <a:p>
            <a:pPr marL="457200" indent="-457200">
              <a:buFont typeface="+mj-lt"/>
              <a:buAutoNum type="arabicPeriod"/>
            </a:pPr>
            <a:r>
              <a:rPr lang="en-US" sz="2400" dirty="0">
                <a:solidFill>
                  <a:schemeClr val="accent1">
                    <a:lumMod val="20000"/>
                    <a:lumOff val="80000"/>
                  </a:schemeClr>
                </a:solidFill>
              </a:rPr>
              <a:t>Do you agree that era's can go into multiple categories? Which eras would it be harder to be a teacher or be the student?</a:t>
            </a:r>
          </a:p>
          <a:p>
            <a:endParaRPr lang="en-US" dirty="0"/>
          </a:p>
        </p:txBody>
      </p:sp>
      <p:pic>
        <p:nvPicPr>
          <p:cNvPr id="4098"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774" y="1930400"/>
            <a:ext cx="3973284"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08659" y="6488668"/>
            <a:ext cx="762000" cy="369332"/>
          </a:xfrm>
          <a:prstGeom prst="rect">
            <a:avLst/>
          </a:prstGeom>
          <a:noFill/>
        </p:spPr>
        <p:txBody>
          <a:bodyPr wrap="square" rtlCol="0">
            <a:spAutoFit/>
          </a:bodyPr>
          <a:lstStyle/>
          <a:p>
            <a:r>
              <a:rPr lang="en-US" dirty="0" smtClean="0">
                <a:solidFill>
                  <a:schemeClr val="accent1">
                    <a:lumMod val="50000"/>
                  </a:schemeClr>
                </a:solidFill>
              </a:rPr>
              <a:t>7:45</a:t>
            </a:r>
            <a:endParaRPr lang="en-US" dirty="0">
              <a:solidFill>
                <a:schemeClr val="accent1">
                  <a:lumMod val="50000"/>
                </a:schemeClr>
              </a:solidFill>
            </a:endParaRPr>
          </a:p>
        </p:txBody>
      </p:sp>
    </p:spTree>
    <p:extLst>
      <p:ext uri="{BB962C8B-B14F-4D97-AF65-F5344CB8AC3E}">
        <p14:creationId xmlns:p14="http://schemas.microsoft.com/office/powerpoint/2010/main" val="3925746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Equal-Rights </a:t>
            </a:r>
            <a:r>
              <a:rPr lang="en-US" dirty="0" smtClean="0"/>
              <a:t>Era</a:t>
            </a:r>
            <a:endParaRPr lang="en-US" dirty="0"/>
          </a:p>
        </p:txBody>
      </p:sp>
      <p:sp>
        <p:nvSpPr>
          <p:cNvPr id="3" name="Content Placeholder 2"/>
          <p:cNvSpPr>
            <a:spLocks noGrp="1"/>
          </p:cNvSpPr>
          <p:nvPr>
            <p:ph idx="1"/>
          </p:nvPr>
        </p:nvSpPr>
        <p:spPr>
          <a:xfrm>
            <a:off x="557591" y="1376039"/>
            <a:ext cx="8596668" cy="5481961"/>
          </a:xfrm>
        </p:spPr>
        <p:txBody>
          <a:bodyPr>
            <a:normAutofit/>
          </a:bodyPr>
          <a:lstStyle/>
          <a:p>
            <a:pPr marL="0" indent="0">
              <a:buNone/>
            </a:pPr>
            <a:r>
              <a:rPr lang="en-US" sz="2000" dirty="0" smtClean="0"/>
              <a:t>Recall existing precedent of racial segregation</a:t>
            </a:r>
          </a:p>
          <a:p>
            <a:pPr marL="0" indent="0">
              <a:buNone/>
            </a:pPr>
            <a:r>
              <a:rPr lang="en-US" sz="2000" dirty="0" smtClean="0"/>
              <a:t>Plessy </a:t>
            </a:r>
            <a:r>
              <a:rPr lang="en-US" sz="2000" dirty="0"/>
              <a:t>v. Ferguson </a:t>
            </a:r>
            <a:r>
              <a:rPr lang="en-US" sz="2000" dirty="0" smtClean="0"/>
              <a:t>(</a:t>
            </a:r>
            <a:r>
              <a:rPr lang="en-US" sz="2000" dirty="0"/>
              <a:t>1896</a:t>
            </a:r>
            <a:r>
              <a:rPr lang="en-US" sz="2000" dirty="0" smtClean="0"/>
              <a:t>)</a:t>
            </a:r>
            <a:endParaRPr lang="en-US" sz="2000" dirty="0"/>
          </a:p>
          <a:p>
            <a:r>
              <a:rPr lang="en-US" sz="2000" dirty="0" smtClean="0"/>
              <a:t>Plessy </a:t>
            </a:r>
            <a:r>
              <a:rPr lang="en-US" sz="2000" dirty="0"/>
              <a:t>(P) attempted to sit in an all-white railroad car. After </a:t>
            </a:r>
            <a:r>
              <a:rPr lang="en-US" sz="2000" dirty="0" smtClean="0"/>
              <a:t/>
            </a:r>
            <a:br>
              <a:rPr lang="en-US" sz="2000" dirty="0" smtClean="0"/>
            </a:br>
            <a:r>
              <a:rPr lang="en-US" sz="2000" dirty="0" smtClean="0"/>
              <a:t>refusing </a:t>
            </a:r>
            <a:r>
              <a:rPr lang="en-US" sz="2000" dirty="0"/>
              <a:t>to sit in the black railway carriage car, Plessy was </a:t>
            </a:r>
            <a:r>
              <a:rPr lang="en-US" sz="2000" dirty="0" smtClean="0"/>
              <a:t/>
            </a:r>
            <a:br>
              <a:rPr lang="en-US" sz="2000" dirty="0" smtClean="0"/>
            </a:br>
            <a:r>
              <a:rPr lang="en-US" sz="2000" dirty="0" smtClean="0"/>
              <a:t>arrested </a:t>
            </a:r>
            <a:r>
              <a:rPr lang="en-US" sz="2000" dirty="0"/>
              <a:t>for violating an 1890 Louisiana statute that provided </a:t>
            </a:r>
            <a:r>
              <a:rPr lang="en-US" sz="2000" dirty="0" smtClean="0"/>
              <a:t/>
            </a:r>
            <a:br>
              <a:rPr lang="en-US" sz="2000" dirty="0" smtClean="0"/>
            </a:br>
            <a:r>
              <a:rPr lang="en-US" sz="2000" dirty="0" smtClean="0"/>
              <a:t>for </a:t>
            </a:r>
            <a:r>
              <a:rPr lang="en-US" sz="2000" dirty="0"/>
              <a:t>segregated “</a:t>
            </a:r>
            <a:r>
              <a:rPr lang="en-US" sz="2000" i="1" u="sng" dirty="0"/>
              <a:t>separate but equal</a:t>
            </a:r>
            <a:r>
              <a:rPr lang="en-US" sz="2000" dirty="0"/>
              <a:t>” railroad accommodations. Those using facilities not designated for their race were criminally liable under the statute</a:t>
            </a:r>
            <a:r>
              <a:rPr lang="en-US" sz="2000" dirty="0" smtClean="0"/>
              <a:t>.</a:t>
            </a:r>
            <a:endParaRPr lang="en-US" sz="2000" dirty="0"/>
          </a:p>
          <a:p>
            <a:r>
              <a:rPr lang="en-US" sz="2000" dirty="0"/>
              <a:t>At trial with Justice John H. Ferguson (D) presiding, Plessy was found guilty on the grounds that the law was a reasonable exercise of the state’s police powers based upon custom, usage, and tradition in the state. Plessy filed a petition for writs of prohibition and certiorari in the Supreme Court of Louisiana against Ferguson, asserting that segregation stigmatized blacks and stamped them with a badge of inferiority in violation of the Thirteenth and Fourteenth amendments. The court found for Ferguson and the Supreme Court granted cert.</a:t>
            </a:r>
            <a:endParaRPr lang="en-US" dirty="0"/>
          </a:p>
        </p:txBody>
      </p:sp>
      <p:pic>
        <p:nvPicPr>
          <p:cNvPr id="1027" name="Picture 3" descr="http://4.bp.blogspot.com/_9CXVkzeIU7U/TDtLCJlWXmI/AAAAAAAAAUk/0zLQOomL-Lw/s1600/JimCrowSegregatedsig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01613" y="609600"/>
            <a:ext cx="3810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01613" y="0"/>
            <a:ext cx="4090387" cy="369332"/>
          </a:xfrm>
          <a:prstGeom prst="rect">
            <a:avLst/>
          </a:prstGeom>
          <a:noFill/>
        </p:spPr>
        <p:txBody>
          <a:bodyPr wrap="square" rtlCol="0">
            <a:spAutoFit/>
          </a:bodyPr>
          <a:lstStyle/>
          <a:p>
            <a:r>
              <a:rPr lang="en-US" dirty="0" smtClean="0"/>
              <a:t>History/Equal-Rights</a:t>
            </a:r>
            <a:endParaRPr lang="en-US" dirty="0"/>
          </a:p>
        </p:txBody>
      </p:sp>
      <p:sp>
        <p:nvSpPr>
          <p:cNvPr id="7" name="Explosion 1 6"/>
          <p:cNvSpPr/>
          <p:nvPr/>
        </p:nvSpPr>
        <p:spPr>
          <a:xfrm>
            <a:off x="8863219" y="3324593"/>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2177840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Equal-Rights </a:t>
            </a:r>
            <a:r>
              <a:rPr lang="en-US" dirty="0" smtClean="0"/>
              <a:t>Era</a:t>
            </a:r>
            <a:endParaRPr lang="en-US" dirty="0"/>
          </a:p>
        </p:txBody>
      </p:sp>
      <p:sp>
        <p:nvSpPr>
          <p:cNvPr id="3" name="Content Placeholder 2"/>
          <p:cNvSpPr>
            <a:spLocks noGrp="1"/>
          </p:cNvSpPr>
          <p:nvPr>
            <p:ph idx="1"/>
          </p:nvPr>
        </p:nvSpPr>
        <p:spPr>
          <a:xfrm>
            <a:off x="420130" y="1553592"/>
            <a:ext cx="7452995" cy="5304408"/>
          </a:xfrm>
        </p:spPr>
        <p:txBody>
          <a:bodyPr>
            <a:normAutofit/>
          </a:bodyPr>
          <a:lstStyle/>
          <a:p>
            <a:pPr marL="0" indent="0">
              <a:buNone/>
            </a:pPr>
            <a:r>
              <a:rPr lang="en-US" sz="2000" dirty="0" smtClean="0"/>
              <a:t>Why did the Supreme Court reverse itself in the 1950s?</a:t>
            </a:r>
          </a:p>
          <a:p>
            <a:pPr marL="0" indent="0">
              <a:buNone/>
            </a:pPr>
            <a:r>
              <a:rPr lang="en-US" sz="2000" dirty="0" smtClean="0"/>
              <a:t>Brown </a:t>
            </a:r>
            <a:r>
              <a:rPr lang="en-US" sz="2000" dirty="0"/>
              <a:t>v. Board of Education </a:t>
            </a:r>
            <a:r>
              <a:rPr lang="en-US" sz="2000" dirty="0" smtClean="0"/>
              <a:t>(1954)</a:t>
            </a:r>
            <a:endParaRPr lang="en-US" sz="2000" dirty="0"/>
          </a:p>
          <a:p>
            <a:r>
              <a:rPr lang="en-US" sz="2000" dirty="0" smtClean="0"/>
              <a:t>This </a:t>
            </a:r>
            <a:r>
              <a:rPr lang="en-US" sz="2000" dirty="0"/>
              <a:t>case is a consolidation of several different cases from Kansas, South Carolina, Virginia, and Delaware. Several black children (through their legal representatives, Ps) sought admission to public schools that required or permitted segregation based on race. The plaintiffs alleged that </a:t>
            </a:r>
            <a:r>
              <a:rPr lang="en-US" sz="2000" i="1" dirty="0"/>
              <a:t>segregation was unconstitutional </a:t>
            </a:r>
            <a:r>
              <a:rPr lang="en-US" sz="2000" dirty="0"/>
              <a:t>under the Equal Protection Clause of the Fourteenth Amendment.</a:t>
            </a:r>
          </a:p>
          <a:p>
            <a:r>
              <a:rPr lang="en-US" sz="2000" dirty="0" smtClean="0"/>
              <a:t>In </a:t>
            </a:r>
            <a:r>
              <a:rPr lang="en-US" sz="2000" dirty="0"/>
              <a:t>all but one case, a three judge federal district court cited Plessy v. Ferguson in denying relief under the “separate but equal” doctrine. On appeal to the Supreme Court, the plaintiffs contended that </a:t>
            </a:r>
            <a:r>
              <a:rPr lang="en-US" sz="2000" i="1" dirty="0"/>
              <a:t>segregated schools were not and could not be made equal </a:t>
            </a:r>
            <a:r>
              <a:rPr lang="en-US" sz="2000" dirty="0"/>
              <a:t>and that they were therefore deprived of equal protection of the laws.</a:t>
            </a:r>
          </a:p>
        </p:txBody>
      </p:sp>
      <p:pic>
        <p:nvPicPr>
          <p:cNvPr id="2050" name="Picture 2" descr="http://www.pophistorydig.com/wp-content/uploads/2011/09/1964-Look-14Jan-girl-34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73125" y="150813"/>
            <a:ext cx="4008002" cy="2487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tional Guard at desegregation of Little Rock High School, September 26, 195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73125" y="2785910"/>
            <a:ext cx="4008002" cy="32643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73125" y="6041362"/>
            <a:ext cx="4008002" cy="584775"/>
          </a:xfrm>
          <a:prstGeom prst="rect">
            <a:avLst/>
          </a:prstGeom>
        </p:spPr>
        <p:txBody>
          <a:bodyPr wrap="square">
            <a:spAutoFit/>
          </a:bodyPr>
          <a:lstStyle/>
          <a:p>
            <a:r>
              <a:rPr lang="en-US" sz="1600" b="1" dirty="0">
                <a:effectLst>
                  <a:outerShdw blurRad="38100" dist="38100" dir="2700000" algn="tl">
                    <a:srgbClr val="000000">
                      <a:alpha val="43137"/>
                    </a:srgbClr>
                  </a:outerShdw>
                </a:effectLst>
                <a:latin typeface="Times New Roman" panose="02020603050405020304" pitchFamily="18" charset="0"/>
              </a:rPr>
              <a:t>National Guard at desegregation of Little Rock High School, September 26, 1957</a:t>
            </a:r>
            <a:endParaRPr lang="en-US" sz="1600" b="1" i="0" dirty="0">
              <a:effectLst>
                <a:outerShdw blurRad="38100" dist="38100" dir="2700000" algn="tl">
                  <a:srgbClr val="000000">
                    <a:alpha val="43137"/>
                  </a:srgbClr>
                </a:outerShdw>
              </a:effectLst>
              <a:latin typeface="Times New Roman" panose="02020603050405020304" pitchFamily="18" charset="0"/>
            </a:endParaRPr>
          </a:p>
        </p:txBody>
      </p:sp>
      <p:sp>
        <p:nvSpPr>
          <p:cNvPr id="5" name="Slide Number Placeholder 4"/>
          <p:cNvSpPr>
            <a:spLocks noGrp="1"/>
          </p:cNvSpPr>
          <p:nvPr>
            <p:ph type="sldNum" sz="quarter" idx="4294967295"/>
          </p:nvPr>
        </p:nvSpPr>
        <p:spPr>
          <a:xfrm>
            <a:off x="8590663" y="6041362"/>
            <a:ext cx="683339" cy="365125"/>
          </a:xfrm>
        </p:spPr>
        <p:txBody>
          <a:bodyPr/>
          <a:lstStyle/>
          <a:p>
            <a:fld id="{D57F1E4F-1CFF-5643-939E-217C01CDF565}" type="slidenum">
              <a:rPr lang="en-US" smtClean="0"/>
              <a:pPr/>
              <a:t>22</a:t>
            </a:fld>
            <a:endParaRPr lang="en-US" dirty="0"/>
          </a:p>
        </p:txBody>
      </p:sp>
      <p:sp>
        <p:nvSpPr>
          <p:cNvPr id="8" name="Explosion 1 7"/>
          <p:cNvSpPr/>
          <p:nvPr/>
        </p:nvSpPr>
        <p:spPr>
          <a:xfrm>
            <a:off x="4823927" y="24805"/>
            <a:ext cx="3049198" cy="17200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1354175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Equal-Rights </a:t>
            </a:r>
            <a:r>
              <a:rPr lang="en-US" dirty="0" smtClean="0"/>
              <a:t>Era</a:t>
            </a:r>
            <a:endParaRPr lang="en-US" dirty="0"/>
          </a:p>
        </p:txBody>
      </p:sp>
      <p:pic>
        <p:nvPicPr>
          <p:cNvPr id="3074" name="Picture 2" descr="https://c2.staticflickr.com/8/7166/6431723685_5227842a00_z.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334" y="1553592"/>
            <a:ext cx="7765330" cy="5120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442664" y="1553592"/>
            <a:ext cx="3400148" cy="4985980"/>
          </a:xfrm>
          <a:prstGeom prst="rect">
            <a:avLst/>
          </a:prstGeom>
        </p:spPr>
        <p:txBody>
          <a:bodyPr wrap="square">
            <a:spAutoFit/>
          </a:bodyPr>
          <a:lstStyle/>
          <a:p>
            <a:r>
              <a:rPr lang="en-US" b="1" i="1" dirty="0">
                <a:latin typeface="Times New Roman" panose="02020603050405020304" pitchFamily="18" charset="0"/>
                <a:cs typeface="Times New Roman" panose="02020603050405020304" pitchFamily="18" charset="0"/>
              </a:rPr>
              <a:t>Police-escorted school buses on first day of court-ordered busing, South </a:t>
            </a:r>
            <a:r>
              <a:rPr lang="en-US" b="1" i="1" dirty="0" smtClean="0">
                <a:latin typeface="Times New Roman" panose="02020603050405020304" pitchFamily="18" charset="0"/>
                <a:cs typeface="Times New Roman" panose="02020603050405020304" pitchFamily="18" charset="0"/>
              </a:rPr>
              <a:t>Boston (1975)</a:t>
            </a: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34950"/>
            <a:r>
              <a:rPr lang="en-US" sz="2400" dirty="0">
                <a:effectLst>
                  <a:outerShdw blurRad="38100" dist="38100" dir="2700000" algn="tl">
                    <a:srgbClr val="000000">
                      <a:alpha val="43137"/>
                    </a:srgbClr>
                  </a:outerShdw>
                </a:effectLst>
              </a:rPr>
              <a:t>How were each of these debated in this era?</a:t>
            </a:r>
          </a:p>
          <a:p>
            <a:pPr marL="742950" lvl="2" indent="-342900">
              <a:buFont typeface="Arial" panose="020B0604020202020204" pitchFamily="34" charset="0"/>
              <a:buChar char="•"/>
            </a:pPr>
            <a:r>
              <a:rPr lang="en-US" sz="2400" dirty="0">
                <a:effectLst>
                  <a:outerShdw blurRad="38100" dist="38100" dir="2700000" algn="tl">
                    <a:srgbClr val="000000">
                      <a:alpha val="43137"/>
                    </a:srgbClr>
                  </a:outerShdw>
                </a:effectLst>
              </a:rPr>
              <a:t>View of </a:t>
            </a:r>
            <a:r>
              <a:rPr lang="en-US" sz="2400" dirty="0" smtClean="0">
                <a:effectLst>
                  <a:outerShdw blurRad="38100" dist="38100" dir="2700000" algn="tl">
                    <a:srgbClr val="000000">
                      <a:alpha val="43137"/>
                    </a:srgbClr>
                  </a:outerShdw>
                </a:effectLst>
              </a:rPr>
              <a:t>the student, </a:t>
            </a:r>
            <a:r>
              <a:rPr lang="en-US" sz="2400" dirty="0">
                <a:effectLst>
                  <a:outerShdw blurRad="38100" dist="38100" dir="2700000" algn="tl">
                    <a:srgbClr val="000000">
                      <a:alpha val="43137"/>
                    </a:srgbClr>
                  </a:outerShdw>
                </a:effectLst>
              </a:rPr>
              <a:t>teacher</a:t>
            </a:r>
            <a:r>
              <a:rPr lang="en-US" sz="2400" dirty="0"/>
              <a:t>,</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curriculum, knowledge, work, </a:t>
            </a:r>
            <a:r>
              <a:rPr lang="en-US" sz="2400" dirty="0" smtClean="0">
                <a:effectLst>
                  <a:outerShdw blurRad="38100" dist="38100" dir="2700000" algn="tl">
                    <a:srgbClr val="000000">
                      <a:alpha val="43137"/>
                    </a:srgbClr>
                  </a:outerShdw>
                </a:effectLst>
              </a:rPr>
              <a:t>values</a:t>
            </a:r>
            <a:endParaRPr lang="en-US" sz="2800" dirty="0">
              <a:effectLst>
                <a:outerShdw blurRad="38100" dist="38100" dir="2700000" algn="tl">
                  <a:srgbClr val="000000">
                    <a:alpha val="43137"/>
                  </a:srgbClr>
                </a:outerShdw>
              </a:effectLst>
            </a:endParaRPr>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21227" y="0"/>
            <a:ext cx="4370773" cy="369332"/>
          </a:xfrm>
          <a:prstGeom prst="rect">
            <a:avLst/>
          </a:prstGeom>
          <a:noFill/>
        </p:spPr>
        <p:txBody>
          <a:bodyPr wrap="square" rtlCol="0">
            <a:spAutoFit/>
          </a:bodyPr>
          <a:lstStyle/>
          <a:p>
            <a:r>
              <a:rPr lang="en-US" dirty="0" smtClean="0"/>
              <a:t>History/Equal-Rights</a:t>
            </a:r>
            <a:endParaRPr lang="en-US" dirty="0"/>
          </a:p>
        </p:txBody>
      </p:sp>
      <p:sp>
        <p:nvSpPr>
          <p:cNvPr id="7" name="Explosion 1 6"/>
          <p:cNvSpPr/>
          <p:nvPr/>
        </p:nvSpPr>
        <p:spPr>
          <a:xfrm>
            <a:off x="8859254" y="20991"/>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544233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Qs on </a:t>
            </a:r>
            <a:r>
              <a:rPr lang="en-US" dirty="0"/>
              <a:t>The Equal-Rights Era</a:t>
            </a:r>
          </a:p>
        </p:txBody>
      </p:sp>
      <p:sp>
        <p:nvSpPr>
          <p:cNvPr id="3" name="Content Placeholder 2"/>
          <p:cNvSpPr>
            <a:spLocks noGrp="1"/>
          </p:cNvSpPr>
          <p:nvPr>
            <p:ph idx="1"/>
          </p:nvPr>
        </p:nvSpPr>
        <p:spPr>
          <a:xfrm>
            <a:off x="2809874" y="1590675"/>
            <a:ext cx="7486651" cy="4943475"/>
          </a:xfrm>
        </p:spPr>
        <p:txBody>
          <a:bodyPr>
            <a:normAutofit lnSpcReduction="10000"/>
          </a:bodyPr>
          <a:lstStyle/>
          <a:p>
            <a:pPr>
              <a:buFont typeface="+mj-lt"/>
              <a:buAutoNum type="arabicPeriod"/>
            </a:pPr>
            <a:r>
              <a:rPr lang="en-US" sz="2400" dirty="0">
                <a:solidFill>
                  <a:schemeClr val="accent1">
                    <a:lumMod val="20000"/>
                    <a:lumOff val="80000"/>
                  </a:schemeClr>
                </a:solidFill>
              </a:rPr>
              <a:t>It surprised me that it took quite a long time for the idea of equality in education to become expected or normal. What changes are occurring in education today that are influenced by one (or more) of the educational philosophies? </a:t>
            </a:r>
            <a:endParaRPr lang="en-US" sz="2400" dirty="0" smtClean="0">
              <a:solidFill>
                <a:schemeClr val="accent1">
                  <a:lumMod val="20000"/>
                  <a:lumOff val="80000"/>
                </a:schemeClr>
              </a:solidFill>
            </a:endParaRPr>
          </a:p>
          <a:p>
            <a:pPr>
              <a:buFont typeface="+mj-lt"/>
              <a:buAutoNum type="arabicPeriod"/>
            </a:pPr>
            <a:r>
              <a:rPr lang="en-US" sz="2400" dirty="0">
                <a:solidFill>
                  <a:schemeClr val="accent1">
                    <a:lumMod val="20000"/>
                    <a:lumOff val="80000"/>
                  </a:schemeClr>
                </a:solidFill>
              </a:rPr>
              <a:t>It seemed as though the issue of equity versus excellence kept making it's way into the reading. Should schools place a stronger emphasis on equity or excellence? Is it possible to have a balance between the two</a:t>
            </a:r>
            <a:r>
              <a:rPr lang="en-US" sz="2400" dirty="0" smtClean="0">
                <a:solidFill>
                  <a:schemeClr val="accent1">
                    <a:lumMod val="20000"/>
                    <a:lumOff val="80000"/>
                  </a:schemeClr>
                </a:solidFill>
              </a:rPr>
              <a:t>?</a:t>
            </a:r>
          </a:p>
          <a:p>
            <a:pPr>
              <a:buFont typeface="+mj-lt"/>
              <a:buAutoNum type="arabicPeriod"/>
            </a:pPr>
            <a:r>
              <a:rPr lang="en-US" sz="2400" dirty="0">
                <a:solidFill>
                  <a:schemeClr val="accent1">
                    <a:lumMod val="20000"/>
                    <a:lumOff val="80000"/>
                  </a:schemeClr>
                </a:solidFill>
              </a:rPr>
              <a:t>Do you think that the teachers in the equal rights era were also taught different, causing them to teach at a higher level or a lower level</a:t>
            </a:r>
            <a:r>
              <a:rPr lang="en-US" sz="2400" dirty="0" smtClean="0">
                <a:solidFill>
                  <a:schemeClr val="accent1">
                    <a:lumMod val="20000"/>
                    <a:lumOff val="80000"/>
                  </a:schemeClr>
                </a:solidFill>
              </a:rPr>
              <a:t>?</a:t>
            </a:r>
          </a:p>
          <a:p>
            <a:endParaRPr lang="en-US" u="sng" dirty="0" smtClean="0"/>
          </a:p>
          <a:p>
            <a:endParaRPr lang="en-US" dirty="0" smtClean="0"/>
          </a:p>
          <a:p>
            <a:endParaRPr lang="en-US" dirty="0"/>
          </a:p>
        </p:txBody>
      </p:sp>
      <p:pic>
        <p:nvPicPr>
          <p:cNvPr id="5122"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590675"/>
            <a:ext cx="2057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70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0455"/>
            <a:ext cx="8596668" cy="1320800"/>
          </a:xfrm>
        </p:spPr>
        <p:txBody>
          <a:bodyPr>
            <a:normAutofit/>
          </a:bodyPr>
          <a:lstStyle/>
          <a:p>
            <a:r>
              <a:rPr lang="en-US" dirty="0"/>
              <a:t>The Reform and Standards </a:t>
            </a:r>
            <a:r>
              <a:rPr lang="en-US" dirty="0" smtClean="0"/>
              <a:t>Era</a:t>
            </a:r>
            <a:endParaRPr lang="en-US" dirty="0"/>
          </a:p>
        </p:txBody>
      </p:sp>
      <p:sp>
        <p:nvSpPr>
          <p:cNvPr id="3" name="Content Placeholder 2"/>
          <p:cNvSpPr>
            <a:spLocks noGrp="1"/>
          </p:cNvSpPr>
          <p:nvPr>
            <p:ph idx="1"/>
          </p:nvPr>
        </p:nvSpPr>
        <p:spPr>
          <a:xfrm>
            <a:off x="677334" y="911697"/>
            <a:ext cx="8596668" cy="5312227"/>
          </a:xfrm>
        </p:spPr>
        <p:txBody>
          <a:bodyPr>
            <a:noAutofit/>
          </a:bodyPr>
          <a:lstStyle/>
          <a:p>
            <a:r>
              <a:rPr lang="en-US" sz="2000" dirty="0" smtClean="0"/>
              <a:t>Explain the argument that </a:t>
            </a:r>
            <a:r>
              <a:rPr lang="en-US" sz="2000" i="1" dirty="0" smtClean="0"/>
              <a:t>using the schools to ameliorate </a:t>
            </a:r>
            <a:br>
              <a:rPr lang="en-US" sz="2000" i="1" dirty="0" smtClean="0"/>
            </a:br>
            <a:r>
              <a:rPr lang="en-US" sz="2000" i="1" dirty="0" smtClean="0"/>
              <a:t>social problems</a:t>
            </a:r>
            <a:r>
              <a:rPr lang="en-US" sz="2000" dirty="0" smtClean="0"/>
              <a:t> resulted in mass mediocrity (p. 81).</a:t>
            </a:r>
          </a:p>
          <a:p>
            <a:r>
              <a:rPr lang="en-US" sz="2000" i="1" dirty="0" smtClean="0"/>
              <a:t>A Nation at Ris</a:t>
            </a:r>
            <a:r>
              <a:rPr lang="en-US" sz="2000" dirty="0" smtClean="0"/>
              <a:t>k (1983)</a:t>
            </a:r>
          </a:p>
          <a:p>
            <a:pPr lvl="1"/>
            <a:r>
              <a:rPr lang="en-US" sz="2000" dirty="0" smtClean="0"/>
              <a:t>Claims:  High rates of adult illiteracy, declining SAT scores,</a:t>
            </a:r>
            <a:br>
              <a:rPr lang="en-US" sz="2000" dirty="0" smtClean="0"/>
            </a:br>
            <a:r>
              <a:rPr lang="en-US" sz="2000" dirty="0" smtClean="0"/>
              <a:t>not keeping up with other countries</a:t>
            </a:r>
          </a:p>
          <a:p>
            <a:pPr lvl="1"/>
            <a:r>
              <a:rPr lang="en-US" sz="2000" dirty="0" smtClean="0"/>
              <a:t>“Rising tide of mediocrity”</a:t>
            </a:r>
          </a:p>
          <a:p>
            <a:pPr lvl="1"/>
            <a:r>
              <a:rPr lang="en-US" sz="2000" dirty="0"/>
              <a:t>"If an unfriendly foreign power had attempted to impose on America the mediocre educational performance that exists today, we might well have viewed it as an act of </a:t>
            </a:r>
            <a:r>
              <a:rPr lang="en-US" sz="2000" dirty="0" smtClean="0"/>
              <a:t>war.”</a:t>
            </a:r>
          </a:p>
          <a:p>
            <a:pPr lvl="1"/>
            <a:r>
              <a:rPr lang="en-US" sz="2000" dirty="0" smtClean="0"/>
              <a:t>Recommendations:</a:t>
            </a:r>
          </a:p>
          <a:p>
            <a:pPr lvl="2"/>
            <a:r>
              <a:rPr lang="en-US" sz="1800" i="1" dirty="0" smtClean="0"/>
              <a:t>New basics</a:t>
            </a:r>
            <a:r>
              <a:rPr lang="en-US" sz="1800" dirty="0" smtClean="0"/>
              <a:t>:  English, math, science, social studies, computer science</a:t>
            </a:r>
          </a:p>
          <a:p>
            <a:pPr lvl="2"/>
            <a:r>
              <a:rPr lang="en-US" sz="1800" dirty="0" smtClean="0"/>
              <a:t>Higher </a:t>
            </a:r>
            <a:r>
              <a:rPr lang="en-US" sz="1800" i="1" dirty="0" smtClean="0"/>
              <a:t>entrance standards </a:t>
            </a:r>
            <a:r>
              <a:rPr lang="en-US" sz="1800" dirty="0" smtClean="0"/>
              <a:t>for colleges and universities</a:t>
            </a:r>
          </a:p>
          <a:p>
            <a:pPr lvl="2"/>
            <a:r>
              <a:rPr lang="en-US" sz="1800" dirty="0" smtClean="0"/>
              <a:t>Strengthen </a:t>
            </a:r>
            <a:r>
              <a:rPr lang="en-US" sz="1800" i="1" dirty="0" smtClean="0"/>
              <a:t>teacher preparation</a:t>
            </a:r>
          </a:p>
          <a:p>
            <a:pPr lvl="2"/>
            <a:r>
              <a:rPr lang="en-US" sz="1800" i="1" dirty="0" smtClean="0"/>
              <a:t>Give teachers more respect and reward</a:t>
            </a:r>
          </a:p>
          <a:p>
            <a:r>
              <a:rPr lang="en-US" sz="2000" dirty="0" smtClean="0"/>
              <a:t>Explain the tension between “excellence” and “equity.”</a:t>
            </a:r>
            <a:endParaRPr lang="en-US" sz="2000"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History/Reform &amp; Standards</a:t>
            </a:r>
            <a:endParaRPr lang="en-US" dirty="0"/>
          </a:p>
        </p:txBody>
      </p:sp>
      <p:pic>
        <p:nvPicPr>
          <p:cNvPr id="30722" name="Picture 2" descr="http://cdn.breitbart.com/mediaserver/Breitbart/Big-Government/2012/Reagan/reagan-salute-af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66922" y="369332"/>
            <a:ext cx="3681575" cy="2759244"/>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748098" y="3282118"/>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8" name="TextBox 7"/>
          <p:cNvSpPr txBox="1"/>
          <p:nvPr/>
        </p:nvSpPr>
        <p:spPr>
          <a:xfrm>
            <a:off x="11008659" y="6488668"/>
            <a:ext cx="762000" cy="369332"/>
          </a:xfrm>
          <a:prstGeom prst="rect">
            <a:avLst/>
          </a:prstGeom>
          <a:noFill/>
        </p:spPr>
        <p:txBody>
          <a:bodyPr wrap="square" rtlCol="0">
            <a:spAutoFit/>
          </a:bodyPr>
          <a:lstStyle/>
          <a:p>
            <a:r>
              <a:rPr lang="en-US" dirty="0">
                <a:solidFill>
                  <a:schemeClr val="accent1">
                    <a:lumMod val="50000"/>
                  </a:schemeClr>
                </a:solidFill>
              </a:rPr>
              <a:t>8</a:t>
            </a:r>
            <a:r>
              <a:rPr lang="en-US" dirty="0" smtClean="0">
                <a:solidFill>
                  <a:schemeClr val="accent1">
                    <a:lumMod val="50000"/>
                  </a:schemeClr>
                </a:solidFill>
              </a:rPr>
              <a:t>:00</a:t>
            </a:r>
            <a:endParaRPr lang="en-US" dirty="0">
              <a:solidFill>
                <a:schemeClr val="accent1">
                  <a:lumMod val="50000"/>
                </a:schemeClr>
              </a:solidFill>
            </a:endParaRPr>
          </a:p>
        </p:txBody>
      </p:sp>
    </p:spTree>
    <p:extLst>
      <p:ext uri="{BB962C8B-B14F-4D97-AF65-F5344CB8AC3E}">
        <p14:creationId xmlns:p14="http://schemas.microsoft.com/office/powerpoint/2010/main" val="505902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6389"/>
            <a:ext cx="8596668" cy="1320800"/>
          </a:xfrm>
        </p:spPr>
        <p:txBody>
          <a:bodyPr>
            <a:normAutofit/>
          </a:bodyPr>
          <a:lstStyle/>
          <a:p>
            <a:r>
              <a:rPr lang="en-US" dirty="0"/>
              <a:t>The Reform and Standards </a:t>
            </a:r>
            <a:r>
              <a:rPr lang="en-US" dirty="0" smtClean="0"/>
              <a:t>Era</a:t>
            </a:r>
            <a:endParaRPr lang="en-US" dirty="0"/>
          </a:p>
        </p:txBody>
      </p:sp>
      <p:sp>
        <p:nvSpPr>
          <p:cNvPr id="3" name="Content Placeholder 2"/>
          <p:cNvSpPr>
            <a:spLocks noGrp="1"/>
          </p:cNvSpPr>
          <p:nvPr>
            <p:ph sz="half" idx="1"/>
          </p:nvPr>
        </p:nvSpPr>
        <p:spPr>
          <a:xfrm>
            <a:off x="742534" y="1075038"/>
            <a:ext cx="5301361" cy="3054009"/>
          </a:xfrm>
        </p:spPr>
        <p:txBody>
          <a:bodyPr>
            <a:normAutofit fontScale="70000" lnSpcReduction="20000"/>
          </a:bodyPr>
          <a:lstStyle/>
          <a:p>
            <a:pPr marL="0" indent="0">
              <a:lnSpc>
                <a:spcPct val="120000"/>
              </a:lnSpc>
              <a:spcBef>
                <a:spcPts val="600"/>
              </a:spcBef>
              <a:buNone/>
            </a:pPr>
            <a:r>
              <a:rPr lang="en-US" sz="3400" dirty="0"/>
              <a:t>Are the schools better as a result of all these reforms?</a:t>
            </a:r>
          </a:p>
          <a:p>
            <a:pPr>
              <a:lnSpc>
                <a:spcPts val="1800"/>
              </a:lnSpc>
              <a:spcBef>
                <a:spcPts val="600"/>
              </a:spcBef>
            </a:pPr>
            <a:r>
              <a:rPr lang="en-US" sz="2900" dirty="0" smtClean="0"/>
              <a:t>Clinton:  </a:t>
            </a:r>
          </a:p>
          <a:p>
            <a:pPr lvl="1">
              <a:lnSpc>
                <a:spcPts val="1800"/>
              </a:lnSpc>
              <a:spcBef>
                <a:spcPts val="600"/>
              </a:spcBef>
            </a:pPr>
            <a:r>
              <a:rPr lang="en-US" sz="2600" dirty="0" smtClean="0"/>
              <a:t>Goals </a:t>
            </a:r>
            <a:r>
              <a:rPr lang="en-US" sz="2600" dirty="0"/>
              <a:t>2000 </a:t>
            </a:r>
            <a:r>
              <a:rPr lang="en-US" sz="2600" dirty="0" smtClean="0"/>
              <a:t>(1994)</a:t>
            </a:r>
          </a:p>
          <a:p>
            <a:pPr>
              <a:lnSpc>
                <a:spcPts val="1800"/>
              </a:lnSpc>
              <a:spcBef>
                <a:spcPts val="600"/>
              </a:spcBef>
            </a:pPr>
            <a:r>
              <a:rPr lang="en-US" sz="2900" dirty="0" smtClean="0"/>
              <a:t>Bush: 	</a:t>
            </a:r>
          </a:p>
          <a:p>
            <a:pPr lvl="1">
              <a:lnSpc>
                <a:spcPts val="1800"/>
              </a:lnSpc>
              <a:spcBef>
                <a:spcPts val="600"/>
              </a:spcBef>
            </a:pPr>
            <a:r>
              <a:rPr lang="en-US" sz="2600" dirty="0" smtClean="0"/>
              <a:t>No Child Left Behind (2001)</a:t>
            </a:r>
          </a:p>
          <a:p>
            <a:pPr>
              <a:lnSpc>
                <a:spcPts val="1800"/>
              </a:lnSpc>
              <a:spcBef>
                <a:spcPts val="600"/>
              </a:spcBef>
            </a:pPr>
            <a:r>
              <a:rPr lang="en-US" sz="2900" dirty="0" smtClean="0"/>
              <a:t>Obama:	</a:t>
            </a:r>
          </a:p>
          <a:p>
            <a:pPr lvl="1">
              <a:lnSpc>
                <a:spcPts val="1800"/>
              </a:lnSpc>
              <a:spcBef>
                <a:spcPts val="600"/>
              </a:spcBef>
            </a:pPr>
            <a:r>
              <a:rPr lang="en-US" sz="2600" dirty="0" smtClean="0"/>
              <a:t>Race to the Top (2009)</a:t>
            </a:r>
          </a:p>
          <a:p>
            <a:pPr lvl="1">
              <a:lnSpc>
                <a:spcPts val="1800"/>
              </a:lnSpc>
              <a:spcBef>
                <a:spcPts val="600"/>
              </a:spcBef>
            </a:pPr>
            <a:r>
              <a:rPr lang="en-US" sz="2900" dirty="0" smtClean="0"/>
              <a:t>Every Student Succeeds (2015)</a:t>
            </a:r>
          </a:p>
          <a:p>
            <a:endParaRPr lang="en-US" dirty="0"/>
          </a:p>
          <a:p>
            <a:endParaRPr lang="en-US" dirty="0"/>
          </a:p>
        </p:txBody>
      </p:sp>
      <p:sp>
        <p:nvSpPr>
          <p:cNvPr id="4" name="Content Placeholder 3"/>
          <p:cNvSpPr>
            <a:spLocks noGrp="1"/>
          </p:cNvSpPr>
          <p:nvPr>
            <p:ph sz="half" idx="2"/>
          </p:nvPr>
        </p:nvSpPr>
        <p:spPr>
          <a:xfrm>
            <a:off x="6109094" y="1075039"/>
            <a:ext cx="5617467" cy="4331710"/>
          </a:xfrm>
        </p:spPr>
        <p:txBody>
          <a:bodyPr>
            <a:normAutofit fontScale="70000" lnSpcReduction="20000"/>
          </a:bodyPr>
          <a:lstStyle/>
          <a:p>
            <a:pPr marL="0" indent="0">
              <a:buNone/>
            </a:pPr>
            <a:r>
              <a:rPr lang="en-US" sz="3400" dirty="0" smtClean="0"/>
              <a:t>What are some pros and cons of the resultant </a:t>
            </a:r>
            <a:r>
              <a:rPr lang="en-US" sz="3400" i="1" dirty="0" smtClean="0"/>
              <a:t>movements</a:t>
            </a:r>
            <a:r>
              <a:rPr lang="en-US" sz="3400" dirty="0" smtClean="0"/>
              <a:t>?</a:t>
            </a:r>
          </a:p>
          <a:p>
            <a:r>
              <a:rPr lang="en-US" sz="3400" dirty="0" smtClean="0"/>
              <a:t>School </a:t>
            </a:r>
            <a:r>
              <a:rPr lang="en-US" sz="3400" dirty="0"/>
              <a:t>choice</a:t>
            </a:r>
          </a:p>
          <a:p>
            <a:r>
              <a:rPr lang="en-US" sz="3400" dirty="0"/>
              <a:t>Homeschooling</a:t>
            </a:r>
          </a:p>
          <a:p>
            <a:r>
              <a:rPr lang="en-US" sz="3400" dirty="0"/>
              <a:t>Private schools</a:t>
            </a:r>
          </a:p>
          <a:p>
            <a:r>
              <a:rPr lang="en-US" sz="3400" dirty="0"/>
              <a:t>Charter schools</a:t>
            </a:r>
          </a:p>
          <a:p>
            <a:r>
              <a:rPr lang="en-US" sz="3400" dirty="0" smtClean="0"/>
              <a:t>Tuition </a:t>
            </a:r>
            <a:r>
              <a:rPr lang="en-US" sz="3400" dirty="0"/>
              <a:t>vouchers</a:t>
            </a:r>
          </a:p>
          <a:p>
            <a:r>
              <a:rPr lang="en-US" sz="3400" dirty="0" smtClean="0"/>
              <a:t>Standards movement</a:t>
            </a:r>
          </a:p>
          <a:p>
            <a:pPr lvl="1"/>
            <a:r>
              <a:rPr lang="en-US" sz="2600" dirty="0" smtClean="0"/>
              <a:t>State content standards</a:t>
            </a:r>
          </a:p>
          <a:p>
            <a:pPr lvl="1"/>
            <a:r>
              <a:rPr lang="en-US" sz="2600" dirty="0" smtClean="0"/>
              <a:t>Standardized </a:t>
            </a:r>
            <a:r>
              <a:rPr lang="en-US" sz="2600" dirty="0"/>
              <a:t>tests (for teachers and students)</a:t>
            </a:r>
          </a:p>
          <a:p>
            <a:endParaRPr lang="en-US" dirty="0"/>
          </a:p>
        </p:txBody>
      </p:sp>
      <p:sp>
        <p:nvSpPr>
          <p:cNvPr id="5" name="TextBox 4"/>
          <p:cNvSpPr txBox="1"/>
          <p:nvPr/>
        </p:nvSpPr>
        <p:spPr>
          <a:xfrm>
            <a:off x="7821227" y="0"/>
            <a:ext cx="4370773" cy="369332"/>
          </a:xfrm>
          <a:prstGeom prst="rect">
            <a:avLst/>
          </a:prstGeom>
          <a:noFill/>
        </p:spPr>
        <p:txBody>
          <a:bodyPr wrap="square" rtlCol="0">
            <a:spAutoFit/>
          </a:bodyPr>
          <a:lstStyle/>
          <a:p>
            <a:r>
              <a:rPr lang="en-US" dirty="0" smtClean="0"/>
              <a:t>History/Reform &amp; Standards</a:t>
            </a:r>
            <a:endParaRPr lang="en-US" dirty="0"/>
          </a:p>
        </p:txBody>
      </p:sp>
      <p:pic>
        <p:nvPicPr>
          <p:cNvPr id="31746" name="Picture 2" descr="http://thedigitalhippies.com/wp-content/uploads/2013/04/State-Homeschooling-Laws-Ma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2534" y="4266207"/>
            <a:ext cx="4480338" cy="24641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43775" y="5292697"/>
            <a:ext cx="6148104" cy="1107996"/>
          </a:xfrm>
          <a:prstGeom prst="rect">
            <a:avLst/>
          </a:prstGeom>
        </p:spPr>
        <p:txBody>
          <a:bodyPr wrap="square">
            <a:spAutoFit/>
          </a:bodyPr>
          <a:lstStyle/>
          <a:p>
            <a:r>
              <a:rPr lang="en-US" sz="2200" dirty="0">
                <a:effectLst>
                  <a:outerShdw blurRad="38100" dist="38100" dir="2700000" algn="tl">
                    <a:srgbClr val="000000">
                      <a:alpha val="43137"/>
                    </a:srgbClr>
                  </a:outerShdw>
                </a:effectLst>
              </a:rPr>
              <a:t>How were each of these debated in this era?</a:t>
            </a:r>
          </a:p>
          <a:p>
            <a:pPr marL="395288" lvl="2" indent="-342900">
              <a:buFont typeface="Arial" panose="020B0604020202020204" pitchFamily="34" charset="0"/>
              <a:buChar char="•"/>
            </a:pPr>
            <a:r>
              <a:rPr lang="en-US" sz="2200" dirty="0">
                <a:effectLst>
                  <a:outerShdw blurRad="38100" dist="38100" dir="2700000" algn="tl">
                    <a:srgbClr val="000000">
                      <a:alpha val="43137"/>
                    </a:srgbClr>
                  </a:outerShdw>
                </a:effectLst>
              </a:rPr>
              <a:t>View </a:t>
            </a:r>
            <a:r>
              <a:rPr lang="en-US" sz="2200" dirty="0" smtClean="0">
                <a:effectLst>
                  <a:outerShdw blurRad="38100" dist="38100" dir="2700000" algn="tl">
                    <a:srgbClr val="000000">
                      <a:alpha val="43137"/>
                    </a:srgbClr>
                  </a:outerShdw>
                </a:effectLst>
              </a:rPr>
              <a:t>of the </a:t>
            </a:r>
            <a:r>
              <a:rPr lang="en-US" sz="2200" dirty="0">
                <a:effectLst>
                  <a:outerShdw blurRad="38100" dist="38100" dir="2700000" algn="tl">
                    <a:srgbClr val="000000">
                      <a:alpha val="43137"/>
                    </a:srgbClr>
                  </a:outerShdw>
                </a:effectLst>
              </a:rPr>
              <a:t>student, teacher, curriculum, knowledge, work, </a:t>
            </a:r>
            <a:r>
              <a:rPr lang="en-US" sz="2200" dirty="0" smtClean="0">
                <a:effectLst>
                  <a:outerShdw blurRad="38100" dist="38100" dir="2700000" algn="tl">
                    <a:srgbClr val="000000">
                      <a:alpha val="43137"/>
                    </a:srgbClr>
                  </a:outerShdw>
                </a:effectLst>
              </a:rPr>
              <a:t>values</a:t>
            </a:r>
            <a:endParaRPr lang="en-US" sz="2200" dirty="0">
              <a:effectLst>
                <a:outerShdw blurRad="38100" dist="38100" dir="2700000" algn="tl">
                  <a:srgbClr val="000000">
                    <a:alpha val="43137"/>
                  </a:srgbClr>
                </a:outerShdw>
              </a:effectLst>
            </a:endParaRPr>
          </a:p>
        </p:txBody>
      </p:sp>
      <p:sp>
        <p:nvSpPr>
          <p:cNvPr id="9" name="Explosion 1 8"/>
          <p:cNvSpPr/>
          <p:nvPr/>
        </p:nvSpPr>
        <p:spPr>
          <a:xfrm>
            <a:off x="8779244" y="1933578"/>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262637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76266" cy="1320800"/>
          </a:xfrm>
        </p:spPr>
        <p:txBody>
          <a:bodyPr/>
          <a:lstStyle/>
          <a:p>
            <a:r>
              <a:rPr lang="en-US" dirty="0" smtClean="0"/>
              <a:t>Your Qs on </a:t>
            </a:r>
            <a:r>
              <a:rPr lang="en-US" dirty="0"/>
              <a:t>The Reform and Standards Era</a:t>
            </a:r>
          </a:p>
        </p:txBody>
      </p:sp>
      <p:sp>
        <p:nvSpPr>
          <p:cNvPr id="3" name="Content Placeholder 2"/>
          <p:cNvSpPr>
            <a:spLocks noGrp="1"/>
          </p:cNvSpPr>
          <p:nvPr>
            <p:ph sz="half" idx="1"/>
          </p:nvPr>
        </p:nvSpPr>
        <p:spPr>
          <a:xfrm>
            <a:off x="677333" y="1495425"/>
            <a:ext cx="9771591" cy="5238750"/>
          </a:xfrm>
        </p:spPr>
        <p:txBody>
          <a:bodyPr>
            <a:normAutofit lnSpcReduction="10000"/>
          </a:bodyPr>
          <a:lstStyle/>
          <a:p>
            <a:pPr>
              <a:buFont typeface="+mj-lt"/>
              <a:buAutoNum type="arabicPeriod"/>
            </a:pPr>
            <a:r>
              <a:rPr lang="en-US" sz="2400" dirty="0">
                <a:solidFill>
                  <a:schemeClr val="accent1">
                    <a:lumMod val="20000"/>
                    <a:lumOff val="80000"/>
                  </a:schemeClr>
                </a:solidFill>
              </a:rPr>
              <a:t>Do you think that in the near future we will see any </a:t>
            </a:r>
            <a:r>
              <a:rPr lang="en-US" sz="2400" dirty="0" smtClean="0">
                <a:solidFill>
                  <a:schemeClr val="accent1">
                    <a:lumMod val="20000"/>
                    <a:lumOff val="80000"/>
                  </a:schemeClr>
                </a:solidFill>
              </a:rPr>
              <a:t/>
            </a:r>
            <a:br>
              <a:rPr lang="en-US" sz="2400" dirty="0" smtClean="0">
                <a:solidFill>
                  <a:schemeClr val="accent1">
                    <a:lumMod val="20000"/>
                    <a:lumOff val="80000"/>
                  </a:schemeClr>
                </a:solidFill>
              </a:rPr>
            </a:br>
            <a:r>
              <a:rPr lang="en-US" sz="2400" dirty="0" smtClean="0">
                <a:solidFill>
                  <a:schemeClr val="accent1">
                    <a:lumMod val="20000"/>
                    <a:lumOff val="80000"/>
                  </a:schemeClr>
                </a:solidFill>
              </a:rPr>
              <a:t>recurrences </a:t>
            </a:r>
            <a:r>
              <a:rPr lang="en-US" sz="2400" dirty="0">
                <a:solidFill>
                  <a:schemeClr val="accent1">
                    <a:lumMod val="20000"/>
                    <a:lumOff val="80000"/>
                  </a:schemeClr>
                </a:solidFill>
              </a:rPr>
              <a:t>of some of the teaching styles from past </a:t>
            </a:r>
            <a:r>
              <a:rPr lang="en-US" sz="2400" dirty="0" smtClean="0">
                <a:solidFill>
                  <a:schemeClr val="accent1">
                    <a:lumMod val="20000"/>
                    <a:lumOff val="80000"/>
                  </a:schemeClr>
                </a:solidFill>
              </a:rPr>
              <a:t/>
            </a:r>
            <a:br>
              <a:rPr lang="en-US" sz="2400" dirty="0" smtClean="0">
                <a:solidFill>
                  <a:schemeClr val="accent1">
                    <a:lumMod val="20000"/>
                    <a:lumOff val="80000"/>
                  </a:schemeClr>
                </a:solidFill>
              </a:rPr>
            </a:br>
            <a:r>
              <a:rPr lang="en-US" sz="2400" dirty="0" smtClean="0">
                <a:solidFill>
                  <a:schemeClr val="accent1">
                    <a:lumMod val="20000"/>
                    <a:lumOff val="80000"/>
                  </a:schemeClr>
                </a:solidFill>
              </a:rPr>
              <a:t>historical </a:t>
            </a:r>
            <a:r>
              <a:rPr lang="en-US" sz="2400" dirty="0">
                <a:solidFill>
                  <a:schemeClr val="accent1">
                    <a:lumMod val="20000"/>
                    <a:lumOff val="80000"/>
                  </a:schemeClr>
                </a:solidFill>
              </a:rPr>
              <a:t>periods? If so, what styles will we see again? </a:t>
            </a:r>
            <a:r>
              <a:rPr lang="en-US" sz="2400" dirty="0" smtClean="0">
                <a:solidFill>
                  <a:schemeClr val="accent1">
                    <a:lumMod val="20000"/>
                    <a:lumOff val="80000"/>
                  </a:schemeClr>
                </a:solidFill>
              </a:rPr>
              <a:t/>
            </a:r>
            <a:br>
              <a:rPr lang="en-US" sz="2400" dirty="0" smtClean="0">
                <a:solidFill>
                  <a:schemeClr val="accent1">
                    <a:lumMod val="20000"/>
                    <a:lumOff val="80000"/>
                  </a:schemeClr>
                </a:solidFill>
              </a:rPr>
            </a:br>
            <a:r>
              <a:rPr lang="en-US" sz="2400" dirty="0" smtClean="0">
                <a:solidFill>
                  <a:schemeClr val="accent1">
                    <a:lumMod val="20000"/>
                    <a:lumOff val="80000"/>
                  </a:schemeClr>
                </a:solidFill>
              </a:rPr>
              <a:t>If </a:t>
            </a:r>
            <a:r>
              <a:rPr lang="en-US" sz="2400" dirty="0">
                <a:solidFill>
                  <a:schemeClr val="accent1">
                    <a:lumMod val="20000"/>
                    <a:lumOff val="80000"/>
                  </a:schemeClr>
                </a:solidFill>
              </a:rPr>
              <a:t>not, what new types of teaching styles do you expect </a:t>
            </a:r>
            <a:r>
              <a:rPr lang="en-US" sz="2400" dirty="0" smtClean="0">
                <a:solidFill>
                  <a:schemeClr val="accent1">
                    <a:lumMod val="20000"/>
                    <a:lumOff val="80000"/>
                  </a:schemeClr>
                </a:solidFill>
              </a:rPr>
              <a:t/>
            </a:r>
            <a:br>
              <a:rPr lang="en-US" sz="2400" dirty="0" smtClean="0">
                <a:solidFill>
                  <a:schemeClr val="accent1">
                    <a:lumMod val="20000"/>
                    <a:lumOff val="80000"/>
                  </a:schemeClr>
                </a:solidFill>
              </a:rPr>
            </a:br>
            <a:r>
              <a:rPr lang="en-US" sz="2400" dirty="0" smtClean="0">
                <a:solidFill>
                  <a:schemeClr val="accent1">
                    <a:lumMod val="20000"/>
                    <a:lumOff val="80000"/>
                  </a:schemeClr>
                </a:solidFill>
              </a:rPr>
              <a:t>to </a:t>
            </a:r>
            <a:r>
              <a:rPr lang="en-US" sz="2400" dirty="0">
                <a:solidFill>
                  <a:schemeClr val="accent1">
                    <a:lumMod val="20000"/>
                    <a:lumOff val="80000"/>
                  </a:schemeClr>
                </a:solidFill>
              </a:rPr>
              <a:t>see in the next couple of decades? (What philosophies </a:t>
            </a:r>
            <a:r>
              <a:rPr lang="en-US" sz="2400" dirty="0" smtClean="0">
                <a:solidFill>
                  <a:schemeClr val="accent1">
                    <a:lumMod val="20000"/>
                    <a:lumOff val="80000"/>
                  </a:schemeClr>
                </a:solidFill>
              </a:rPr>
              <a:t/>
            </a:r>
            <a:br>
              <a:rPr lang="en-US" sz="2400" dirty="0" smtClean="0">
                <a:solidFill>
                  <a:schemeClr val="accent1">
                    <a:lumMod val="20000"/>
                    <a:lumOff val="80000"/>
                  </a:schemeClr>
                </a:solidFill>
              </a:rPr>
            </a:br>
            <a:r>
              <a:rPr lang="en-US" sz="2400" dirty="0" smtClean="0">
                <a:solidFill>
                  <a:schemeClr val="accent1">
                    <a:lumMod val="20000"/>
                    <a:lumOff val="80000"/>
                  </a:schemeClr>
                </a:solidFill>
              </a:rPr>
              <a:t>will </a:t>
            </a:r>
            <a:r>
              <a:rPr lang="en-US" sz="2400" dirty="0">
                <a:solidFill>
                  <a:schemeClr val="accent1">
                    <a:lumMod val="20000"/>
                    <a:lumOff val="80000"/>
                  </a:schemeClr>
                </a:solidFill>
              </a:rPr>
              <a:t>they emphasize</a:t>
            </a:r>
            <a:r>
              <a:rPr lang="en-US" sz="2400" dirty="0" smtClean="0">
                <a:solidFill>
                  <a:schemeClr val="accent1">
                    <a:lumMod val="20000"/>
                    <a:lumOff val="80000"/>
                  </a:schemeClr>
                </a:solidFill>
              </a:rPr>
              <a:t>?)</a:t>
            </a:r>
          </a:p>
          <a:p>
            <a:pPr lvl="1"/>
            <a:r>
              <a:rPr lang="en-US" sz="2000" dirty="0" smtClean="0">
                <a:solidFill>
                  <a:schemeClr val="accent1">
                    <a:lumMod val="20000"/>
                    <a:lumOff val="80000"/>
                  </a:schemeClr>
                </a:solidFill>
              </a:rPr>
              <a:t>What are the recurring tensions?</a:t>
            </a:r>
          </a:p>
          <a:p>
            <a:pPr>
              <a:buFont typeface="+mj-lt"/>
              <a:buAutoNum type="arabicPeriod"/>
            </a:pPr>
            <a:r>
              <a:rPr lang="en-US" sz="2400" dirty="0">
                <a:solidFill>
                  <a:schemeClr val="accent1">
                    <a:lumMod val="20000"/>
                    <a:lumOff val="80000"/>
                  </a:schemeClr>
                </a:solidFill>
              </a:rPr>
              <a:t>How has changes in how schools are set up and run affected other areas of life? Such as the church as well as economics</a:t>
            </a:r>
            <a:r>
              <a:rPr lang="en-US" sz="2400" dirty="0" smtClean="0">
                <a:solidFill>
                  <a:schemeClr val="accent1">
                    <a:lumMod val="20000"/>
                    <a:lumOff val="80000"/>
                  </a:schemeClr>
                </a:solidFill>
              </a:rPr>
              <a:t>?</a:t>
            </a:r>
          </a:p>
          <a:p>
            <a:pPr>
              <a:buFont typeface="+mj-lt"/>
              <a:buAutoNum type="arabicPeriod"/>
            </a:pPr>
            <a:r>
              <a:rPr lang="en-US" sz="2400" dirty="0">
                <a:solidFill>
                  <a:schemeClr val="accent1">
                    <a:lumMod val="20000"/>
                    <a:lumOff val="80000"/>
                  </a:schemeClr>
                </a:solidFill>
              </a:rPr>
              <a:t>Is it possible to know if the eras directly connect with one -ism, or could multiple -isms relate to the different eras? </a:t>
            </a:r>
            <a:endParaRPr lang="en-US" sz="2400" dirty="0" smtClean="0">
              <a:solidFill>
                <a:schemeClr val="accent1">
                  <a:lumMod val="20000"/>
                  <a:lumOff val="80000"/>
                </a:schemeClr>
              </a:solidFill>
            </a:endParaRPr>
          </a:p>
          <a:p>
            <a:pPr>
              <a:buFont typeface="+mj-lt"/>
              <a:buAutoNum type="arabicPeriod"/>
            </a:pPr>
            <a:r>
              <a:rPr lang="en-US" sz="2400" dirty="0">
                <a:solidFill>
                  <a:schemeClr val="accent1">
                    <a:lumMod val="20000"/>
                    <a:lumOff val="80000"/>
                  </a:schemeClr>
                </a:solidFill>
              </a:rPr>
              <a:t>From this chapter I was wondering with all the era’s in time which one would be the most influential to the education today as in teaching methods and curriculum design</a:t>
            </a:r>
            <a:r>
              <a:rPr lang="en-US" sz="2400" dirty="0" smtClean="0">
                <a:solidFill>
                  <a:schemeClr val="accent1">
                    <a:lumMod val="20000"/>
                    <a:lumOff val="80000"/>
                  </a:schemeClr>
                </a:solidFill>
              </a:rPr>
              <a:t>?</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r>
              <a:rPr lang="en-US" smtClean="0"/>
              <a:t> </a:t>
            </a:r>
            <a:endParaRPr lang="en-US" dirty="0"/>
          </a:p>
        </p:txBody>
      </p:sp>
      <p:pic>
        <p:nvPicPr>
          <p:cNvPr id="6146"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609600"/>
            <a:ext cx="2476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46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History of Education</a:t>
            </a:r>
            <a:br>
              <a:rPr lang="en-US" dirty="0" smtClean="0"/>
            </a:br>
            <a:r>
              <a:rPr lang="en-US" dirty="0" smtClean="0"/>
              <a:t>Review</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sz="2800" dirty="0" smtClean="0"/>
              <a:t>Can you now…</a:t>
            </a:r>
          </a:p>
          <a:p>
            <a:r>
              <a:rPr lang="en-US" sz="2800" dirty="0"/>
              <a:t>Understand the significant events for each </a:t>
            </a:r>
            <a:r>
              <a:rPr lang="en-US" sz="2800" dirty="0" smtClean="0"/>
              <a:t>era?</a:t>
            </a:r>
            <a:endParaRPr lang="en-US" sz="2800" dirty="0"/>
          </a:p>
          <a:p>
            <a:r>
              <a:rPr lang="en-US" sz="2800" dirty="0"/>
              <a:t>Evaluate how each era viewed students, </a:t>
            </a:r>
            <a:r>
              <a:rPr lang="en-US" sz="2800" dirty="0" smtClean="0"/>
              <a:t>teachers, curriculum</a:t>
            </a:r>
            <a:r>
              <a:rPr lang="en-US" sz="2800" dirty="0"/>
              <a:t>, knowledge, work, and </a:t>
            </a:r>
            <a:r>
              <a:rPr lang="en-US" sz="2800" dirty="0" smtClean="0"/>
              <a:t>values?</a:t>
            </a:r>
          </a:p>
          <a:p>
            <a:endParaRPr lang="en-US" sz="2800" dirty="0"/>
          </a:p>
          <a:p>
            <a:r>
              <a:rPr lang="en-US" sz="2800" dirty="0" smtClean="0">
                <a:solidFill>
                  <a:schemeClr val="accent1"/>
                </a:solidFill>
              </a:rPr>
              <a:t>Any questions on the group presentations on the historical eras next week?</a:t>
            </a:r>
          </a:p>
          <a:p>
            <a:r>
              <a:rPr lang="en-US" sz="2800" dirty="0" smtClean="0">
                <a:solidFill>
                  <a:srgbClr val="FFFF00"/>
                </a:solidFill>
              </a:rPr>
              <a:t>Break 15 min.  </a:t>
            </a:r>
            <a:endParaRPr lang="en-US" sz="2800" dirty="0">
              <a:solidFill>
                <a:srgbClr val="FFFF00"/>
              </a:solidFill>
            </a:endParaRPr>
          </a:p>
        </p:txBody>
      </p:sp>
      <p:sp>
        <p:nvSpPr>
          <p:cNvPr id="5" name="Slide Number Placeholder 4"/>
          <p:cNvSpPr>
            <a:spLocks noGrp="1"/>
          </p:cNvSpPr>
          <p:nvPr>
            <p:ph type="sldNum" sz="quarter" idx="4294967295"/>
          </p:nvPr>
        </p:nvSpPr>
        <p:spPr>
          <a:xfrm>
            <a:off x="8590663" y="6041362"/>
            <a:ext cx="683339" cy="365125"/>
          </a:xfrm>
        </p:spPr>
        <p:txBody>
          <a:bodyPr/>
          <a:lstStyle/>
          <a:p>
            <a:r>
              <a:rPr lang="en-US" smtClean="0"/>
              <a:t> </a:t>
            </a:r>
            <a:endParaRPr lang="en-US" dirty="0"/>
          </a:p>
        </p:txBody>
      </p:sp>
      <p:pic>
        <p:nvPicPr>
          <p:cNvPr id="8" name="Picture 2" descr="http://www.touretown.com/Portals/0/schoolhouse%2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31089" y="166961"/>
            <a:ext cx="2947300" cy="293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39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83721"/>
            <a:ext cx="9569325" cy="987706"/>
          </a:xfrm>
        </p:spPr>
        <p:txBody>
          <a:bodyPr>
            <a:normAutofit fontScale="90000"/>
          </a:bodyPr>
          <a:lstStyle/>
          <a:p>
            <a:r>
              <a:rPr lang="en-US" dirty="0" smtClean="0"/>
              <a:t>Group presentations on historical eras </a:t>
            </a:r>
            <a:r>
              <a:rPr lang="en-US" dirty="0" smtClean="0">
                <a:solidFill>
                  <a:srgbClr val="FFFF00"/>
                </a:solidFill>
              </a:rPr>
              <a:t>[next week]</a:t>
            </a:r>
            <a:r>
              <a:rPr lang="en-US" dirty="0" smtClean="0"/>
              <a:t/>
            </a:r>
            <a:br>
              <a:rPr lang="en-US" dirty="0" smtClean="0"/>
            </a:br>
            <a:r>
              <a:rPr lang="en-US" sz="2700" i="1" dirty="0" smtClean="0"/>
              <a:t>(Review the following slides on the eras.)</a:t>
            </a:r>
            <a:endParaRPr lang="en-US" sz="2700" i="1" dirty="0"/>
          </a:p>
        </p:txBody>
      </p:sp>
      <p:sp>
        <p:nvSpPr>
          <p:cNvPr id="3" name="Content Placeholder 2"/>
          <p:cNvSpPr>
            <a:spLocks noGrp="1"/>
          </p:cNvSpPr>
          <p:nvPr>
            <p:ph sz="half" idx="1"/>
          </p:nvPr>
        </p:nvSpPr>
        <p:spPr>
          <a:xfrm>
            <a:off x="677334" y="1406205"/>
            <a:ext cx="9253744" cy="5075277"/>
          </a:xfrm>
        </p:spPr>
        <p:txBody>
          <a:bodyPr>
            <a:normAutofit fontScale="62500" lnSpcReduction="20000"/>
          </a:bodyPr>
          <a:lstStyle/>
          <a:p>
            <a:pPr marL="0" indent="0">
              <a:buNone/>
            </a:pPr>
            <a:r>
              <a:rPr lang="en-US" sz="3400" dirty="0"/>
              <a:t>Groups will discuss one of the historical eras and give a short </a:t>
            </a:r>
            <a:r>
              <a:rPr lang="en-US" sz="3400" dirty="0" smtClean="0"/>
              <a:t>presentation during the next two class times. Groups should discuss and present on:</a:t>
            </a:r>
            <a:endParaRPr lang="en-US" sz="3400" dirty="0"/>
          </a:p>
          <a:p>
            <a:pPr lvl="0"/>
            <a:r>
              <a:rPr lang="en-US" sz="3400" dirty="0"/>
              <a:t>Main issues and events of the historical era</a:t>
            </a:r>
          </a:p>
          <a:p>
            <a:pPr lvl="0"/>
            <a:r>
              <a:rPr lang="en-US" sz="3400" dirty="0"/>
              <a:t>Pros and cons of the </a:t>
            </a:r>
            <a:r>
              <a:rPr lang="en-US" sz="3400" dirty="0" smtClean="0"/>
              <a:t>era</a:t>
            </a:r>
          </a:p>
          <a:p>
            <a:pPr lvl="0"/>
            <a:r>
              <a:rPr lang="en-US" sz="3400" dirty="0" smtClean="0"/>
              <a:t>Address issues and questions on the following slides</a:t>
            </a:r>
            <a:endParaRPr lang="en-US" sz="3400" dirty="0"/>
          </a:p>
          <a:p>
            <a:pPr lvl="0"/>
            <a:r>
              <a:rPr lang="en-US" sz="3400" dirty="0"/>
              <a:t>Evidence </a:t>
            </a:r>
            <a:r>
              <a:rPr lang="en-US" sz="3400" dirty="0" smtClean="0"/>
              <a:t>(if any) of </a:t>
            </a:r>
            <a:r>
              <a:rPr lang="en-US" sz="3400" dirty="0"/>
              <a:t>the prevailing attitudes in the era </a:t>
            </a:r>
            <a:r>
              <a:rPr lang="en-US" sz="3400" dirty="0" smtClean="0"/>
              <a:t/>
            </a:r>
            <a:br>
              <a:rPr lang="en-US" sz="3400" dirty="0" smtClean="0"/>
            </a:br>
            <a:r>
              <a:rPr lang="en-US" sz="3400" dirty="0" smtClean="0"/>
              <a:t>toward</a:t>
            </a:r>
            <a:r>
              <a:rPr lang="en-US" sz="3400" dirty="0"/>
              <a:t>:</a:t>
            </a:r>
          </a:p>
          <a:p>
            <a:pPr lvl="1"/>
            <a:r>
              <a:rPr lang="en-US" sz="3400" dirty="0"/>
              <a:t>The view of the student</a:t>
            </a:r>
          </a:p>
          <a:p>
            <a:pPr lvl="1"/>
            <a:r>
              <a:rPr lang="en-US" sz="3400" dirty="0"/>
              <a:t>The view of the teacher</a:t>
            </a:r>
          </a:p>
          <a:p>
            <a:pPr lvl="1"/>
            <a:r>
              <a:rPr lang="en-US" sz="3400" dirty="0"/>
              <a:t>The view of the </a:t>
            </a:r>
            <a:r>
              <a:rPr lang="en-US" sz="3400" dirty="0" smtClean="0"/>
              <a:t>curriculum</a:t>
            </a:r>
          </a:p>
          <a:p>
            <a:pPr lvl="1"/>
            <a:r>
              <a:rPr lang="en-US" sz="3400" dirty="0" smtClean="0"/>
              <a:t>The view of work</a:t>
            </a:r>
          </a:p>
          <a:p>
            <a:pPr lvl="1"/>
            <a:r>
              <a:rPr lang="en-US" sz="3400" dirty="0" smtClean="0"/>
              <a:t>Values</a:t>
            </a:r>
            <a:endParaRPr lang="en-US" sz="3400" dirty="0"/>
          </a:p>
          <a:p>
            <a:pPr marL="0" indent="0">
              <a:buNone/>
            </a:pPr>
            <a:r>
              <a:rPr lang="en-US" sz="3400" dirty="0"/>
              <a:t>Each member of </a:t>
            </a:r>
            <a:r>
              <a:rPr lang="en-US" sz="3400" dirty="0" smtClean="0"/>
              <a:t>a group </a:t>
            </a:r>
            <a:r>
              <a:rPr lang="en-US" sz="3400" dirty="0"/>
              <a:t>should participate in the </a:t>
            </a:r>
            <a:r>
              <a:rPr lang="en-US" sz="3400" dirty="0" smtClean="0"/>
              <a:t/>
            </a:r>
            <a:br>
              <a:rPr lang="en-US" sz="3400" dirty="0" smtClean="0"/>
            </a:br>
            <a:r>
              <a:rPr lang="en-US" sz="3400" dirty="0" smtClean="0"/>
              <a:t>presentation.</a:t>
            </a:r>
            <a:endParaRPr lang="en-US" sz="3400" dirty="0"/>
          </a:p>
        </p:txBody>
      </p:sp>
      <p:sp>
        <p:nvSpPr>
          <p:cNvPr id="5" name="Slide Number Placeholder 4"/>
          <p:cNvSpPr>
            <a:spLocks noGrp="1"/>
          </p:cNvSpPr>
          <p:nvPr>
            <p:ph type="sldNum" sz="quarter" idx="12"/>
          </p:nvPr>
        </p:nvSpPr>
        <p:spPr/>
        <p:txBody>
          <a:bodyPr/>
          <a:lstStyle/>
          <a:p>
            <a:r>
              <a:rPr lang="en-US" smtClean="0"/>
              <a:t> </a:t>
            </a:r>
            <a:endParaRPr lang="en-US" dirty="0"/>
          </a:p>
        </p:txBody>
      </p:sp>
      <p:pic>
        <p:nvPicPr>
          <p:cNvPr id="1026" name="Picture 2" descr="http://www.touretown.com/Portals/0/schoolhouse%2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44404" y="2649418"/>
            <a:ext cx="3773347" cy="375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87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86" y="3642"/>
            <a:ext cx="8596668" cy="791497"/>
          </a:xfrm>
        </p:spPr>
        <p:txBody>
          <a:bodyPr/>
          <a:lstStyle/>
          <a:p>
            <a:r>
              <a:rPr lang="en-US" dirty="0" smtClean="0"/>
              <a:t>Groups:</a:t>
            </a:r>
            <a:endParaRPr lang="en-US" dirty="0"/>
          </a:p>
        </p:txBody>
      </p:sp>
      <p:sp>
        <p:nvSpPr>
          <p:cNvPr id="5" name="Slide Number Placeholder 4"/>
          <p:cNvSpPr>
            <a:spLocks noGrp="1"/>
          </p:cNvSpPr>
          <p:nvPr>
            <p:ph type="sldNum" sz="quarter" idx="12"/>
          </p:nvPr>
        </p:nvSpPr>
        <p:spPr/>
        <p:txBody>
          <a:bodyPr/>
          <a:lstStyle/>
          <a:p>
            <a:r>
              <a:rPr lang="en-US"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44513128"/>
              </p:ext>
            </p:extLst>
          </p:nvPr>
        </p:nvGraphicFramePr>
        <p:xfrm>
          <a:off x="796413" y="646381"/>
          <a:ext cx="9926810" cy="6211619"/>
        </p:xfrm>
        <a:graphic>
          <a:graphicData uri="http://schemas.openxmlformats.org/drawingml/2006/table">
            <a:tbl>
              <a:tblPr firstRow="1" firstCol="1" bandRow="1">
                <a:tableStyleId>{5C22544A-7EE6-4342-B048-85BDC9FD1C3A}</a:tableStyleId>
              </a:tblPr>
              <a:tblGrid>
                <a:gridCol w="2214077">
                  <a:extLst>
                    <a:ext uri="{9D8B030D-6E8A-4147-A177-3AD203B41FA5}">
                      <a16:colId xmlns:a16="http://schemas.microsoft.com/office/drawing/2014/main" val="443085900"/>
                    </a:ext>
                  </a:extLst>
                </a:gridCol>
                <a:gridCol w="1541845">
                  <a:extLst>
                    <a:ext uri="{9D8B030D-6E8A-4147-A177-3AD203B41FA5}">
                      <a16:colId xmlns:a16="http://schemas.microsoft.com/office/drawing/2014/main" val="190624308"/>
                    </a:ext>
                  </a:extLst>
                </a:gridCol>
                <a:gridCol w="1499771">
                  <a:extLst>
                    <a:ext uri="{9D8B030D-6E8A-4147-A177-3AD203B41FA5}">
                      <a16:colId xmlns:a16="http://schemas.microsoft.com/office/drawing/2014/main" val="3413533984"/>
                    </a:ext>
                  </a:extLst>
                </a:gridCol>
                <a:gridCol w="1576525">
                  <a:extLst>
                    <a:ext uri="{9D8B030D-6E8A-4147-A177-3AD203B41FA5}">
                      <a16:colId xmlns:a16="http://schemas.microsoft.com/office/drawing/2014/main" val="1336300195"/>
                    </a:ext>
                  </a:extLst>
                </a:gridCol>
                <a:gridCol w="1547296">
                  <a:extLst>
                    <a:ext uri="{9D8B030D-6E8A-4147-A177-3AD203B41FA5}">
                      <a16:colId xmlns:a16="http://schemas.microsoft.com/office/drawing/2014/main" val="3370990886"/>
                    </a:ext>
                  </a:extLst>
                </a:gridCol>
                <a:gridCol w="1547296">
                  <a:extLst>
                    <a:ext uri="{9D8B030D-6E8A-4147-A177-3AD203B41FA5}">
                      <a16:colId xmlns:a16="http://schemas.microsoft.com/office/drawing/2014/main" val="3933655272"/>
                    </a:ext>
                  </a:extLst>
                </a:gridCol>
              </a:tblGrid>
              <a:tr h="764142">
                <a:tc>
                  <a:txBody>
                    <a:bodyPr/>
                    <a:lstStyle/>
                    <a:p>
                      <a:pPr marL="0" marR="0" indent="0" algn="l">
                        <a:spcBef>
                          <a:spcPts val="0"/>
                        </a:spcBef>
                        <a:spcAft>
                          <a:spcPts val="0"/>
                        </a:spcAft>
                        <a:buFont typeface="+mj-lt"/>
                        <a:buNone/>
                      </a:pPr>
                      <a:r>
                        <a:rPr lang="en-US" sz="2400" dirty="0">
                          <a:effectLst/>
                        </a:rPr>
                        <a:t>Colonial </a:t>
                      </a:r>
                      <a:r>
                        <a:rPr lang="en-US" sz="2400" dirty="0" smtClean="0">
                          <a:effectLst/>
                        </a:rPr>
                        <a:t>Era</a:t>
                      </a:r>
                      <a:endParaRPr lang="en-US" sz="2400" dirty="0">
                        <a:effectLst/>
                      </a:endParaRPr>
                    </a:p>
                  </a:txBody>
                  <a:tcPr marL="68580" marR="68580" marT="0" marB="0" anchor="ctr"/>
                </a:tc>
                <a:tc>
                  <a:txBody>
                    <a:bodyPr/>
                    <a:lstStyle/>
                    <a:p>
                      <a:pPr marL="0" marR="0" algn="ctr">
                        <a:spcBef>
                          <a:spcPts val="0"/>
                        </a:spcBef>
                        <a:spcAft>
                          <a:spcPts val="0"/>
                        </a:spcAft>
                      </a:pPr>
                      <a:endParaRPr lang="en-US" sz="2400" b="0" kern="1200" dirty="0">
                        <a:solidFill>
                          <a:schemeClr val="dk1"/>
                        </a:solidFill>
                        <a:effectLst/>
                        <a:latin typeface="+mn-lt"/>
                        <a:ea typeface="+mn-ea"/>
                        <a:cs typeface="+mn-cs"/>
                      </a:endParaRPr>
                    </a:p>
                  </a:txBody>
                  <a:tcPr marL="68580" marR="68580" marT="0" marB="0" anchor="ctr">
                    <a:solidFill>
                      <a:srgbClr val="EEF4E8"/>
                    </a:solidFill>
                  </a:tcPr>
                </a:tc>
                <a:tc>
                  <a:txBody>
                    <a:bodyPr/>
                    <a:lstStyle/>
                    <a:p>
                      <a:pPr marL="0" marR="0" algn="ctr">
                        <a:spcBef>
                          <a:spcPts val="0"/>
                        </a:spcBef>
                        <a:spcAft>
                          <a:spcPts val="0"/>
                        </a:spcAft>
                      </a:pPr>
                      <a:endParaRPr lang="en-US" sz="2400" b="0" kern="1200" dirty="0">
                        <a:solidFill>
                          <a:schemeClr val="dk1"/>
                        </a:solidFill>
                        <a:effectLst/>
                        <a:latin typeface="+mn-lt"/>
                        <a:ea typeface="+mn-ea"/>
                        <a:cs typeface="+mn-cs"/>
                      </a:endParaRPr>
                    </a:p>
                  </a:txBody>
                  <a:tcPr marL="68580" marR="68580" marT="0" marB="0" anchor="ctr">
                    <a:solidFill>
                      <a:srgbClr val="EEF4E8"/>
                    </a:solidFill>
                  </a:tcPr>
                </a:tc>
                <a:tc>
                  <a:txBody>
                    <a:bodyPr/>
                    <a:lstStyle/>
                    <a:p>
                      <a:pPr marL="0" marR="0" algn="ctr">
                        <a:spcBef>
                          <a:spcPts val="0"/>
                        </a:spcBef>
                        <a:spcAft>
                          <a:spcPts val="0"/>
                        </a:spcAft>
                      </a:pPr>
                      <a:endParaRPr lang="en-US" sz="2400" b="0" kern="1200" dirty="0">
                        <a:solidFill>
                          <a:schemeClr val="dk1"/>
                        </a:solidFill>
                        <a:effectLst/>
                        <a:latin typeface="+mn-lt"/>
                        <a:ea typeface="+mn-ea"/>
                        <a:cs typeface="+mn-cs"/>
                      </a:endParaRPr>
                    </a:p>
                  </a:txBody>
                  <a:tcPr marL="68580" marR="68580" marT="0" marB="0" anchor="ctr">
                    <a:solidFill>
                      <a:srgbClr val="EEF4E8"/>
                    </a:solidFill>
                  </a:tcPr>
                </a:tc>
                <a:tc>
                  <a:txBody>
                    <a:bodyPr/>
                    <a:lstStyle/>
                    <a:p>
                      <a:pPr marL="0" marR="0" algn="ctr">
                        <a:spcBef>
                          <a:spcPts val="0"/>
                        </a:spcBef>
                        <a:spcAft>
                          <a:spcPts val="0"/>
                        </a:spcAft>
                      </a:pPr>
                      <a:endParaRPr lang="en-US" sz="2400" b="0" kern="1200" dirty="0">
                        <a:solidFill>
                          <a:schemeClr val="dk1"/>
                        </a:solidFill>
                        <a:effectLst/>
                        <a:latin typeface="+mn-lt"/>
                        <a:ea typeface="+mn-ea"/>
                        <a:cs typeface="+mn-cs"/>
                      </a:endParaRPr>
                    </a:p>
                  </a:txBody>
                  <a:tcPr marL="68580" marR="68580" marT="0" marB="0" anchor="ctr">
                    <a:solidFill>
                      <a:srgbClr val="EEF4E8"/>
                    </a:solidFill>
                  </a:tcPr>
                </a:tc>
                <a:tc>
                  <a:txBody>
                    <a:bodyPr/>
                    <a:lstStyle/>
                    <a:p>
                      <a:pPr marL="0" marR="0" algn="ctr">
                        <a:spcBef>
                          <a:spcPts val="0"/>
                        </a:spcBef>
                        <a:spcAft>
                          <a:spcPts val="0"/>
                        </a:spcAft>
                      </a:pPr>
                      <a:endParaRPr lang="en-US" sz="2400" b="0" kern="1200" dirty="0">
                        <a:solidFill>
                          <a:schemeClr val="dk1"/>
                        </a:solidFill>
                        <a:effectLst/>
                        <a:latin typeface="+mn-lt"/>
                        <a:ea typeface="+mn-ea"/>
                        <a:cs typeface="+mn-cs"/>
                      </a:endParaRPr>
                    </a:p>
                  </a:txBody>
                  <a:tcPr marL="68580" marR="68580" marT="0" marB="0" anchor="ctr">
                    <a:solidFill>
                      <a:srgbClr val="EEF4E8"/>
                    </a:solidFill>
                  </a:tcPr>
                </a:tc>
                <a:extLst>
                  <a:ext uri="{0D108BD9-81ED-4DB2-BD59-A6C34878D82A}">
                    <a16:rowId xmlns:a16="http://schemas.microsoft.com/office/drawing/2014/main" val="3608938002"/>
                  </a:ext>
                </a:extLst>
              </a:tr>
              <a:tr h="1067416">
                <a:tc>
                  <a:txBody>
                    <a:bodyPr/>
                    <a:lstStyle/>
                    <a:p>
                      <a:pPr marL="0" marR="0" indent="0" algn="l">
                        <a:spcBef>
                          <a:spcPts val="0"/>
                        </a:spcBef>
                        <a:spcAft>
                          <a:spcPts val="0"/>
                        </a:spcAft>
                        <a:buFont typeface="+mj-lt"/>
                        <a:buNone/>
                      </a:pPr>
                      <a:r>
                        <a:rPr lang="en-US" sz="2400" dirty="0">
                          <a:effectLst/>
                        </a:rPr>
                        <a:t>Age of Reform – Common School Era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2797239"/>
                  </a:ext>
                </a:extLst>
              </a:tr>
              <a:tr h="764142">
                <a:tc>
                  <a:txBody>
                    <a:bodyPr/>
                    <a:lstStyle/>
                    <a:p>
                      <a:pPr marL="0" marR="0" indent="0" algn="l">
                        <a:spcBef>
                          <a:spcPts val="0"/>
                        </a:spcBef>
                        <a:spcAft>
                          <a:spcPts val="0"/>
                        </a:spcAft>
                        <a:buFont typeface="+mj-lt"/>
                        <a:buNone/>
                      </a:pPr>
                      <a:r>
                        <a:rPr lang="en-US" sz="2400" dirty="0">
                          <a:effectLst/>
                        </a:rPr>
                        <a:t>Progressive </a:t>
                      </a:r>
                      <a:r>
                        <a:rPr lang="en-US" sz="2400" dirty="0" smtClean="0">
                          <a:effectLst/>
                        </a:rPr>
                        <a:t>Era</a:t>
                      </a:r>
                      <a:endParaRPr lang="en-US" sz="2400" dirty="0">
                        <a:effectLst/>
                      </a:endParaRPr>
                    </a:p>
                  </a:txBody>
                  <a:tcPr marL="68580" marR="68580" marT="0" marB="0" anchor="ctr"/>
                </a:tc>
                <a:tc>
                  <a:txBody>
                    <a:bodyPr/>
                    <a:lstStyle/>
                    <a:p>
                      <a:pPr marL="0" marR="0" algn="ctr">
                        <a:spcBef>
                          <a:spcPts val="0"/>
                        </a:spcBef>
                        <a:spcAft>
                          <a:spcPts val="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9096051"/>
                  </a:ext>
                </a:extLst>
              </a:tr>
              <a:tr h="711611">
                <a:tc>
                  <a:txBody>
                    <a:bodyPr/>
                    <a:lstStyle/>
                    <a:p>
                      <a:pPr marL="0" marR="0" indent="0" algn="l">
                        <a:spcBef>
                          <a:spcPts val="0"/>
                        </a:spcBef>
                        <a:spcAft>
                          <a:spcPts val="0"/>
                        </a:spcAft>
                        <a:buFont typeface="+mj-lt"/>
                        <a:buNone/>
                      </a:pPr>
                      <a:r>
                        <a:rPr lang="en-US" sz="2400" dirty="0" smtClean="0">
                          <a:effectLst/>
                        </a:rPr>
                        <a:t>Public</a:t>
                      </a:r>
                      <a:r>
                        <a:rPr lang="en-US" sz="2400" baseline="0" dirty="0" smtClean="0">
                          <a:effectLst/>
                        </a:rPr>
                        <a:t> </a:t>
                      </a:r>
                      <a:r>
                        <a:rPr lang="en-US" sz="2400" dirty="0" smtClean="0">
                          <a:effectLst/>
                        </a:rPr>
                        <a:t>High </a:t>
                      </a:r>
                      <a:r>
                        <a:rPr lang="en-US" sz="2400" dirty="0">
                          <a:effectLst/>
                        </a:rPr>
                        <a:t>School Era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latinLnBrk="0" hangingPunct="1">
                        <a:spcBef>
                          <a:spcPts val="0"/>
                        </a:spcBef>
                        <a:spcAft>
                          <a:spcPts val="0"/>
                        </a:spcAft>
                      </a:pPr>
                      <a:endParaRPr lang="en-US" sz="2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BE9CD"/>
                    </a:solidFill>
                  </a:tcPr>
                </a:tc>
                <a:tc>
                  <a:txBody>
                    <a:bodyPr/>
                    <a:lstStyle/>
                    <a:p>
                      <a:pPr marL="0" marR="0" algn="ctr" defTabSz="457200" rtl="0" eaLnBrk="1" latinLnBrk="0" hangingPunct="1">
                        <a:spcBef>
                          <a:spcPts val="0"/>
                        </a:spcBef>
                        <a:spcAft>
                          <a:spcPts val="0"/>
                        </a:spcAft>
                      </a:pPr>
                      <a:endParaRPr lang="en-US" sz="2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BE9CD"/>
                    </a:solidFill>
                  </a:tcPr>
                </a:tc>
                <a:tc>
                  <a:txBody>
                    <a:bodyPr/>
                    <a:lstStyle/>
                    <a:p>
                      <a:pPr marL="0" marR="0" algn="ctr" defTabSz="457200" rtl="0" eaLnBrk="1" latinLnBrk="0" hangingPunct="1">
                        <a:spcBef>
                          <a:spcPts val="0"/>
                        </a:spcBef>
                        <a:spcAft>
                          <a:spcPts val="0"/>
                        </a:spcAft>
                      </a:pPr>
                      <a:endParaRPr lang="en-US" sz="2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BE9CD"/>
                    </a:solidFill>
                  </a:tcPr>
                </a:tc>
                <a:tc>
                  <a:txBody>
                    <a:bodyPr/>
                    <a:lstStyle/>
                    <a:p>
                      <a:pPr marL="0" marR="0" algn="ctr" defTabSz="457200" rtl="0" eaLnBrk="1" latinLnBrk="0" hangingPunct="1">
                        <a:spcBef>
                          <a:spcPts val="0"/>
                        </a:spcBef>
                        <a:spcAft>
                          <a:spcPts val="0"/>
                        </a:spcAft>
                      </a:pPr>
                      <a:endParaRPr lang="en-US" sz="2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BE9CD"/>
                    </a:solidFill>
                  </a:tcPr>
                </a:tc>
                <a:extLst>
                  <a:ext uri="{0D108BD9-81ED-4DB2-BD59-A6C34878D82A}">
                    <a16:rowId xmlns:a16="http://schemas.microsoft.com/office/drawing/2014/main" val="1040715004"/>
                  </a:ext>
                </a:extLst>
              </a:tr>
              <a:tr h="976803">
                <a:tc>
                  <a:txBody>
                    <a:bodyPr/>
                    <a:lstStyle/>
                    <a:p>
                      <a:pPr marL="0" marR="0" indent="0" algn="l">
                        <a:spcBef>
                          <a:spcPts val="0"/>
                        </a:spcBef>
                        <a:spcAft>
                          <a:spcPts val="0"/>
                        </a:spcAft>
                        <a:buFont typeface="+mj-lt"/>
                        <a:buNone/>
                      </a:pPr>
                      <a:r>
                        <a:rPr lang="en-US" sz="2400" dirty="0">
                          <a:effectLst/>
                        </a:rPr>
                        <a:t>Post-WWII Equity </a:t>
                      </a:r>
                      <a:r>
                        <a:rPr lang="en-US" sz="2400" dirty="0" smtClean="0">
                          <a:effectLst/>
                        </a:rPr>
                        <a:t>Era</a:t>
                      </a:r>
                      <a:endParaRPr lang="en-US" sz="2400" dirty="0">
                        <a:effectLst/>
                      </a:endParaRPr>
                    </a:p>
                  </a:txBody>
                  <a:tcPr marL="68580" marR="68580" marT="0" marB="0" anchor="ctr"/>
                </a:tc>
                <a:tc>
                  <a:txBody>
                    <a:bodyPr/>
                    <a:lstStyle/>
                    <a:p>
                      <a:pPr marL="0" marR="0" algn="ctr">
                        <a:spcBef>
                          <a:spcPts val="0"/>
                        </a:spcBef>
                        <a:spcAft>
                          <a:spcPts val="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6226794"/>
                  </a:ext>
                </a:extLst>
              </a:tr>
              <a:tr h="487236">
                <a:tc>
                  <a:txBody>
                    <a:bodyPr/>
                    <a:lstStyle/>
                    <a:p>
                      <a:pPr marL="0" marR="0" indent="0" algn="l" defTabSz="457200" rtl="0" eaLnBrk="1" latinLnBrk="0" hangingPunct="1">
                        <a:spcBef>
                          <a:spcPts val="0"/>
                        </a:spcBef>
                        <a:spcAft>
                          <a:spcPts val="0"/>
                        </a:spcAft>
                        <a:buFont typeface="+mj-lt"/>
                        <a:buNone/>
                      </a:pPr>
                      <a:r>
                        <a:rPr lang="en-US" sz="2400" b="1" kern="1200" dirty="0" smtClean="0">
                          <a:solidFill>
                            <a:schemeClr val="lt1"/>
                          </a:solidFill>
                          <a:effectLst/>
                          <a:latin typeface="+mn-lt"/>
                          <a:ea typeface="+mn-ea"/>
                          <a:cs typeface="+mn-cs"/>
                        </a:rPr>
                        <a:t>Equal-Rights Era</a:t>
                      </a:r>
                      <a:endParaRPr lang="en-US" sz="24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7379589"/>
                  </a:ext>
                </a:extLst>
              </a:tr>
              <a:tr h="1146212">
                <a:tc>
                  <a:txBody>
                    <a:bodyPr/>
                    <a:lstStyle/>
                    <a:p>
                      <a:pPr marL="0" marR="0" indent="0" algn="l">
                        <a:spcBef>
                          <a:spcPts val="0"/>
                        </a:spcBef>
                        <a:spcAft>
                          <a:spcPts val="0"/>
                        </a:spcAft>
                        <a:buFont typeface="+mj-lt"/>
                        <a:buNone/>
                      </a:pPr>
                      <a:r>
                        <a:rPr lang="en-US" sz="2400" dirty="0">
                          <a:effectLst/>
                        </a:rPr>
                        <a:t>Reform &amp; Standards </a:t>
                      </a:r>
                      <a:r>
                        <a:rPr lang="en-US" sz="2400" dirty="0" smtClean="0">
                          <a:effectLst/>
                        </a:rPr>
                        <a:t>Era</a:t>
                      </a:r>
                      <a:endParaRPr lang="en-US" sz="2400" dirty="0">
                        <a:effectLst/>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6474170"/>
                  </a:ext>
                </a:extLst>
              </a:tr>
            </a:tbl>
          </a:graphicData>
        </a:graphic>
      </p:graphicFrame>
    </p:spTree>
    <p:extLst>
      <p:ext uri="{BB962C8B-B14F-4D97-AF65-F5344CB8AC3E}">
        <p14:creationId xmlns:p14="http://schemas.microsoft.com/office/powerpoint/2010/main" val="103771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748619" cy="1320800"/>
          </a:xfrm>
        </p:spPr>
        <p:txBody>
          <a:bodyPr/>
          <a:lstStyle/>
          <a:p>
            <a:r>
              <a:rPr lang="en-US" dirty="0" smtClean="0"/>
              <a:t>Proposal regarding Chapters 5 &amp; 7 </a:t>
            </a:r>
            <a:r>
              <a:rPr lang="en-US" dirty="0">
                <a:solidFill>
                  <a:srgbClr val="FFFF00"/>
                </a:solidFill>
              </a:rPr>
              <a:t>[next week]</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Read:</a:t>
            </a:r>
          </a:p>
          <a:p>
            <a:r>
              <a:rPr lang="en-US" sz="2400" dirty="0" smtClean="0"/>
              <a:t>Knight, Chapter 5 “The Postmodern Impulse” pp. 89-102 (13 pp.)</a:t>
            </a:r>
          </a:p>
          <a:p>
            <a:r>
              <a:rPr lang="en-US" sz="2400" dirty="0" smtClean="0"/>
              <a:t>Knight, Chapter 7 “Analytic Philosophy and Education” pp. 147-160 (13 pp.)</a:t>
            </a:r>
          </a:p>
          <a:p>
            <a:pPr marL="0" indent="0">
              <a:buNone/>
            </a:pPr>
            <a:r>
              <a:rPr lang="en-US" sz="2400" dirty="0" smtClean="0"/>
              <a:t>Discussion Forum 6:</a:t>
            </a:r>
          </a:p>
          <a:p>
            <a:r>
              <a:rPr lang="en-US" sz="2400" u="sng" dirty="0" smtClean="0"/>
              <a:t>Just write two burning questions, one on each chapter.</a:t>
            </a:r>
          </a:p>
          <a:p>
            <a:r>
              <a:rPr lang="en-US" sz="2400" dirty="0" smtClean="0"/>
              <a:t>Do not do the paragraphs proving you read it and applied it to your own educational situations.</a:t>
            </a:r>
            <a:endParaRPr lang="en-US" sz="2400" dirty="0"/>
          </a:p>
        </p:txBody>
      </p:sp>
      <p:sp>
        <p:nvSpPr>
          <p:cNvPr id="4" name="TextBox 3"/>
          <p:cNvSpPr txBox="1"/>
          <p:nvPr/>
        </p:nvSpPr>
        <p:spPr>
          <a:xfrm>
            <a:off x="11008659" y="6488668"/>
            <a:ext cx="762000" cy="369332"/>
          </a:xfrm>
          <a:prstGeom prst="rect">
            <a:avLst/>
          </a:prstGeom>
          <a:noFill/>
        </p:spPr>
        <p:txBody>
          <a:bodyPr wrap="square" rtlCol="0">
            <a:spAutoFit/>
          </a:bodyPr>
          <a:lstStyle/>
          <a:p>
            <a:r>
              <a:rPr lang="en-US" dirty="0" smtClean="0">
                <a:solidFill>
                  <a:schemeClr val="accent1">
                    <a:lumMod val="50000"/>
                  </a:schemeClr>
                </a:solidFill>
              </a:rPr>
              <a:t>7:00</a:t>
            </a:r>
            <a:endParaRPr lang="en-US" dirty="0">
              <a:solidFill>
                <a:schemeClr val="accent1">
                  <a:lumMod val="50000"/>
                </a:schemeClr>
              </a:solidFill>
            </a:endParaRPr>
          </a:p>
        </p:txBody>
      </p:sp>
    </p:spTree>
    <p:extLst>
      <p:ext uri="{BB962C8B-B14F-4D97-AF65-F5344CB8AC3E}">
        <p14:creationId xmlns:p14="http://schemas.microsoft.com/office/powerpoint/2010/main" val="233350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186197" cy="1320800"/>
          </a:xfrm>
        </p:spPr>
        <p:txBody>
          <a:bodyPr/>
          <a:lstStyle/>
          <a:p>
            <a:r>
              <a:rPr lang="en-US" dirty="0" smtClean="0"/>
              <a:t>Midterm Test ~ General Information </a:t>
            </a:r>
            <a:r>
              <a:rPr lang="en-US" dirty="0" smtClean="0">
                <a:solidFill>
                  <a:srgbClr val="FFFF00"/>
                </a:solidFill>
              </a:rPr>
              <a:t>[in 2 weeks]</a:t>
            </a:r>
            <a:r>
              <a:rPr lang="en-US" dirty="0" smtClean="0"/>
              <a:t> </a:t>
            </a:r>
            <a:endParaRPr lang="en-US" dirty="0"/>
          </a:p>
        </p:txBody>
      </p:sp>
      <p:sp>
        <p:nvSpPr>
          <p:cNvPr id="3" name="Content Placeholder 2"/>
          <p:cNvSpPr>
            <a:spLocks noGrp="1"/>
          </p:cNvSpPr>
          <p:nvPr>
            <p:ph idx="1"/>
          </p:nvPr>
        </p:nvSpPr>
        <p:spPr>
          <a:xfrm>
            <a:off x="504092" y="1434353"/>
            <a:ext cx="11406553" cy="5238590"/>
          </a:xfrm>
        </p:spPr>
        <p:txBody>
          <a:bodyPr>
            <a:normAutofit/>
          </a:bodyPr>
          <a:lstStyle/>
          <a:p>
            <a:pPr>
              <a:lnSpc>
                <a:spcPct val="120000"/>
              </a:lnSpc>
            </a:pPr>
            <a:r>
              <a:rPr lang="en-US" sz="2000" b="1" u="sng" dirty="0" smtClean="0"/>
              <a:t>Due:</a:t>
            </a:r>
            <a:r>
              <a:rPr lang="en-US" sz="2000" dirty="0" smtClean="0"/>
              <a:t> </a:t>
            </a:r>
            <a:r>
              <a:rPr lang="en-US" sz="2000" dirty="0"/>
              <a:t> </a:t>
            </a:r>
            <a:r>
              <a:rPr lang="en-US" sz="2000" dirty="0" smtClean="0"/>
              <a:t>Oct. 11 at 9:45 pm.  Covers court cases, historical eras, and Knight chapters 1-7.</a:t>
            </a:r>
          </a:p>
          <a:p>
            <a:pPr>
              <a:lnSpc>
                <a:spcPct val="120000"/>
              </a:lnSpc>
            </a:pPr>
            <a:r>
              <a:rPr lang="en-US" sz="2000" b="1" u="sng" dirty="0" smtClean="0"/>
              <a:t>Format:</a:t>
            </a:r>
            <a:r>
              <a:rPr lang="en-US" sz="2000" dirty="0" smtClean="0"/>
              <a:t>  This </a:t>
            </a:r>
            <a:r>
              <a:rPr lang="en-US" sz="2000" dirty="0"/>
              <a:t>test is </a:t>
            </a:r>
            <a:r>
              <a:rPr lang="en-US" sz="2000" dirty="0" smtClean="0"/>
              <a:t>open-book, open-notes. Please </a:t>
            </a:r>
            <a:r>
              <a:rPr lang="en-US" sz="2000" dirty="0"/>
              <a:t>put your full name at the top of your </a:t>
            </a:r>
            <a:r>
              <a:rPr lang="en-US" sz="2000" dirty="0" smtClean="0"/>
              <a:t>document.  </a:t>
            </a:r>
            <a:r>
              <a:rPr lang="en-US" sz="2000" dirty="0"/>
              <a:t>Number your answers to correspond to the questions.  I also would appreciate </a:t>
            </a:r>
            <a:r>
              <a:rPr lang="en-US" sz="2000" i="1" dirty="0"/>
              <a:t>headings</a:t>
            </a:r>
            <a:r>
              <a:rPr lang="en-US" sz="2000" dirty="0"/>
              <a:t> in each essay to show transitions to new court </a:t>
            </a:r>
            <a:r>
              <a:rPr lang="en-US" sz="2000" dirty="0" smtClean="0"/>
              <a:t>cases, historical eras, </a:t>
            </a:r>
            <a:r>
              <a:rPr lang="en-US" sz="2000" dirty="0"/>
              <a:t>or new philosophical components.  Do not worry about term-paper-perfect spelling, punctuation, and grammar, but make sure your sentences make sense.  Please </a:t>
            </a:r>
            <a:r>
              <a:rPr lang="en-US" sz="2000" dirty="0" smtClean="0"/>
              <a:t>save your three essays in a </a:t>
            </a:r>
            <a:r>
              <a:rPr lang="en-US" sz="2000" i="1" dirty="0" smtClean="0"/>
              <a:t>single</a:t>
            </a:r>
            <a:r>
              <a:rPr lang="en-US" sz="2000" dirty="0" smtClean="0"/>
              <a:t> Word or PDF document and submit on the Canvas course site by 9:45pm on Oct. 11.  </a:t>
            </a:r>
          </a:p>
          <a:p>
            <a:pPr>
              <a:lnSpc>
                <a:spcPct val="120000"/>
              </a:lnSpc>
            </a:pPr>
            <a:r>
              <a:rPr lang="en-US" sz="2000" b="1" u="sng" dirty="0" smtClean="0"/>
              <a:t>Content:</a:t>
            </a:r>
            <a:r>
              <a:rPr lang="en-US" sz="2000" dirty="0" smtClean="0"/>
              <a:t>  Essays will deal with court cases, history of education, and philosophies from all three categories studied:  </a:t>
            </a:r>
            <a:r>
              <a:rPr lang="en-US" sz="2000" i="1" dirty="0"/>
              <a:t>traditional</a:t>
            </a:r>
            <a:r>
              <a:rPr lang="en-US" sz="2000" dirty="0"/>
              <a:t>, </a:t>
            </a:r>
            <a:r>
              <a:rPr lang="en-US" sz="2000" i="1" dirty="0"/>
              <a:t>modern and postmodern</a:t>
            </a:r>
            <a:r>
              <a:rPr lang="en-US" sz="2000" dirty="0"/>
              <a:t>, and </a:t>
            </a:r>
            <a:r>
              <a:rPr lang="en-US" sz="2000" i="1" dirty="0" smtClean="0"/>
              <a:t>contemporary</a:t>
            </a:r>
            <a:r>
              <a:rPr lang="en-US" sz="2000" dirty="0" smtClean="0"/>
              <a:t> (which includes Chap. 7, Analytic Philosophy).  The essay questions will ask you to compare </a:t>
            </a:r>
            <a:br>
              <a:rPr lang="en-US" sz="2000" dirty="0" smtClean="0"/>
            </a:br>
            <a:r>
              <a:rPr lang="en-US" sz="2000" dirty="0" smtClean="0"/>
              <a:t>and contrast specifics among philosophies, bring in personal examples at times, and </a:t>
            </a:r>
            <a:br>
              <a:rPr lang="en-US" sz="2000" dirty="0" smtClean="0"/>
            </a:br>
            <a:r>
              <a:rPr lang="en-US" sz="2000" dirty="0" smtClean="0"/>
              <a:t>evaluate the philosophies through a Christian lens.  </a:t>
            </a:r>
          </a:p>
          <a:p>
            <a:pPr>
              <a:lnSpc>
                <a:spcPct val="120000"/>
              </a:lnSpc>
            </a:pPr>
            <a:r>
              <a:rPr lang="en-US" sz="2000" dirty="0" smtClean="0"/>
              <a:t>See </a:t>
            </a:r>
            <a:r>
              <a:rPr lang="en-US" sz="2000" b="1" u="sng" dirty="0" smtClean="0"/>
              <a:t>study guide </a:t>
            </a:r>
            <a:r>
              <a:rPr lang="en-US" sz="2000" dirty="0" smtClean="0"/>
              <a:t>(Word doc) on Canvas – in Modules, under Week 5.  </a:t>
            </a:r>
            <a:endParaRPr lang="en-US" sz="2000" dirty="0"/>
          </a:p>
        </p:txBody>
      </p:sp>
      <p:pic>
        <p:nvPicPr>
          <p:cNvPr id="4" name="Picture 3" descr="http://www.starlight-tower.com/images/starlight_tower/The_Thinker_Rodin-2.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63531" y="353415"/>
            <a:ext cx="1047114" cy="1080938"/>
          </a:xfrm>
          <a:prstGeom prst="rect">
            <a:avLst/>
          </a:prstGeom>
          <a:noFill/>
          <a:extLst/>
        </p:spPr>
      </p:pic>
      <p:sp>
        <p:nvSpPr>
          <p:cNvPr id="5" name="Slide Number Placeholder 4"/>
          <p:cNvSpPr>
            <a:spLocks noGrp="1"/>
          </p:cNvSpPr>
          <p:nvPr>
            <p:ph type="sldNum" sz="quarter" idx="4294967295"/>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497429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a:t>
            </a:r>
            <a:r>
              <a:rPr lang="en-US" dirty="0"/>
              <a:t>of </a:t>
            </a:r>
            <a:r>
              <a:rPr lang="en-US" dirty="0" smtClean="0"/>
              <a:t>education</a:t>
            </a:r>
            <a:br>
              <a:rPr lang="en-US" dirty="0" smtClean="0"/>
            </a:br>
            <a:r>
              <a:rPr lang="en-US" dirty="0" smtClean="0"/>
              <a:t>Goals:</a:t>
            </a:r>
            <a:r>
              <a:rPr lang="en-US" dirty="0"/>
              <a:t/>
            </a:r>
            <a:br>
              <a:rPr lang="en-US" dirty="0"/>
            </a:br>
            <a:endParaRPr lang="en-US" dirty="0"/>
          </a:p>
        </p:txBody>
      </p:sp>
      <p:sp>
        <p:nvSpPr>
          <p:cNvPr id="3" name="Content Placeholder 2"/>
          <p:cNvSpPr>
            <a:spLocks noGrp="1"/>
          </p:cNvSpPr>
          <p:nvPr>
            <p:ph idx="1"/>
          </p:nvPr>
        </p:nvSpPr>
        <p:spPr/>
        <p:txBody>
          <a:bodyPr/>
          <a:lstStyle/>
          <a:p>
            <a:r>
              <a:rPr lang="en-US" sz="2800" dirty="0" smtClean="0"/>
              <a:t>Understand </a:t>
            </a:r>
            <a:r>
              <a:rPr lang="en-US" sz="2800" dirty="0"/>
              <a:t>the significant events for each era</a:t>
            </a:r>
          </a:p>
          <a:p>
            <a:r>
              <a:rPr lang="en-US" sz="2800" dirty="0"/>
              <a:t>Evaluate how each era viewed students, </a:t>
            </a:r>
            <a:r>
              <a:rPr lang="en-US" sz="2800" dirty="0" smtClean="0"/>
              <a:t>teachers, curriculum</a:t>
            </a:r>
            <a:r>
              <a:rPr lang="en-US" sz="2800" dirty="0"/>
              <a:t>, knowledge, work, and values</a:t>
            </a:r>
          </a:p>
          <a:p>
            <a:r>
              <a:rPr lang="en-US" sz="2800" dirty="0"/>
              <a:t>Analyze trend data in American education and evaluate "The American Experiment"</a:t>
            </a:r>
          </a:p>
          <a:p>
            <a:endParaRPr lang="en-US" dirty="0"/>
          </a:p>
        </p:txBody>
      </p:sp>
      <p:sp>
        <p:nvSpPr>
          <p:cNvPr id="4" name="Slide Number Placeholder 3"/>
          <p:cNvSpPr>
            <a:spLocks noGrp="1"/>
          </p:cNvSpPr>
          <p:nvPr>
            <p:ph type="sldNum" sz="quarter" idx="4294967295"/>
          </p:nvPr>
        </p:nvSpPr>
        <p:spPr>
          <a:xfrm>
            <a:off x="8590663" y="6041362"/>
            <a:ext cx="683339" cy="365125"/>
          </a:xfrm>
        </p:spPr>
        <p:txBody>
          <a:bodyPr/>
          <a:lstStyle/>
          <a:p>
            <a:r>
              <a:rPr lang="en-US" smtClean="0"/>
              <a:t>  </a:t>
            </a:r>
            <a:endParaRPr lang="en-US" dirty="0"/>
          </a:p>
        </p:txBody>
      </p:sp>
      <p:pic>
        <p:nvPicPr>
          <p:cNvPr id="3074" name="Picture 2" descr="http://acmaps.info.yorku.ca/files/2015/01/goals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06032" y="609600"/>
            <a:ext cx="3669957" cy="129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Education</a:t>
            </a:r>
            <a:br>
              <a:rPr lang="en-US" dirty="0" smtClean="0"/>
            </a:br>
            <a:r>
              <a:rPr lang="en-US" dirty="0" smtClean="0"/>
              <a:t>Eras:  </a:t>
            </a:r>
            <a:endParaRPr lang="en-US" dirty="0"/>
          </a:p>
        </p:txBody>
      </p:sp>
      <p:sp>
        <p:nvSpPr>
          <p:cNvPr id="3" name="Content Placeholder 2"/>
          <p:cNvSpPr>
            <a:spLocks noGrp="1"/>
          </p:cNvSpPr>
          <p:nvPr>
            <p:ph idx="1"/>
          </p:nvPr>
        </p:nvSpPr>
        <p:spPr>
          <a:xfrm>
            <a:off x="677334" y="2160589"/>
            <a:ext cx="8596668" cy="4501468"/>
          </a:xfrm>
        </p:spPr>
        <p:txBody>
          <a:bodyPr>
            <a:normAutofit lnSpcReduction="10000"/>
          </a:bodyPr>
          <a:lstStyle/>
          <a:p>
            <a:pPr marL="457200" indent="-457200">
              <a:buFont typeface="+mj-lt"/>
              <a:buAutoNum type="arabicPeriod"/>
            </a:pPr>
            <a:r>
              <a:rPr lang="en-US" sz="2400" dirty="0"/>
              <a:t>Colonial education (education in the </a:t>
            </a:r>
            <a:r>
              <a:rPr lang="en-US" sz="2400" dirty="0" smtClean="0"/>
              <a:t/>
            </a:r>
            <a:br>
              <a:rPr lang="en-US" sz="2400" dirty="0" smtClean="0"/>
            </a:br>
            <a:r>
              <a:rPr lang="en-US" sz="2400" dirty="0" smtClean="0"/>
              <a:t>North </a:t>
            </a:r>
            <a:r>
              <a:rPr lang="en-US" sz="2400" dirty="0"/>
              <a:t>vs. education in the South)</a:t>
            </a:r>
          </a:p>
          <a:p>
            <a:pPr marL="457200" indent="-457200">
              <a:buFont typeface="+mj-lt"/>
              <a:buAutoNum type="arabicPeriod"/>
            </a:pPr>
            <a:r>
              <a:rPr lang="en-US" sz="2400" dirty="0"/>
              <a:t>The Common School era (include </a:t>
            </a:r>
            <a:r>
              <a:rPr lang="en-US" sz="2400" dirty="0" smtClean="0"/>
              <a:t/>
            </a:r>
            <a:br>
              <a:rPr lang="en-US" sz="2400" dirty="0" smtClean="0"/>
            </a:br>
            <a:r>
              <a:rPr lang="en-US" sz="2400" dirty="0" smtClean="0"/>
              <a:t>assumptions </a:t>
            </a:r>
            <a:r>
              <a:rPr lang="en-US" sz="2400" dirty="0"/>
              <a:t>held by opposition groups)</a:t>
            </a:r>
          </a:p>
          <a:p>
            <a:pPr marL="457200" indent="-457200">
              <a:buFont typeface="+mj-lt"/>
              <a:buAutoNum type="arabicPeriod"/>
            </a:pPr>
            <a:r>
              <a:rPr lang="en-US" sz="2400" dirty="0"/>
              <a:t>The Progressive Movement (Dewey and others)</a:t>
            </a:r>
          </a:p>
          <a:p>
            <a:pPr lvl="1" indent="-342900"/>
            <a:r>
              <a:rPr lang="en-US" sz="2200" dirty="0"/>
              <a:t>The Public High School (including the curriculum battles)</a:t>
            </a:r>
          </a:p>
          <a:p>
            <a:pPr marL="457200" indent="-457200">
              <a:buFont typeface="+mj-lt"/>
              <a:buAutoNum type="arabicPeriod"/>
            </a:pPr>
            <a:r>
              <a:rPr lang="en-US" sz="2400" dirty="0"/>
              <a:t>The Post-War (WWII) Era (evidenced in the expansion of education)</a:t>
            </a:r>
          </a:p>
          <a:p>
            <a:pPr lvl="1" indent="-342900"/>
            <a:r>
              <a:rPr lang="en-US" sz="2200" dirty="0"/>
              <a:t>The Equal-Rights Era (evidenced in unequal access)</a:t>
            </a:r>
          </a:p>
          <a:p>
            <a:pPr marL="457200" indent="-457200">
              <a:buFont typeface="+mj-lt"/>
              <a:buAutoNum type="arabicPeriod"/>
            </a:pPr>
            <a:r>
              <a:rPr lang="en-US" sz="2400" dirty="0"/>
              <a:t>The Reform and Standards Era (including competing goals)</a:t>
            </a:r>
          </a:p>
          <a:p>
            <a:endParaRPr lang="en-US" dirty="0"/>
          </a:p>
        </p:txBody>
      </p:sp>
      <p:pic>
        <p:nvPicPr>
          <p:cNvPr id="23554" name="Picture 2" descr="http://venspired.com/wp-content/uploads/2012/03/233680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2543" y="152162"/>
            <a:ext cx="4708922" cy="334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9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for History of Education PDF</a:t>
            </a:r>
            <a:endParaRPr lang="en-US" dirty="0"/>
          </a:p>
        </p:txBody>
      </p:sp>
      <p:sp>
        <p:nvSpPr>
          <p:cNvPr id="3" name="Content Placeholder 2"/>
          <p:cNvSpPr>
            <a:spLocks noGrp="1"/>
          </p:cNvSpPr>
          <p:nvPr>
            <p:ph idx="1"/>
          </p:nvPr>
        </p:nvSpPr>
        <p:spPr>
          <a:xfrm>
            <a:off x="3202819" y="1659847"/>
            <a:ext cx="8596668" cy="3880773"/>
          </a:xfrm>
        </p:spPr>
        <p:txBody>
          <a:bodyPr>
            <a:normAutofit/>
          </a:bodyPr>
          <a:lstStyle/>
          <a:p>
            <a:r>
              <a:rPr lang="en-US" sz="2000" dirty="0"/>
              <a:t>“History of Education” Chapter 3 from:</a:t>
            </a:r>
          </a:p>
          <a:p>
            <a:r>
              <a:rPr lang="en-US" sz="2000" dirty="0"/>
              <a:t>By </a:t>
            </a:r>
            <a:r>
              <a:rPr lang="en-US" sz="2000" b="1" dirty="0">
                <a:hlinkClick r:id="rId3" tooltip="search for all books by Alan R. Sadovnik"/>
              </a:rPr>
              <a:t>Alan R. </a:t>
            </a:r>
            <a:r>
              <a:rPr lang="en-US" sz="2000" b="1" dirty="0" err="1">
                <a:hlinkClick r:id="rId3" tooltip="search for all books by Alan R. Sadovnik"/>
              </a:rPr>
              <a:t>Sadovnik</a:t>
            </a:r>
            <a:r>
              <a:rPr lang="en-US" sz="2000" dirty="0"/>
              <a:t>, </a:t>
            </a:r>
            <a:r>
              <a:rPr lang="en-US" sz="2000" b="1" dirty="0">
                <a:hlinkClick r:id="rId4" tooltip="search for all books by Peter W. Cookson, Jr."/>
              </a:rPr>
              <a:t>Peter W. Cookson, Jr.</a:t>
            </a:r>
            <a:r>
              <a:rPr lang="en-US" sz="2000" dirty="0"/>
              <a:t>, </a:t>
            </a:r>
            <a:r>
              <a:rPr lang="en-US" sz="2000" b="1" dirty="0">
                <a:hlinkClick r:id="rId5" tooltip="search for all books by Susan F. Semel"/>
              </a:rPr>
              <a:t>Susan F. </a:t>
            </a:r>
            <a:r>
              <a:rPr lang="en-US" sz="2000" b="1" dirty="0" err="1">
                <a:hlinkClick r:id="rId5" tooltip="search for all books by Susan F. Semel"/>
              </a:rPr>
              <a:t>Semel</a:t>
            </a:r>
            <a:endParaRPr lang="en-US" sz="2000" dirty="0"/>
          </a:p>
          <a:p>
            <a:r>
              <a:rPr lang="en-US" sz="2000" dirty="0" smtClean="0"/>
              <a:t>2013</a:t>
            </a:r>
            <a:endParaRPr lang="en-US" sz="2000" dirty="0"/>
          </a:p>
          <a:p>
            <a:pPr fontAlgn="base"/>
            <a:r>
              <a:rPr lang="en-US" sz="2000" b="1" i="1" dirty="0"/>
              <a:t>Exploring </a:t>
            </a:r>
            <a:r>
              <a:rPr lang="en-US" sz="2000" b="1" i="1" dirty="0" smtClean="0"/>
              <a:t>Education: An </a:t>
            </a:r>
            <a:r>
              <a:rPr lang="en-US" sz="2000" b="1" i="1" dirty="0"/>
              <a:t>Introduction to the Foundations of Education, 4th Edition</a:t>
            </a:r>
            <a:endParaRPr lang="en-US" sz="2000" i="1" dirty="0"/>
          </a:p>
          <a:p>
            <a:pPr fontAlgn="base"/>
            <a:r>
              <a:rPr lang="en-US" sz="2000" dirty="0" smtClean="0"/>
              <a:t>Routledge</a:t>
            </a:r>
            <a:endParaRPr lang="en-US" sz="2000" dirty="0"/>
          </a:p>
        </p:txBody>
      </p:sp>
      <p:pic>
        <p:nvPicPr>
          <p:cNvPr id="24578" name="Picture 2" descr="http://images.tandf.co.uk/common/jackets/weblarge/978041580/978041580862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7334" y="1659846"/>
            <a:ext cx="2446866" cy="349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12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2770</TotalTime>
  <Words>1746</Words>
  <Application>Microsoft Office PowerPoint</Application>
  <PresentationFormat>Widescreen</PresentationFormat>
  <Paragraphs>260</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Times New Roman</vt:lpstr>
      <vt:lpstr>Trebuchet MS</vt:lpstr>
      <vt:lpstr>Wingdings 3</vt:lpstr>
      <vt:lpstr>Facet</vt:lpstr>
      <vt:lpstr>History of Education </vt:lpstr>
      <vt:lpstr>Before we launch into the history of American education, are there any questions on the  –isms from last week?  </vt:lpstr>
      <vt:lpstr>Group presentations on historical eras [next week] (Review the following slides on the eras.)</vt:lpstr>
      <vt:lpstr>Groups:</vt:lpstr>
      <vt:lpstr>Proposal regarding Chapters 5 &amp; 7 [next week]</vt:lpstr>
      <vt:lpstr>Midterm Test ~ General Information [in 2 weeks] </vt:lpstr>
      <vt:lpstr>History of education Goals: </vt:lpstr>
      <vt:lpstr>History of Education Eras:  </vt:lpstr>
      <vt:lpstr>Citation for History of Education PDF</vt:lpstr>
      <vt:lpstr>Colonial education  </vt:lpstr>
      <vt:lpstr>Your Qs on Colonial education </vt:lpstr>
      <vt:lpstr>The Common School era </vt:lpstr>
      <vt:lpstr>The Common School era </vt:lpstr>
      <vt:lpstr>Your Qs on the Common School era</vt:lpstr>
      <vt:lpstr>The Progressive Movement </vt:lpstr>
      <vt:lpstr>Your Qs on the Progressive Movement</vt:lpstr>
      <vt:lpstr>The Public High School</vt:lpstr>
      <vt:lpstr>The Post-War (WWII) Era</vt:lpstr>
      <vt:lpstr>The Post-War (WWII) Era</vt:lpstr>
      <vt:lpstr>Your Qs on The Post-War (WWII) Era</vt:lpstr>
      <vt:lpstr>The Equal-Rights Era</vt:lpstr>
      <vt:lpstr>The Equal-Rights Era</vt:lpstr>
      <vt:lpstr>The Equal-Rights Era</vt:lpstr>
      <vt:lpstr>Your Qs on The Equal-Rights Era</vt:lpstr>
      <vt:lpstr>The Reform and Standards Era</vt:lpstr>
      <vt:lpstr>The Reform and Standards Era</vt:lpstr>
      <vt:lpstr>Your Qs on The Reform and Standards Era</vt:lpstr>
      <vt:lpstr>History of Education Review</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Holtrop</dc:creator>
  <cp:lastModifiedBy>Steve Holtrop</cp:lastModifiedBy>
  <cp:revision>149</cp:revision>
  <cp:lastPrinted>2014-09-02T22:20:22Z</cp:lastPrinted>
  <dcterms:created xsi:type="dcterms:W3CDTF">2014-09-01T19:22:16Z</dcterms:created>
  <dcterms:modified xsi:type="dcterms:W3CDTF">2017-01-27T03:19:55Z</dcterms:modified>
</cp:coreProperties>
</file>