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4" r:id="rId3"/>
    <p:sldId id="275" r:id="rId4"/>
    <p:sldId id="276" r:id="rId5"/>
    <p:sldId id="277" r:id="rId6"/>
    <p:sldId id="257" r:id="rId7"/>
    <p:sldId id="258"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290415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071BE-2515-48A4-BDBF-9D94CE65B89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381778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14648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171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180050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148534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32919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244230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263998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375952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135858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8071BE-2515-48A4-BDBF-9D94CE65B89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402621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8071BE-2515-48A4-BDBF-9D94CE65B897}"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406552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65883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24534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38071BE-2515-48A4-BDBF-9D94CE65B897}" type="datetimeFigureOut">
              <a:rPr lang="en-US" smtClean="0"/>
              <a:t>12/3/2015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277773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071BE-2515-48A4-BDBF-9D94CE65B89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E7DD4-ABB4-4C68-A75A-53923E4E3929}" type="slidenum">
              <a:rPr lang="en-US" smtClean="0"/>
              <a:t>‹#›</a:t>
            </a:fld>
            <a:endParaRPr lang="en-US"/>
          </a:p>
        </p:txBody>
      </p:sp>
    </p:spTree>
    <p:extLst>
      <p:ext uri="{BB962C8B-B14F-4D97-AF65-F5344CB8AC3E}">
        <p14:creationId xmlns:p14="http://schemas.microsoft.com/office/powerpoint/2010/main" val="229731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38071BE-2515-48A4-BDBF-9D94CE65B897}" type="datetimeFigureOut">
              <a:rPr lang="en-US" smtClean="0"/>
              <a:t>12/3/2015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2E7DD4-ABB4-4C68-A75A-53923E4E3929}" type="slidenum">
              <a:rPr lang="en-US" smtClean="0"/>
              <a:t>‹#›</a:t>
            </a:fld>
            <a:endParaRPr lang="en-US"/>
          </a:p>
        </p:txBody>
      </p:sp>
    </p:spTree>
    <p:extLst>
      <p:ext uri="{BB962C8B-B14F-4D97-AF65-F5344CB8AC3E}">
        <p14:creationId xmlns:p14="http://schemas.microsoft.com/office/powerpoint/2010/main" val="72719073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ea.org/home/IssuesAndAction.html" TargetMode="External"/><Relationship Id="rId7" Type="http://schemas.openxmlformats.org/officeDocument/2006/relationships/image" Target="../media/image22.jpg"/><Relationship Id="rId2" Type="http://schemas.openxmlformats.org/officeDocument/2006/relationships/hyperlink" Target="http://dailycaller.com/2015/01/01/these-will-be-the-five-biggest-education-issues-of-2015/2/" TargetMode="External"/><Relationship Id="rId1" Type="http://schemas.openxmlformats.org/officeDocument/2006/relationships/slideLayout" Target="../slideLayouts/slideLayout2.xml"/><Relationship Id="rId6" Type="http://schemas.openxmlformats.org/officeDocument/2006/relationships/hyperlink" Target="http://www.ncforum.org/wp-content/uploads/2015/01/PSF_TopTenEducationIssues_v5_web.pdf" TargetMode="External"/><Relationship Id="rId5" Type="http://schemas.openxmlformats.org/officeDocument/2006/relationships/hyperlink" Target="http://blogs.edweek.org/edweek/finding_common_ground/2014/01/10_critical_issues_facing_education.html?intc=main-mpsmvs" TargetMode="External"/><Relationship Id="rId4" Type="http://schemas.openxmlformats.org/officeDocument/2006/relationships/hyperlink" Target="http://www.education.com/topic/current-education-issu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629" y="2409989"/>
            <a:ext cx="3559727" cy="3702592"/>
          </a:xfrm>
          <a:prstGeom prst="rect">
            <a:avLst/>
          </a:prstGeom>
        </p:spPr>
      </p:pic>
      <p:sp>
        <p:nvSpPr>
          <p:cNvPr id="2" name="Title 1"/>
          <p:cNvSpPr>
            <a:spLocks noGrp="1"/>
          </p:cNvSpPr>
          <p:nvPr>
            <p:ph type="ctrTitle"/>
          </p:nvPr>
        </p:nvSpPr>
        <p:spPr>
          <a:xfrm>
            <a:off x="902826" y="1122363"/>
            <a:ext cx="7553803" cy="1099976"/>
          </a:xfrm>
        </p:spPr>
        <p:txBody>
          <a:bodyPr/>
          <a:lstStyle/>
          <a:p>
            <a:r>
              <a:rPr lang="en-US" sz="6000" dirty="0" smtClean="0"/>
              <a:t>Tonight’s Agenda</a:t>
            </a:r>
            <a:endParaRPr lang="en-US" sz="6000" dirty="0"/>
          </a:p>
        </p:txBody>
      </p:sp>
      <p:sp>
        <p:nvSpPr>
          <p:cNvPr id="3" name="Subtitle 2"/>
          <p:cNvSpPr>
            <a:spLocks noGrp="1"/>
          </p:cNvSpPr>
          <p:nvPr>
            <p:ph type="subTitle" idx="1"/>
          </p:nvPr>
        </p:nvSpPr>
        <p:spPr>
          <a:xfrm>
            <a:off x="625033" y="2316164"/>
            <a:ext cx="8137001" cy="3702592"/>
          </a:xfrm>
        </p:spPr>
        <p:txBody>
          <a:bodyPr>
            <a:noAutofit/>
          </a:bodyPr>
          <a:lstStyle/>
          <a:p>
            <a:pPr marL="457200" indent="-457200">
              <a:buFont typeface="Arial" panose="020B0604020202020204" pitchFamily="34" charset="0"/>
              <a:buChar char="•"/>
            </a:pPr>
            <a:r>
              <a:rPr lang="en-US" sz="2400" b="1" dirty="0" smtClean="0">
                <a:effectLst>
                  <a:outerShdw blurRad="38100" dist="38100" dir="2700000" algn="tl">
                    <a:srgbClr val="000000">
                      <a:alpha val="43137"/>
                    </a:srgbClr>
                  </a:outerShdw>
                </a:effectLst>
              </a:rPr>
              <a:t>Questions:  paper, presentation, etc.?</a:t>
            </a:r>
          </a:p>
          <a:p>
            <a:pPr marL="457200" indent="-457200">
              <a:buFont typeface="Arial" panose="020B0604020202020204" pitchFamily="34" charset="0"/>
              <a:buChar char="•"/>
            </a:pPr>
            <a:r>
              <a:rPr lang="en-US" sz="2400" b="1" dirty="0" smtClean="0">
                <a:effectLst>
                  <a:outerShdw blurRad="38100" dist="38100" dir="2700000" algn="tl">
                    <a:srgbClr val="000000">
                      <a:alpha val="43137"/>
                    </a:srgbClr>
                  </a:outerShdw>
                </a:effectLst>
              </a:rPr>
              <a:t>Rubric for the presentation</a:t>
            </a:r>
          </a:p>
          <a:p>
            <a:pPr marL="457200" indent="-457200">
              <a:buFont typeface="Arial" panose="020B0604020202020204" pitchFamily="34" charset="0"/>
              <a:buChar char="•"/>
            </a:pPr>
            <a:r>
              <a:rPr lang="en-US" sz="2400" b="1" dirty="0" smtClean="0">
                <a:effectLst>
                  <a:outerShdw blurRad="38100" dist="38100" dir="2700000" algn="tl">
                    <a:srgbClr val="000000">
                      <a:alpha val="43137"/>
                    </a:srgbClr>
                  </a:outerShdw>
                </a:effectLst>
              </a:rPr>
              <a:t>Education issues</a:t>
            </a:r>
          </a:p>
          <a:p>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 Groups (jigsaw)</a:t>
            </a:r>
          </a:p>
          <a:p>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 Class discussion</a:t>
            </a:r>
          </a:p>
          <a:p>
            <a:pPr marL="457200" indent="-457200">
              <a:buFont typeface="Arial" panose="020B0604020202020204" pitchFamily="34" charset="0"/>
              <a:buChar char="•"/>
            </a:pPr>
            <a:r>
              <a:rPr lang="en-US" sz="2400" b="1" dirty="0" smtClean="0">
                <a:effectLst>
                  <a:outerShdw blurRad="38100" dist="38100" dir="2700000" algn="tl">
                    <a:srgbClr val="000000">
                      <a:alpha val="43137"/>
                    </a:srgbClr>
                  </a:outerShdw>
                </a:effectLst>
              </a:rPr>
              <a:t>Break</a:t>
            </a:r>
          </a:p>
          <a:p>
            <a:pPr marL="457200" indent="-457200">
              <a:buFont typeface="Arial" panose="020B0604020202020204" pitchFamily="34" charset="0"/>
              <a:buChar char="•"/>
            </a:pPr>
            <a:r>
              <a:rPr lang="en-US" sz="2400" b="1" dirty="0" smtClean="0">
                <a:effectLst>
                  <a:outerShdw blurRad="38100" dist="38100" dir="2700000" algn="tl">
                    <a:srgbClr val="000000">
                      <a:alpha val="43137"/>
                    </a:srgbClr>
                  </a:outerShdw>
                </a:effectLst>
              </a:rPr>
              <a:t>Course evaluations</a:t>
            </a:r>
          </a:p>
          <a:p>
            <a:pPr marL="457200" indent="-457200">
              <a:buFont typeface="Arial" panose="020B0604020202020204" pitchFamily="34" charset="0"/>
              <a:buChar char="•"/>
            </a:pPr>
            <a:r>
              <a:rPr lang="en-US" sz="2400" b="1" dirty="0" smtClean="0">
                <a:effectLst>
                  <a:outerShdw blurRad="38100" dist="38100" dir="2700000" algn="tl">
                    <a:srgbClr val="000000">
                      <a:alpha val="43137"/>
                    </a:srgbClr>
                  </a:outerShdw>
                </a:effectLst>
              </a:rPr>
              <a:t>Groups prep for next week’s presentations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546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Choice: Vouchers and Charter Schools</a:t>
            </a:r>
            <a:endParaRPr lang="en-US" dirty="0"/>
          </a:p>
        </p:txBody>
      </p:sp>
      <p:sp>
        <p:nvSpPr>
          <p:cNvPr id="3" name="Content Placeholder 2"/>
          <p:cNvSpPr>
            <a:spLocks noGrp="1"/>
          </p:cNvSpPr>
          <p:nvPr>
            <p:ph idx="1"/>
          </p:nvPr>
        </p:nvSpPr>
        <p:spPr>
          <a:xfrm>
            <a:off x="713232" y="2048256"/>
            <a:ext cx="10640568" cy="4514589"/>
          </a:xfrm>
        </p:spPr>
        <p:txBody>
          <a:bodyPr>
            <a:normAutofit fontScale="92500" lnSpcReduction="20000"/>
          </a:bodyPr>
          <a:lstStyle/>
          <a:p>
            <a:pPr marL="0" indent="0">
              <a:buNone/>
            </a:pPr>
            <a:r>
              <a:rPr lang="en-US" sz="3200" dirty="0" smtClean="0"/>
              <a:t>Currently tried on a state-</a:t>
            </a:r>
            <a:br>
              <a:rPr lang="en-US" sz="3200" dirty="0" smtClean="0"/>
            </a:br>
            <a:r>
              <a:rPr lang="en-US" sz="3200" dirty="0" smtClean="0"/>
              <a:t>by-state basis with various </a:t>
            </a:r>
            <a:br>
              <a:rPr lang="en-US" sz="3200" dirty="0" smtClean="0"/>
            </a:br>
            <a:r>
              <a:rPr lang="en-US" sz="3200" dirty="0" smtClean="0"/>
              <a:t>results</a:t>
            </a:r>
          </a:p>
          <a:p>
            <a:pPr marL="0" indent="0">
              <a:buNone/>
            </a:pPr>
            <a:endParaRPr lang="en-US" sz="32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672" y="1449023"/>
            <a:ext cx="5569653" cy="2856527"/>
          </a:xfrm>
          <a:prstGeom prst="rect">
            <a:avLst/>
          </a:prstGeom>
        </p:spPr>
      </p:pic>
    </p:spTree>
    <p:extLst>
      <p:ext uri="{BB962C8B-B14F-4D97-AF65-F5344CB8AC3E}">
        <p14:creationId xmlns:p14="http://schemas.microsoft.com/office/powerpoint/2010/main" val="179311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 Gaps</a:t>
            </a:r>
            <a:endParaRPr lang="en-US" dirty="0"/>
          </a:p>
        </p:txBody>
      </p:sp>
      <p:sp>
        <p:nvSpPr>
          <p:cNvPr id="3" name="Content Placeholder 2"/>
          <p:cNvSpPr>
            <a:spLocks noGrp="1"/>
          </p:cNvSpPr>
          <p:nvPr>
            <p:ph idx="1"/>
          </p:nvPr>
        </p:nvSpPr>
        <p:spPr>
          <a:xfrm>
            <a:off x="646111" y="1825624"/>
            <a:ext cx="10707689" cy="4933991"/>
          </a:xfrm>
        </p:spPr>
        <p:txBody>
          <a:bodyPr>
            <a:normAutofit fontScale="85000" lnSpcReduction="20000"/>
          </a:bodyPr>
          <a:lstStyle/>
          <a:p>
            <a:pPr marL="0" indent="0">
              <a:buNone/>
            </a:pPr>
            <a:r>
              <a:rPr lang="en-US" sz="3500" dirty="0" smtClean="0"/>
              <a:t>Persistent data contrasts for </a:t>
            </a:r>
            <a:br>
              <a:rPr lang="en-US" sz="3500" dirty="0" smtClean="0"/>
            </a:br>
            <a:r>
              <a:rPr lang="en-US" sz="3500" dirty="0" smtClean="0"/>
              <a:t>minorities, low SES, and girls (in </a:t>
            </a:r>
            <a:br>
              <a:rPr lang="en-US" sz="3500" dirty="0" smtClean="0"/>
            </a:br>
            <a:r>
              <a:rPr lang="en-US" sz="3500" dirty="0" smtClean="0"/>
              <a:t>math and science), the “school </a:t>
            </a:r>
            <a:br>
              <a:rPr lang="en-US" sz="3500" dirty="0" smtClean="0"/>
            </a:br>
            <a:r>
              <a:rPr lang="en-US" sz="3500" dirty="0" smtClean="0"/>
              <a:t>to prison pipeline”!</a:t>
            </a:r>
          </a:p>
          <a:p>
            <a:pPr marL="0" indent="0">
              <a:buNone/>
            </a:pPr>
            <a:endParaRPr lang="en-US" sz="35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336" t="20781" b="5402"/>
          <a:stretch/>
        </p:blipFill>
        <p:spPr>
          <a:xfrm>
            <a:off x="6944811" y="345284"/>
            <a:ext cx="5036010" cy="4599368"/>
          </a:xfrm>
          <a:prstGeom prst="rect">
            <a:avLst/>
          </a:prstGeom>
        </p:spPr>
      </p:pic>
    </p:spTree>
    <p:extLst>
      <p:ext uri="{BB962C8B-B14F-4D97-AF65-F5344CB8AC3E}">
        <p14:creationId xmlns:p14="http://schemas.microsoft.com/office/powerpoint/2010/main" val="6502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and Technical Education</a:t>
            </a:r>
            <a:endParaRPr lang="en-US" dirty="0"/>
          </a:p>
        </p:txBody>
      </p:sp>
      <p:sp>
        <p:nvSpPr>
          <p:cNvPr id="3" name="Content Placeholder 2"/>
          <p:cNvSpPr>
            <a:spLocks noGrp="1"/>
          </p:cNvSpPr>
          <p:nvPr>
            <p:ph idx="1"/>
          </p:nvPr>
        </p:nvSpPr>
        <p:spPr>
          <a:xfrm>
            <a:off x="838200" y="1825624"/>
            <a:ext cx="7229354" cy="4818243"/>
          </a:xfrm>
        </p:spPr>
        <p:txBody>
          <a:bodyPr>
            <a:normAutofit fontScale="92500" lnSpcReduction="20000"/>
          </a:bodyPr>
          <a:lstStyle/>
          <a:p>
            <a:pPr marL="0" indent="0">
              <a:buNone/>
            </a:pPr>
            <a:r>
              <a:rPr lang="en-US" sz="3500" dirty="0" smtClean="0"/>
              <a:t>College-Prep vs. </a:t>
            </a:r>
            <a:r>
              <a:rPr lang="en-US" sz="3500" dirty="0" err="1" smtClean="0"/>
              <a:t>Voc</a:t>
            </a:r>
            <a:r>
              <a:rPr lang="en-US" sz="3500" dirty="0" smtClean="0"/>
              <a:t>-Ed</a:t>
            </a:r>
          </a:p>
          <a:p>
            <a:pPr marL="0" indent="0">
              <a:buNone/>
            </a:pPr>
            <a:endParaRPr lang="en-US" sz="35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4427"/>
          <a:stretch/>
        </p:blipFill>
        <p:spPr>
          <a:xfrm>
            <a:off x="8067554" y="1345007"/>
            <a:ext cx="3831221" cy="5096229"/>
          </a:xfrm>
          <a:prstGeom prst="rect">
            <a:avLst/>
          </a:prstGeom>
        </p:spPr>
      </p:pic>
    </p:spTree>
    <p:extLst>
      <p:ext uri="{BB962C8B-B14F-4D97-AF65-F5344CB8AC3E}">
        <p14:creationId xmlns:p14="http://schemas.microsoft.com/office/powerpoint/2010/main" val="414664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 Migrant, and Immigrant Students</a:t>
            </a:r>
            <a:endParaRPr lang="en-US" dirty="0"/>
          </a:p>
        </p:txBody>
      </p:sp>
      <p:sp>
        <p:nvSpPr>
          <p:cNvPr id="3" name="Content Placeholder 2"/>
          <p:cNvSpPr>
            <a:spLocks noGrp="1"/>
          </p:cNvSpPr>
          <p:nvPr>
            <p:ph idx="1"/>
          </p:nvPr>
        </p:nvSpPr>
        <p:spPr>
          <a:xfrm>
            <a:off x="646111" y="2084832"/>
            <a:ext cx="10707689" cy="4709160"/>
          </a:xfrm>
        </p:spPr>
        <p:txBody>
          <a:bodyPr>
            <a:normAutofit fontScale="85000" lnSpcReduction="10000"/>
          </a:bodyPr>
          <a:lstStyle/>
          <a:p>
            <a:pPr marL="0" indent="0">
              <a:buNone/>
            </a:pPr>
            <a:r>
              <a:rPr lang="en-US" sz="3500" dirty="0" smtClean="0"/>
              <a:t>What if language, </a:t>
            </a:r>
            <a:br>
              <a:rPr lang="en-US" sz="3500" dirty="0" smtClean="0"/>
            </a:br>
            <a:r>
              <a:rPr lang="en-US" sz="3500" dirty="0" smtClean="0"/>
              <a:t>culture, and mobility </a:t>
            </a:r>
            <a:br>
              <a:rPr lang="en-US" sz="3500" dirty="0" smtClean="0"/>
            </a:br>
            <a:r>
              <a:rPr lang="en-US" sz="3500" dirty="0" smtClean="0"/>
              <a:t>limit equal access?</a:t>
            </a:r>
          </a:p>
          <a:p>
            <a:pPr marL="0" indent="0">
              <a:buNone/>
            </a:pPr>
            <a:endParaRPr lang="en-US" sz="35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a:t>
            </a:r>
            <a:br>
              <a:rPr lang="en-US" dirty="0" smtClean="0"/>
            </a:br>
            <a:r>
              <a:rPr lang="en-US" dirty="0" smtClean="0"/>
              <a:t>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556" y="1304080"/>
            <a:ext cx="6785612" cy="3962401"/>
          </a:xfrm>
          <a:prstGeom prst="rect">
            <a:avLst/>
          </a:prstGeom>
        </p:spPr>
      </p:pic>
    </p:spTree>
    <p:extLst>
      <p:ext uri="{BB962C8B-B14F-4D97-AF65-F5344CB8AC3E}">
        <p14:creationId xmlns:p14="http://schemas.microsoft.com/office/powerpoint/2010/main" val="3635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Quality / Attractiveness of Teaching</a:t>
            </a:r>
            <a:endParaRPr lang="en-US" dirty="0"/>
          </a:p>
        </p:txBody>
      </p:sp>
      <p:sp>
        <p:nvSpPr>
          <p:cNvPr id="3" name="Content Placeholder 2"/>
          <p:cNvSpPr>
            <a:spLocks noGrp="1"/>
          </p:cNvSpPr>
          <p:nvPr>
            <p:ph idx="1"/>
          </p:nvPr>
        </p:nvSpPr>
        <p:spPr>
          <a:xfrm>
            <a:off x="646111" y="1993392"/>
            <a:ext cx="10707689" cy="4581027"/>
          </a:xfrm>
        </p:spPr>
        <p:txBody>
          <a:bodyPr>
            <a:normAutofit fontScale="77500" lnSpcReduction="20000"/>
          </a:bodyPr>
          <a:lstStyle/>
          <a:p>
            <a:pPr marL="0" indent="0">
              <a:buNone/>
            </a:pPr>
            <a:r>
              <a:rPr lang="en-US" sz="3500" dirty="0" smtClean="0"/>
              <a:t>The “typical teacher” is a white woman who stays in teaching 5-10 years.  How can we increase career attractiveness?  </a:t>
            </a:r>
          </a:p>
          <a:p>
            <a:pPr marL="0" indent="0">
              <a:buNone/>
            </a:pPr>
            <a:endParaRPr lang="en-US" sz="35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a:t>
            </a:r>
            <a:br>
              <a:rPr lang="en-US" dirty="0" smtClean="0"/>
            </a:br>
            <a:r>
              <a:rPr lang="en-US" dirty="0" smtClean="0"/>
              <a:t>existentialism, or </a:t>
            </a:r>
            <a:r>
              <a:rPr lang="en-US" dirty="0" err="1" smtClean="0"/>
              <a:t>reconstructivism</a:t>
            </a:r>
            <a:r>
              <a:rPr lang="en-US" dirty="0" smtClean="0"/>
              <a:t>?  Or by a </a:t>
            </a:r>
            <a:br>
              <a:rPr lang="en-US" dirty="0" smtClean="0"/>
            </a:br>
            <a:r>
              <a:rPr lang="en-US" dirty="0" smtClean="0"/>
              <a:t>backlash against any of these?  </a:t>
            </a:r>
          </a:p>
          <a:p>
            <a:r>
              <a:rPr lang="en-US" dirty="0" smtClean="0"/>
              <a:t>Influenced by </a:t>
            </a:r>
            <a:r>
              <a:rPr lang="en-US" dirty="0" err="1" smtClean="0"/>
              <a:t>perennialism</a:t>
            </a:r>
            <a:r>
              <a:rPr lang="en-US" dirty="0"/>
              <a:t> </a:t>
            </a:r>
            <a:r>
              <a:rPr lang="en-US" dirty="0" smtClean="0"/>
              <a:t>or essentialism?  </a:t>
            </a:r>
            <a:br>
              <a:rPr lang="en-US" dirty="0" smtClean="0"/>
            </a:br>
            <a:r>
              <a:rPr lang="en-US" dirty="0" smtClean="0"/>
              <a:t>Or a backlash?</a:t>
            </a:r>
          </a:p>
          <a:p>
            <a:r>
              <a:rPr lang="en-US" dirty="0" smtClean="0"/>
              <a:t>Influenced by humanism or behaviorism?  </a:t>
            </a:r>
            <a:br>
              <a:rPr lang="en-US" dirty="0" smtClean="0"/>
            </a:br>
            <a:r>
              <a:rPr lang="en-US" dirty="0" smtClean="0"/>
              <a:t>Or a backlash?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604" y="2806520"/>
            <a:ext cx="4869285" cy="3767899"/>
          </a:xfrm>
          <a:prstGeom prst="rect">
            <a:avLst/>
          </a:prstGeom>
        </p:spPr>
      </p:pic>
    </p:spTree>
    <p:extLst>
      <p:ext uri="{BB962C8B-B14F-4D97-AF65-F5344CB8AC3E}">
        <p14:creationId xmlns:p14="http://schemas.microsoft.com/office/powerpoint/2010/main" val="357124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a:xfrm>
            <a:off x="646111" y="1825624"/>
            <a:ext cx="10707689" cy="4841393"/>
          </a:xfrm>
        </p:spPr>
        <p:txBody>
          <a:bodyPr>
            <a:normAutofit fontScale="85000" lnSpcReduction="20000"/>
          </a:bodyPr>
          <a:lstStyle/>
          <a:p>
            <a:pPr marL="0" indent="0">
              <a:buNone/>
            </a:pPr>
            <a:r>
              <a:rPr lang="en-US" sz="3500" dirty="0" smtClean="0"/>
              <a:t>1:1 computing, social media, </a:t>
            </a:r>
            <a:br>
              <a:rPr lang="en-US" sz="3500" dirty="0" smtClean="0"/>
            </a:br>
            <a:r>
              <a:rPr lang="en-US" sz="3500" dirty="0" smtClean="0"/>
              <a:t>flipping the classroom, Khan </a:t>
            </a:r>
            <a:br>
              <a:rPr lang="en-US" sz="3500" dirty="0" smtClean="0"/>
            </a:br>
            <a:r>
              <a:rPr lang="en-US" sz="3500" dirty="0" smtClean="0"/>
              <a:t>Academy, self-paced learning, </a:t>
            </a:r>
            <a:br>
              <a:rPr lang="en-US" sz="3500" dirty="0" smtClean="0"/>
            </a:br>
            <a:r>
              <a:rPr lang="en-US" sz="3500" dirty="0" smtClean="0"/>
              <a:t>online learning, etc.  </a:t>
            </a:r>
          </a:p>
          <a:p>
            <a:pPr marL="0" indent="0">
              <a:buNone/>
            </a:pPr>
            <a:endParaRPr lang="en-US" sz="35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295" y="1025559"/>
            <a:ext cx="5310548" cy="3943161"/>
          </a:xfrm>
          <a:prstGeom prst="rect">
            <a:avLst/>
          </a:prstGeom>
        </p:spPr>
      </p:pic>
    </p:spTree>
    <p:extLst>
      <p:ext uri="{BB962C8B-B14F-4D97-AF65-F5344CB8AC3E}">
        <p14:creationId xmlns:p14="http://schemas.microsoft.com/office/powerpoint/2010/main" val="261782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Violence</a:t>
            </a:r>
            <a:endParaRPr lang="en-US" dirty="0"/>
          </a:p>
        </p:txBody>
      </p:sp>
      <p:sp>
        <p:nvSpPr>
          <p:cNvPr id="3" name="Content Placeholder 2"/>
          <p:cNvSpPr>
            <a:spLocks noGrp="1"/>
          </p:cNvSpPr>
          <p:nvPr>
            <p:ph idx="1"/>
          </p:nvPr>
        </p:nvSpPr>
        <p:spPr>
          <a:xfrm>
            <a:off x="646111" y="1825624"/>
            <a:ext cx="10707689" cy="4841393"/>
          </a:xfrm>
        </p:spPr>
        <p:txBody>
          <a:bodyPr>
            <a:normAutofit fontScale="92500" lnSpcReduction="20000"/>
          </a:bodyPr>
          <a:lstStyle/>
          <a:p>
            <a:pPr marL="0" indent="0">
              <a:buNone/>
            </a:pPr>
            <a:r>
              <a:rPr lang="en-US" sz="3500" dirty="0" smtClean="0"/>
              <a:t>School shootings, bullying, sexual harassment, hate crimes – </a:t>
            </a:r>
            <a:r>
              <a:rPr lang="en-US" sz="3000" dirty="0" smtClean="0"/>
              <a:t>Who can even care about gum chewing and tardiness anymore!?  </a:t>
            </a:r>
          </a:p>
          <a:p>
            <a:pPr marL="0" indent="0">
              <a:buNone/>
            </a:pPr>
            <a:endParaRPr lang="en-US" sz="30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a:t>
            </a:r>
            <a:br>
              <a:rPr lang="en-US" dirty="0" smtClean="0"/>
            </a:br>
            <a:r>
              <a:rPr lang="en-US" dirty="0" smtClean="0"/>
              <a:t>existentialism, or </a:t>
            </a:r>
            <a:r>
              <a:rPr lang="en-US" dirty="0" err="1" smtClean="0"/>
              <a:t>reconstructivism</a:t>
            </a:r>
            <a:r>
              <a:rPr lang="en-US" dirty="0" smtClean="0"/>
              <a:t>?  Or by a </a:t>
            </a:r>
            <a:br>
              <a:rPr lang="en-US" dirty="0" smtClean="0"/>
            </a:br>
            <a:r>
              <a:rPr lang="en-US" dirty="0" smtClean="0"/>
              <a:t>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7157" y="2895554"/>
            <a:ext cx="4802722" cy="2701531"/>
          </a:xfrm>
          <a:prstGeom prst="rect">
            <a:avLst/>
          </a:prstGeom>
        </p:spPr>
      </p:pic>
    </p:spTree>
    <p:extLst>
      <p:ext uri="{BB962C8B-B14F-4D97-AF65-F5344CB8AC3E}">
        <p14:creationId xmlns:p14="http://schemas.microsoft.com/office/powerpoint/2010/main" val="58909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Gay and Transgendered Students</a:t>
            </a:r>
            <a:endParaRPr lang="en-US" dirty="0"/>
          </a:p>
        </p:txBody>
      </p:sp>
      <p:sp>
        <p:nvSpPr>
          <p:cNvPr id="3" name="Content Placeholder 2"/>
          <p:cNvSpPr>
            <a:spLocks noGrp="1"/>
          </p:cNvSpPr>
          <p:nvPr>
            <p:ph idx="1"/>
          </p:nvPr>
        </p:nvSpPr>
        <p:spPr>
          <a:xfrm>
            <a:off x="646111" y="1725041"/>
            <a:ext cx="10652825" cy="4899266"/>
          </a:xfrm>
        </p:spPr>
        <p:txBody>
          <a:bodyPr>
            <a:normAutofit lnSpcReduction="10000"/>
          </a:bodyPr>
          <a:lstStyle/>
          <a:p>
            <a:pPr marL="0" indent="0">
              <a:buNone/>
            </a:pPr>
            <a:r>
              <a:rPr lang="en-US" sz="3500" dirty="0" smtClean="0"/>
              <a:t>It’s a lot more than figuring </a:t>
            </a:r>
            <a:br>
              <a:rPr lang="en-US" sz="3500" dirty="0" smtClean="0"/>
            </a:br>
            <a:r>
              <a:rPr lang="en-US" sz="3500" dirty="0" smtClean="0"/>
              <a:t>out which bathroom to use.</a:t>
            </a:r>
          </a:p>
          <a:p>
            <a:pPr marL="0" indent="0">
              <a:buNone/>
            </a:pPr>
            <a:endParaRPr lang="en-US" sz="30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078" r="16539"/>
          <a:stretch/>
        </p:blipFill>
        <p:spPr>
          <a:xfrm>
            <a:off x="7056185" y="1430590"/>
            <a:ext cx="4889544" cy="3372904"/>
          </a:xfrm>
          <a:prstGeom prst="rect">
            <a:avLst/>
          </a:prstGeom>
        </p:spPr>
      </p:pic>
    </p:spTree>
    <p:extLst>
      <p:ext uri="{BB962C8B-B14F-4D97-AF65-F5344CB8AC3E}">
        <p14:creationId xmlns:p14="http://schemas.microsoft.com/office/powerpoint/2010/main" val="3388998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918" y="1516284"/>
            <a:ext cx="4582821" cy="3520440"/>
          </a:xfrm>
          <a:prstGeom prst="rect">
            <a:avLst/>
          </a:prstGeom>
        </p:spPr>
      </p:pic>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646111" y="1516284"/>
            <a:ext cx="10707689" cy="5341715"/>
          </a:xfrm>
        </p:spPr>
        <p:txBody>
          <a:bodyPr>
            <a:normAutofit fontScale="85000" lnSpcReduction="20000"/>
          </a:bodyPr>
          <a:lstStyle/>
          <a:p>
            <a:pPr marL="0" indent="0">
              <a:buNone/>
            </a:pPr>
            <a:r>
              <a:rPr lang="en-US" sz="3500" dirty="0" smtClean="0"/>
              <a:t>Grade inflation, a failure mindset, </a:t>
            </a:r>
            <a:br>
              <a:rPr lang="en-US" sz="3500" dirty="0" smtClean="0"/>
            </a:br>
            <a:r>
              <a:rPr lang="en-US" sz="3500" dirty="0" smtClean="0"/>
              <a:t>“A” for effort, standards-based </a:t>
            </a:r>
            <a:br>
              <a:rPr lang="en-US" sz="3500" dirty="0" smtClean="0"/>
            </a:br>
            <a:r>
              <a:rPr lang="en-US" sz="3500" dirty="0" smtClean="0"/>
              <a:t>grading, migraines and suicide </a:t>
            </a:r>
            <a:br>
              <a:rPr lang="en-US" sz="3500" dirty="0" smtClean="0"/>
            </a:br>
            <a:r>
              <a:rPr lang="en-US" sz="3500" dirty="0" smtClean="0"/>
              <a:t>caused by performance anxiety, </a:t>
            </a:r>
            <a:br>
              <a:rPr lang="en-US" sz="3500" dirty="0" smtClean="0"/>
            </a:br>
            <a:r>
              <a:rPr lang="en-US" sz="3500" dirty="0" smtClean="0"/>
              <a:t>how do grades connect with </a:t>
            </a:r>
            <a:br>
              <a:rPr lang="en-US" sz="3500" dirty="0" smtClean="0"/>
            </a:br>
            <a:r>
              <a:rPr lang="en-US" sz="3500" dirty="0" smtClean="0"/>
              <a:t>national testing? </a:t>
            </a:r>
          </a:p>
          <a:p>
            <a:pPr marL="0" indent="0">
              <a:buNone/>
            </a:pPr>
            <a:endParaRPr lang="en-US" sz="30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spTree>
    <p:extLst>
      <p:ext uri="{BB962C8B-B14F-4D97-AF65-F5344CB8AC3E}">
        <p14:creationId xmlns:p14="http://schemas.microsoft.com/office/powerpoint/2010/main" val="611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Exactly Do We </a:t>
            </a:r>
            <a:br>
              <a:rPr lang="en-US" dirty="0" smtClean="0"/>
            </a:br>
            <a:r>
              <a:rPr lang="en-US" dirty="0" smtClean="0"/>
              <a:t>Stand?</a:t>
            </a:r>
            <a:endParaRPr lang="en-US" dirty="0"/>
          </a:p>
        </p:txBody>
      </p:sp>
      <p:sp>
        <p:nvSpPr>
          <p:cNvPr id="3" name="Content Placeholder 2"/>
          <p:cNvSpPr>
            <a:spLocks noGrp="1"/>
          </p:cNvSpPr>
          <p:nvPr>
            <p:ph idx="1"/>
          </p:nvPr>
        </p:nvSpPr>
        <p:spPr>
          <a:xfrm>
            <a:off x="646111" y="1825624"/>
            <a:ext cx="10707689" cy="4806669"/>
          </a:xfrm>
        </p:spPr>
        <p:txBody>
          <a:bodyPr>
            <a:normAutofit fontScale="85000" lnSpcReduction="20000"/>
          </a:bodyPr>
          <a:lstStyle/>
          <a:p>
            <a:pPr marL="0" indent="0">
              <a:buNone/>
            </a:pPr>
            <a:r>
              <a:rPr lang="en-US" sz="3500" dirty="0" smtClean="0"/>
              <a:t>Is the system broken?  Or are </a:t>
            </a:r>
            <a:br>
              <a:rPr lang="en-US" sz="3500" dirty="0" smtClean="0"/>
            </a:br>
            <a:r>
              <a:rPr lang="en-US" sz="3500" dirty="0" smtClean="0"/>
              <a:t>we doing more for more </a:t>
            </a:r>
            <a:br>
              <a:rPr lang="en-US" sz="3500" dirty="0" smtClean="0"/>
            </a:br>
            <a:r>
              <a:rPr lang="en-US" sz="3500" dirty="0" smtClean="0"/>
              <a:t>students than any other </a:t>
            </a:r>
            <a:br>
              <a:rPr lang="en-US" sz="3500" dirty="0" smtClean="0"/>
            </a:br>
            <a:r>
              <a:rPr lang="en-US" sz="3500" dirty="0" smtClean="0"/>
              <a:t>country?  </a:t>
            </a:r>
          </a:p>
          <a:p>
            <a:pPr marL="0" indent="0">
              <a:buNone/>
            </a:pPr>
            <a:endParaRPr lang="en-US" sz="30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827" y="758317"/>
            <a:ext cx="5356365" cy="3914267"/>
          </a:xfrm>
          <a:prstGeom prst="rect">
            <a:avLst/>
          </a:prstGeom>
        </p:spPr>
      </p:pic>
    </p:spTree>
    <p:extLst>
      <p:ext uri="{BB962C8B-B14F-4D97-AF65-F5344CB8AC3E}">
        <p14:creationId xmlns:p14="http://schemas.microsoft.com/office/powerpoint/2010/main" val="396822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Groups for final </a:t>
            </a:r>
            <a:r>
              <a:rPr lang="en-US" b="1" dirty="0" smtClean="0"/>
              <a:t>presentations</a:t>
            </a:r>
            <a:r>
              <a:rPr lang="en-US" dirty="0"/>
              <a:t/>
            </a:r>
            <a:br>
              <a:rPr lang="en-US" dirty="0"/>
            </a:br>
            <a:endParaRPr lang="en-US" dirty="0"/>
          </a:p>
        </p:txBody>
      </p:sp>
      <p:sp>
        <p:nvSpPr>
          <p:cNvPr id="3" name="Content Placeholder 2"/>
          <p:cNvSpPr>
            <a:spLocks noGrp="1"/>
          </p:cNvSpPr>
          <p:nvPr>
            <p:ph idx="1"/>
          </p:nvPr>
        </p:nvSpPr>
        <p:spPr>
          <a:xfrm>
            <a:off x="646112" y="1435262"/>
            <a:ext cx="9403742" cy="5197032"/>
          </a:xfrm>
        </p:spPr>
        <p:txBody>
          <a:bodyPr>
            <a:normAutofit lnSpcReduction="10000"/>
          </a:bodyPr>
          <a:lstStyle/>
          <a:p>
            <a:pPr marL="0" indent="0">
              <a:buNone/>
            </a:pPr>
            <a:r>
              <a:rPr lang="en-US" sz="2400" b="1" dirty="0" smtClean="0">
                <a:effectLst>
                  <a:outerShdw blurRad="38100" dist="38100" dir="2700000" algn="tl">
                    <a:srgbClr val="000000">
                      <a:alpha val="43137"/>
                    </a:srgbClr>
                  </a:outerShdw>
                </a:effectLst>
              </a:rPr>
              <a:t>Social </a:t>
            </a:r>
            <a:r>
              <a:rPr lang="en-US" sz="2400" b="1" dirty="0">
                <a:effectLst>
                  <a:outerShdw blurRad="38100" dist="38100" dir="2700000" algn="tl">
                    <a:srgbClr val="000000">
                      <a:alpha val="43137"/>
                    </a:srgbClr>
                  </a:outerShdw>
                </a:effectLst>
              </a:rPr>
              <a:t>Media</a:t>
            </a:r>
          </a:p>
          <a:p>
            <a:pPr lvl="1"/>
            <a:r>
              <a:rPr lang="en-US" sz="2000" b="1" dirty="0">
                <a:effectLst>
                  <a:outerShdw blurRad="38100" dist="38100" dir="2700000" algn="tl">
                    <a:srgbClr val="000000">
                      <a:alpha val="43137"/>
                    </a:srgbClr>
                  </a:outerShdw>
                </a:effectLst>
              </a:rPr>
              <a:t>Julianna L, Sarah VW, Michelle N, Carina P, Brittany R</a:t>
            </a:r>
          </a:p>
          <a:p>
            <a:pPr marL="0" indent="0">
              <a:buNone/>
            </a:pPr>
            <a:r>
              <a:rPr lang="en-US" sz="2400" b="1" dirty="0">
                <a:effectLst>
                  <a:outerShdw blurRad="38100" dist="38100" dir="2700000" algn="tl">
                    <a:srgbClr val="000000">
                      <a:alpha val="43137"/>
                    </a:srgbClr>
                  </a:outerShdw>
                </a:effectLst>
              </a:rPr>
              <a:t>Cooperative Learning (Group Work)</a:t>
            </a:r>
          </a:p>
          <a:p>
            <a:pPr lvl="1"/>
            <a:r>
              <a:rPr lang="en-US" sz="2000" b="1" dirty="0">
                <a:effectLst>
                  <a:outerShdw blurRad="38100" dist="38100" dir="2700000" algn="tl">
                    <a:srgbClr val="000000">
                      <a:alpha val="43137"/>
                    </a:srgbClr>
                  </a:outerShdw>
                </a:effectLst>
              </a:rPr>
              <a:t>Kathryn C, Brittany H, Mikkel TN, Tracy B</a:t>
            </a:r>
          </a:p>
          <a:p>
            <a:pPr marL="0" indent="0">
              <a:buNone/>
            </a:pPr>
            <a:r>
              <a:rPr lang="en-US" sz="2400" b="1" dirty="0">
                <a:effectLst>
                  <a:outerShdw blurRad="38100" dist="38100" dir="2700000" algn="tl">
                    <a:srgbClr val="000000">
                      <a:alpha val="43137"/>
                    </a:srgbClr>
                  </a:outerShdw>
                </a:effectLst>
              </a:rPr>
              <a:t>Field Trips</a:t>
            </a:r>
          </a:p>
          <a:p>
            <a:pPr lvl="1"/>
            <a:r>
              <a:rPr lang="en-US" sz="2000" b="1" dirty="0">
                <a:effectLst>
                  <a:outerShdw blurRad="38100" dist="38100" dir="2700000" algn="tl">
                    <a:srgbClr val="000000">
                      <a:alpha val="43137"/>
                    </a:srgbClr>
                  </a:outerShdw>
                </a:effectLst>
              </a:rPr>
              <a:t>Melinda F, Jodi VO, Amber H, Jessica B</a:t>
            </a:r>
          </a:p>
          <a:p>
            <a:pPr marL="0" indent="0">
              <a:buNone/>
            </a:pPr>
            <a:r>
              <a:rPr lang="en-US" sz="2400" b="1" dirty="0">
                <a:effectLst>
                  <a:outerShdw blurRad="38100" dist="38100" dir="2700000" algn="tl">
                    <a:srgbClr val="000000">
                      <a:alpha val="43137"/>
                    </a:srgbClr>
                  </a:outerShdw>
                </a:effectLst>
              </a:rPr>
              <a:t>Standards-Based Grading</a:t>
            </a:r>
          </a:p>
          <a:p>
            <a:pPr lvl="1"/>
            <a:r>
              <a:rPr lang="en-US" sz="2000" b="1" dirty="0">
                <a:effectLst>
                  <a:outerShdw blurRad="38100" dist="38100" dir="2700000" algn="tl">
                    <a:srgbClr val="000000">
                      <a:alpha val="43137"/>
                    </a:srgbClr>
                  </a:outerShdw>
                </a:effectLst>
              </a:rPr>
              <a:t>Megan L, Christy G, Lincoln R, Keana B, Kayla DB</a:t>
            </a:r>
          </a:p>
          <a:p>
            <a:pPr marL="0" indent="0">
              <a:buNone/>
            </a:pPr>
            <a:r>
              <a:rPr lang="en-US" sz="2400" b="1" dirty="0">
                <a:effectLst>
                  <a:outerShdw blurRad="38100" dist="38100" dir="2700000" algn="tl">
                    <a:srgbClr val="000000">
                      <a:alpha val="43137"/>
                    </a:srgbClr>
                  </a:outerShdw>
                </a:effectLst>
              </a:rPr>
              <a:t>Online Learning (e.g., Khan Academy)</a:t>
            </a:r>
          </a:p>
          <a:p>
            <a:pPr lvl="1"/>
            <a:r>
              <a:rPr lang="en-US" sz="2000" b="1" dirty="0">
                <a:effectLst>
                  <a:outerShdw blurRad="38100" dist="38100" dir="2700000" algn="tl">
                    <a:srgbClr val="000000">
                      <a:alpha val="43137"/>
                    </a:srgbClr>
                  </a:outerShdw>
                </a:effectLst>
              </a:rPr>
              <a:t>Thomas B, Michael S, Jordyn W, Karina H</a:t>
            </a:r>
          </a:p>
          <a:p>
            <a:pPr marL="0" indent="0">
              <a:buNone/>
            </a:pPr>
            <a:r>
              <a:rPr lang="en-US" sz="2400" b="1" dirty="0">
                <a:effectLst>
                  <a:outerShdw blurRad="38100" dist="38100" dir="2700000" algn="tl">
                    <a:srgbClr val="000000">
                      <a:alpha val="43137"/>
                    </a:srgbClr>
                  </a:outerShdw>
                </a:effectLst>
              </a:rPr>
              <a:t>Inquiry-Based Learning</a:t>
            </a:r>
          </a:p>
          <a:p>
            <a:pPr lvl="1"/>
            <a:r>
              <a:rPr lang="en-US" sz="2000" b="1" dirty="0">
                <a:effectLst>
                  <a:outerShdw blurRad="38100" dist="38100" dir="2700000" algn="tl">
                    <a:srgbClr val="000000">
                      <a:alpha val="43137"/>
                    </a:srgbClr>
                  </a:outerShdw>
                </a:effectLst>
              </a:rPr>
              <a:t>JD B, Erica G, Shane S, Joel D</a:t>
            </a:r>
          </a:p>
          <a:p>
            <a:endParaRPr lang="en-US" dirty="0"/>
          </a:p>
        </p:txBody>
      </p:sp>
    </p:spTree>
    <p:extLst>
      <p:ext uri="{BB962C8B-B14F-4D97-AF65-F5344CB8AC3E}">
        <p14:creationId xmlns:p14="http://schemas.microsoft.com/office/powerpoint/2010/main" val="70526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College for Everyone?</a:t>
            </a:r>
            <a:endParaRPr lang="en-US" dirty="0"/>
          </a:p>
        </p:txBody>
      </p:sp>
      <p:sp>
        <p:nvSpPr>
          <p:cNvPr id="3" name="Content Placeholder 2"/>
          <p:cNvSpPr>
            <a:spLocks noGrp="1"/>
          </p:cNvSpPr>
          <p:nvPr>
            <p:ph idx="1"/>
          </p:nvPr>
        </p:nvSpPr>
        <p:spPr>
          <a:xfrm>
            <a:off x="646111" y="1825625"/>
            <a:ext cx="10707689" cy="4829818"/>
          </a:xfrm>
        </p:spPr>
        <p:txBody>
          <a:bodyPr>
            <a:normAutofit lnSpcReduction="10000"/>
          </a:bodyPr>
          <a:lstStyle/>
          <a:p>
            <a:pPr marL="0" indent="0">
              <a:buNone/>
            </a:pPr>
            <a:r>
              <a:rPr lang="en-US" sz="3500" dirty="0" smtClean="0"/>
              <a:t>Should we push college-prep </a:t>
            </a:r>
            <a:br>
              <a:rPr lang="en-US" sz="3500" dirty="0" smtClean="0"/>
            </a:br>
            <a:r>
              <a:rPr lang="en-US" sz="3500" dirty="0" smtClean="0"/>
              <a:t>more than tech-prep/</a:t>
            </a:r>
            <a:r>
              <a:rPr lang="en-US" sz="3500" dirty="0" err="1" smtClean="0"/>
              <a:t>voc-ed</a:t>
            </a:r>
            <a:r>
              <a:rPr lang="en-US" sz="3500" dirty="0" smtClean="0"/>
              <a:t>? </a:t>
            </a:r>
          </a:p>
          <a:p>
            <a:pPr marL="0" indent="0">
              <a:buNone/>
            </a:pPr>
            <a:r>
              <a:rPr lang="en-US" sz="3500" dirty="0" smtClean="0"/>
              <a:t> </a:t>
            </a:r>
            <a:endParaRPr lang="en-US" sz="30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824" y="1457574"/>
            <a:ext cx="4130039" cy="3063112"/>
          </a:xfrm>
          <a:prstGeom prst="rect">
            <a:avLst/>
          </a:prstGeom>
        </p:spPr>
      </p:pic>
    </p:spTree>
    <p:extLst>
      <p:ext uri="{BB962C8B-B14F-4D97-AF65-F5344CB8AC3E}">
        <p14:creationId xmlns:p14="http://schemas.microsoft.com/office/powerpoint/2010/main" val="185550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Top Issues in Education	</a:t>
            </a:r>
            <a:endParaRPr lang="en-US" dirty="0"/>
          </a:p>
        </p:txBody>
      </p:sp>
      <p:sp>
        <p:nvSpPr>
          <p:cNvPr id="3" name="Content Placeholder 2"/>
          <p:cNvSpPr>
            <a:spLocks noGrp="1"/>
          </p:cNvSpPr>
          <p:nvPr>
            <p:ph idx="1"/>
          </p:nvPr>
        </p:nvSpPr>
        <p:spPr>
          <a:xfrm>
            <a:off x="646111" y="1825624"/>
            <a:ext cx="8388161" cy="4762541"/>
          </a:xfrm>
        </p:spPr>
        <p:txBody>
          <a:bodyPr>
            <a:normAutofit lnSpcReduction="10000"/>
          </a:bodyPr>
          <a:lstStyle/>
          <a:p>
            <a:r>
              <a:rPr lang="en-US" sz="2400" b="1" dirty="0" smtClean="0">
                <a:effectLst>
                  <a:outerShdw blurRad="38100" dist="38100" dir="2700000" algn="tl">
                    <a:srgbClr val="000000">
                      <a:alpha val="43137"/>
                    </a:srgbClr>
                  </a:outerShdw>
                </a:effectLst>
                <a:hlinkClick r:id="rId2"/>
              </a:rPr>
              <a:t>http://dailycaller.com/2015/01/01/these-will-be-the-five-biggest-education-issues-of-2015/2/</a:t>
            </a:r>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hlinkClick r:id="rId3"/>
              </a:rPr>
              <a:t>http://www.nea.org/home/IssuesAndAction.html</a:t>
            </a:r>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hlinkClick r:id="rId4"/>
              </a:rPr>
              <a:t>http://www.education.com/topic/current-education-issues/</a:t>
            </a:r>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hlinkClick r:id="rId5"/>
              </a:rPr>
              <a:t>http://blogs.edweek.org/edweek/finding_common_ground/2014/01/10_critical_issues_facing_education.html?intc=main-mpsmvs</a:t>
            </a:r>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hlinkClick r:id="rId6"/>
              </a:rPr>
              <a:t>http://www.ncforum.org/wp-content/uploads/2015/01/PSF_TopTenEducationIssues_v5_web.pdf</a:t>
            </a:r>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Dr. Ed Starkenburg</a:t>
            </a:r>
          </a:p>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6046" y="2788965"/>
            <a:ext cx="2514177" cy="3799201"/>
          </a:xfrm>
          <a:prstGeom prst="rect">
            <a:avLst/>
          </a:prstGeom>
        </p:spPr>
      </p:pic>
    </p:spTree>
    <p:extLst>
      <p:ext uri="{BB962C8B-B14F-4D97-AF65-F5344CB8AC3E}">
        <p14:creationId xmlns:p14="http://schemas.microsoft.com/office/powerpoint/2010/main" val="181971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71641" cy="994117"/>
          </a:xfrm>
        </p:spPr>
        <p:txBody>
          <a:bodyPr/>
          <a:lstStyle/>
          <a:p>
            <a:r>
              <a:rPr lang="en-US" dirty="0" smtClean="0"/>
              <a:t>Rubric for final group </a:t>
            </a:r>
            <a:r>
              <a:rPr lang="en-US" sz="4400" dirty="0" smtClean="0"/>
              <a:t>presentations</a:t>
            </a:r>
            <a:r>
              <a:rPr lang="en-US" sz="3600" dirty="0" smtClean="0"/>
              <a:t> </a:t>
            </a:r>
            <a:r>
              <a:rPr lang="en-US" sz="2400" dirty="0" smtClean="0"/>
              <a:t>– 50 points</a:t>
            </a:r>
            <a:endParaRPr lang="en-US" sz="2400" dirty="0"/>
          </a:p>
        </p:txBody>
      </p:sp>
      <p:sp>
        <p:nvSpPr>
          <p:cNvPr id="3" name="Content Placeholder 2"/>
          <p:cNvSpPr>
            <a:spLocks noGrp="1"/>
          </p:cNvSpPr>
          <p:nvPr>
            <p:ph idx="1"/>
          </p:nvPr>
        </p:nvSpPr>
        <p:spPr>
          <a:xfrm>
            <a:off x="646111" y="1250066"/>
            <a:ext cx="10824399" cy="5607934"/>
          </a:xfrm>
        </p:spPr>
        <p:txBody>
          <a:bodyPr>
            <a:normAutofit lnSpcReduction="10000"/>
          </a:bodyPr>
          <a:lstStyle/>
          <a:p>
            <a:pPr marL="0" indent="0">
              <a:buNone/>
            </a:pPr>
            <a:r>
              <a:rPr lang="en-US" b="1" dirty="0"/>
              <a:t>Concise overview of a teaching method. Philosophical assumptions </a:t>
            </a:r>
            <a:r>
              <a:rPr lang="en-US" b="1" dirty="0" smtClean="0"/>
              <a:t>and </a:t>
            </a:r>
            <a:r>
              <a:rPr lang="en-US" b="1" dirty="0"/>
              <a:t>historical roots of the method. </a:t>
            </a:r>
            <a:r>
              <a:rPr lang="en-US" b="1" dirty="0" smtClean="0"/>
              <a:t> - 15 points</a:t>
            </a:r>
          </a:p>
          <a:p>
            <a:pPr lvl="1"/>
            <a:r>
              <a:rPr lang="en-US" dirty="0"/>
              <a:t>Philosophical analysis shows awareness of the complexity and depth of the various philosophies. Accurate understanding of the relevant philosophies is apparent. Evaluation of the method is fair and accurate according to the philosophies used. Metaphysics, epistemology, and axiology are included in the analysis. Evaluative statements are adequately supported.</a:t>
            </a:r>
            <a:endParaRPr lang="en-US" dirty="0" smtClean="0"/>
          </a:p>
          <a:p>
            <a:pPr marL="0" indent="0">
              <a:buNone/>
            </a:pPr>
            <a:r>
              <a:rPr lang="en-US" b="1" dirty="0"/>
              <a:t>View of the </a:t>
            </a:r>
            <a:r>
              <a:rPr lang="en-US" b="1" dirty="0" smtClean="0"/>
              <a:t>student – 5 points</a:t>
            </a:r>
          </a:p>
          <a:p>
            <a:pPr lvl="1"/>
            <a:r>
              <a:rPr lang="en-US" dirty="0"/>
              <a:t>A defensible philosophical stance on the role of student is clearly presented as part of the analysis of the method and factors into the final evaluation of the method.</a:t>
            </a:r>
            <a:endParaRPr lang="en-US" dirty="0" smtClean="0"/>
          </a:p>
          <a:p>
            <a:pPr marL="0" indent="0">
              <a:buNone/>
            </a:pPr>
            <a:r>
              <a:rPr lang="en-US" b="1" dirty="0" smtClean="0"/>
              <a:t>View of the teacher – 5 points</a:t>
            </a:r>
          </a:p>
          <a:p>
            <a:pPr lvl="1"/>
            <a:r>
              <a:rPr lang="en-US" dirty="0"/>
              <a:t>A defensible philosophical stance on the role of the teacher is clearly </a:t>
            </a:r>
            <a:r>
              <a:rPr lang="en-US" dirty="0" err="1" smtClean="0"/>
              <a:t>presen</a:t>
            </a:r>
            <a:r>
              <a:rPr lang="en-US" dirty="0" smtClean="0"/>
              <a:t> -ted </a:t>
            </a:r>
            <a:r>
              <a:rPr lang="en-US" dirty="0"/>
              <a:t>as part of the analysis of the method and factors into the final evaluation of the method.</a:t>
            </a:r>
            <a:endParaRPr lang="en-US" dirty="0" smtClean="0"/>
          </a:p>
          <a:p>
            <a:pPr marL="0" indent="0">
              <a:buNone/>
            </a:pPr>
            <a:r>
              <a:rPr lang="en-US" b="1" dirty="0" smtClean="0"/>
              <a:t>View of curriculum and instruction – 5 points</a:t>
            </a:r>
          </a:p>
          <a:p>
            <a:pPr lvl="1"/>
            <a:r>
              <a:rPr lang="en-US" dirty="0"/>
              <a:t>The method chosen is a commonly used method and broad enough to be evaluated on several philosophical issues. The presentation provides robust philosophical analysis of the method itself as well as of the various apparent philosophical stances often accompanying it</a:t>
            </a:r>
            <a:r>
              <a:rPr lang="en-US" dirty="0" smtClean="0"/>
              <a:t>.</a:t>
            </a:r>
          </a:p>
        </p:txBody>
      </p:sp>
    </p:spTree>
    <p:extLst>
      <p:ext uri="{BB962C8B-B14F-4D97-AF65-F5344CB8AC3E}">
        <p14:creationId xmlns:p14="http://schemas.microsoft.com/office/powerpoint/2010/main" val="172970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for final group presentations</a:t>
            </a:r>
            <a:endParaRPr lang="en-US" dirty="0"/>
          </a:p>
        </p:txBody>
      </p:sp>
      <p:sp>
        <p:nvSpPr>
          <p:cNvPr id="3" name="Content Placeholder 2"/>
          <p:cNvSpPr>
            <a:spLocks noGrp="1"/>
          </p:cNvSpPr>
          <p:nvPr>
            <p:ph idx="1"/>
          </p:nvPr>
        </p:nvSpPr>
        <p:spPr>
          <a:xfrm>
            <a:off x="646111" y="1250066"/>
            <a:ext cx="10824399" cy="5607934"/>
          </a:xfrm>
        </p:spPr>
        <p:txBody>
          <a:bodyPr>
            <a:normAutofit/>
          </a:bodyPr>
          <a:lstStyle/>
          <a:p>
            <a:pPr marL="0" indent="0">
              <a:buNone/>
            </a:pPr>
            <a:r>
              <a:rPr lang="en-US" b="1" dirty="0" smtClean="0"/>
              <a:t>Purpose of education – 5 points</a:t>
            </a:r>
          </a:p>
          <a:p>
            <a:pPr lvl="1"/>
            <a:r>
              <a:rPr lang="en-US" dirty="0"/>
              <a:t>The presentation shows the connection between the method and implied views on the purpose of education.</a:t>
            </a:r>
            <a:endParaRPr lang="en-US" dirty="0" smtClean="0"/>
          </a:p>
          <a:p>
            <a:pPr marL="0" indent="0">
              <a:buNone/>
            </a:pPr>
            <a:r>
              <a:rPr lang="en-US" b="1" dirty="0" smtClean="0"/>
              <a:t>View of calling / work – 5 points </a:t>
            </a:r>
          </a:p>
          <a:p>
            <a:pPr lvl="1"/>
            <a:r>
              <a:rPr lang="en-US" dirty="0"/>
              <a:t>The presentation shows the connection between the method and implied views on vocation and work.</a:t>
            </a:r>
            <a:endParaRPr lang="en-US" dirty="0" smtClean="0"/>
          </a:p>
          <a:p>
            <a:pPr marL="0" indent="0">
              <a:buNone/>
            </a:pPr>
            <a:r>
              <a:rPr lang="en-US" b="1" dirty="0" smtClean="0"/>
              <a:t>Quality of presentation – 10 points</a:t>
            </a:r>
          </a:p>
          <a:p>
            <a:pPr lvl="1"/>
            <a:r>
              <a:rPr lang="en-US" dirty="0"/>
              <a:t>The presentation is organized and coherent.</a:t>
            </a:r>
            <a:br>
              <a:rPr lang="en-US" dirty="0"/>
            </a:br>
            <a:r>
              <a:rPr lang="en-US" dirty="0"/>
              <a:t>Each member of the group had a distinct task in preparation and presentation. </a:t>
            </a:r>
            <a:br>
              <a:rPr lang="en-US" dirty="0"/>
            </a:br>
            <a:r>
              <a:rPr lang="en-US" dirty="0"/>
              <a:t>(See separate Peer Participation Evaluation form.)*</a:t>
            </a:r>
            <a:br>
              <a:rPr lang="en-US" dirty="0"/>
            </a:br>
            <a:r>
              <a:rPr lang="en-US" dirty="0"/>
              <a:t>The presentation engages the audience, especially in its style and energy. Thought-provoking questions are included. </a:t>
            </a:r>
            <a:br>
              <a:rPr lang="en-US" dirty="0"/>
            </a:br>
            <a:r>
              <a:rPr lang="en-US" dirty="0"/>
              <a:t>Absence of writing and technological errors indicates a high level of professional presentation.</a:t>
            </a:r>
            <a:br>
              <a:rPr lang="en-US" dirty="0"/>
            </a:br>
            <a:r>
              <a:rPr lang="en-US" dirty="0"/>
              <a:t>Technology chosen is appropriate and well designed. </a:t>
            </a:r>
            <a:br>
              <a:rPr lang="en-US" dirty="0"/>
            </a:br>
            <a:r>
              <a:rPr lang="en-US" dirty="0"/>
              <a:t>The presentation is at least 18 minutes long and not longer than 20.</a:t>
            </a:r>
            <a:endParaRPr lang="en-US" dirty="0" smtClean="0"/>
          </a:p>
        </p:txBody>
      </p:sp>
    </p:spTree>
    <p:extLst>
      <p:ext uri="{BB962C8B-B14F-4D97-AF65-F5344CB8AC3E}">
        <p14:creationId xmlns:p14="http://schemas.microsoft.com/office/powerpoint/2010/main" val="286801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629" y="2316163"/>
            <a:ext cx="3559727" cy="3702592"/>
          </a:xfrm>
          <a:prstGeom prst="rect">
            <a:avLst/>
          </a:prstGeom>
        </p:spPr>
      </p:pic>
      <p:sp>
        <p:nvSpPr>
          <p:cNvPr id="2" name="Title 1"/>
          <p:cNvSpPr>
            <a:spLocks noGrp="1"/>
          </p:cNvSpPr>
          <p:nvPr>
            <p:ph type="ctrTitle"/>
          </p:nvPr>
        </p:nvSpPr>
        <p:spPr>
          <a:xfrm>
            <a:off x="1524000" y="1122363"/>
            <a:ext cx="6932629" cy="2387600"/>
          </a:xfrm>
        </p:spPr>
        <p:txBody>
          <a:bodyPr/>
          <a:lstStyle/>
          <a:p>
            <a:r>
              <a:rPr lang="en-US" dirty="0" smtClean="0"/>
              <a:t>Issues in Education</a:t>
            </a:r>
            <a:endParaRPr lang="en-US" dirty="0"/>
          </a:p>
        </p:txBody>
      </p:sp>
      <p:sp>
        <p:nvSpPr>
          <p:cNvPr id="3" name="Subtitle 2"/>
          <p:cNvSpPr>
            <a:spLocks noGrp="1"/>
          </p:cNvSpPr>
          <p:nvPr>
            <p:ph type="subTitle" idx="1"/>
          </p:nvPr>
        </p:nvSpPr>
        <p:spPr>
          <a:xfrm>
            <a:off x="1524000" y="3602038"/>
            <a:ext cx="6932629" cy="2937658"/>
          </a:xfrm>
        </p:spPr>
        <p:txBody>
          <a:bodyPr>
            <a:normAutofit fontScale="85000" lnSpcReduction="20000"/>
          </a:bodyPr>
          <a:lstStyle/>
          <a:p>
            <a:r>
              <a:rPr lang="en-US" sz="4000" b="1" dirty="0">
                <a:effectLst>
                  <a:outerShdw blurRad="38100" dist="38100" dir="2700000" algn="tl">
                    <a:srgbClr val="000000">
                      <a:alpha val="43137"/>
                    </a:srgbClr>
                  </a:outerShdw>
                </a:effectLst>
              </a:rPr>
              <a:t>H</a:t>
            </a:r>
            <a:r>
              <a:rPr lang="en-US" sz="4000" b="1" dirty="0" smtClean="0">
                <a:effectLst>
                  <a:outerShdw blurRad="38100" dist="38100" dir="2700000" algn="tl">
                    <a:srgbClr val="000000">
                      <a:alpha val="43137"/>
                    </a:srgbClr>
                  </a:outerShdw>
                </a:effectLst>
              </a:rPr>
              <a:t>ow do our philosophies of education inform the dialog on the issues?  </a:t>
            </a:r>
          </a:p>
          <a:p>
            <a:endParaRPr lang="en-US" b="1" dirty="0"/>
          </a:p>
          <a:p>
            <a:r>
              <a:rPr lang="en-US" sz="2800" b="1" dirty="0" smtClean="0"/>
              <a:t>Dr. S. Holtrop</a:t>
            </a:r>
          </a:p>
          <a:p>
            <a:r>
              <a:rPr lang="en-US" sz="2800" b="1" dirty="0" smtClean="0"/>
              <a:t>ED 300 Philosophy of Education</a:t>
            </a:r>
          </a:p>
          <a:p>
            <a:r>
              <a:rPr lang="en-US" sz="2800" b="1" dirty="0" smtClean="0"/>
              <a:t>Fall 2015</a:t>
            </a:r>
            <a:endParaRPr lang="en-US" sz="2800" b="1" dirty="0"/>
          </a:p>
        </p:txBody>
      </p:sp>
    </p:spTree>
    <p:extLst>
      <p:ext uri="{BB962C8B-B14F-4D97-AF65-F5344CB8AC3E}">
        <p14:creationId xmlns:p14="http://schemas.microsoft.com/office/powerpoint/2010/main" val="63068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22" r="8880"/>
          <a:stretch/>
        </p:blipFill>
        <p:spPr>
          <a:xfrm>
            <a:off x="5541263" y="264541"/>
            <a:ext cx="6446521" cy="3354699"/>
          </a:xfrm>
          <a:prstGeom prst="rect">
            <a:avLst/>
          </a:prstGeom>
        </p:spPr>
      </p:pic>
      <p:sp>
        <p:nvSpPr>
          <p:cNvPr id="2" name="Title 1"/>
          <p:cNvSpPr>
            <a:spLocks noGrp="1"/>
          </p:cNvSpPr>
          <p:nvPr>
            <p:ph type="title"/>
          </p:nvPr>
        </p:nvSpPr>
        <p:spPr/>
        <p:txBody>
          <a:bodyPr/>
          <a:lstStyle/>
          <a:p>
            <a:r>
              <a:rPr lang="en-US" dirty="0" smtClean="0"/>
              <a:t>Common Core</a:t>
            </a:r>
            <a:endParaRPr lang="en-US" dirty="0"/>
          </a:p>
        </p:txBody>
      </p:sp>
      <p:sp>
        <p:nvSpPr>
          <p:cNvPr id="3" name="Content Placeholder 2"/>
          <p:cNvSpPr>
            <a:spLocks noGrp="1"/>
          </p:cNvSpPr>
          <p:nvPr>
            <p:ph idx="1"/>
          </p:nvPr>
        </p:nvSpPr>
        <p:spPr>
          <a:xfrm>
            <a:off x="646112" y="1325880"/>
            <a:ext cx="9403742" cy="5312664"/>
          </a:xfrm>
        </p:spPr>
        <p:txBody>
          <a:bodyPr>
            <a:normAutofit/>
          </a:bodyPr>
          <a:lstStyle/>
          <a:p>
            <a:pPr marL="0" indent="0">
              <a:buNone/>
            </a:pPr>
            <a:r>
              <a:rPr lang="en-US" sz="3200" dirty="0"/>
              <a:t>M</a:t>
            </a:r>
            <a:r>
              <a:rPr lang="en-US" sz="3200" dirty="0" smtClean="0"/>
              <a:t>ultistate education </a:t>
            </a:r>
            <a:br>
              <a:rPr lang="en-US" sz="3200" dirty="0" smtClean="0"/>
            </a:br>
            <a:r>
              <a:rPr lang="en-US" sz="3200" dirty="0" smtClean="0"/>
              <a:t>standards</a:t>
            </a:r>
          </a:p>
          <a:p>
            <a:pPr marL="0" indent="0">
              <a:buNone/>
            </a:pPr>
            <a:endParaRPr lang="en-US" sz="32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spTree>
    <p:extLst>
      <p:ext uri="{BB962C8B-B14F-4D97-AF65-F5344CB8AC3E}">
        <p14:creationId xmlns:p14="http://schemas.microsoft.com/office/powerpoint/2010/main" val="119602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1894" y="2403780"/>
            <a:ext cx="3796495" cy="3627206"/>
          </a:xfrm>
          <a:prstGeom prst="rect">
            <a:avLst/>
          </a:prstGeom>
        </p:spPr>
      </p:pic>
      <p:sp>
        <p:nvSpPr>
          <p:cNvPr id="2" name="Title 1"/>
          <p:cNvSpPr>
            <a:spLocks noGrp="1"/>
          </p:cNvSpPr>
          <p:nvPr>
            <p:ph type="title"/>
          </p:nvPr>
        </p:nvSpPr>
        <p:spPr/>
        <p:txBody>
          <a:bodyPr/>
          <a:lstStyle/>
          <a:p>
            <a:r>
              <a:rPr lang="en-US" dirty="0" smtClean="0"/>
              <a:t>No Child Left Behind Reform </a:t>
            </a:r>
            <a:br>
              <a:rPr lang="en-US" dirty="0" smtClean="0"/>
            </a:br>
            <a:r>
              <a:rPr lang="en-US" sz="3200" dirty="0" smtClean="0"/>
              <a:t>e.g., Elem and Secondary Act – </a:t>
            </a:r>
            <a:r>
              <a:rPr lang="en-US" sz="3200" i="1" dirty="0" smtClean="0"/>
              <a:t>just passed</a:t>
            </a:r>
            <a:endParaRPr lang="en-US" i="1" dirty="0"/>
          </a:p>
        </p:txBody>
      </p:sp>
      <p:sp>
        <p:nvSpPr>
          <p:cNvPr id="3" name="Content Placeholder 2"/>
          <p:cNvSpPr>
            <a:spLocks noGrp="1"/>
          </p:cNvSpPr>
          <p:nvPr>
            <p:ph idx="1"/>
          </p:nvPr>
        </p:nvSpPr>
        <p:spPr>
          <a:xfrm>
            <a:off x="646111" y="1825624"/>
            <a:ext cx="10707689" cy="4783519"/>
          </a:xfrm>
        </p:spPr>
        <p:txBody>
          <a:bodyPr>
            <a:normAutofit fontScale="92500" lnSpcReduction="20000"/>
          </a:bodyPr>
          <a:lstStyle/>
          <a:p>
            <a:pPr marL="0" indent="0">
              <a:buNone/>
            </a:pPr>
            <a:r>
              <a:rPr lang="en-US" sz="3500" dirty="0" smtClean="0"/>
              <a:t>High-stakes testing and mandated standards/pass rates that proved impossible to </a:t>
            </a:r>
            <a:br>
              <a:rPr lang="en-US" sz="3500" dirty="0" smtClean="0"/>
            </a:br>
            <a:r>
              <a:rPr lang="en-US" sz="3500" dirty="0" smtClean="0"/>
              <a:t>reach</a:t>
            </a:r>
          </a:p>
          <a:p>
            <a:pPr marL="0" indent="0">
              <a:buNone/>
            </a:pPr>
            <a:endParaRPr lang="en-US" sz="35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a:t>
            </a:r>
            <a:br>
              <a:rPr lang="en-US" dirty="0" smtClean="0"/>
            </a:br>
            <a:r>
              <a:rPr lang="en-US" dirty="0" smtClean="0"/>
              <a:t>existentialism, or </a:t>
            </a:r>
            <a:r>
              <a:rPr lang="en-US" dirty="0" err="1" smtClean="0"/>
              <a:t>reconstructivism</a:t>
            </a:r>
            <a:r>
              <a:rPr lang="en-US" dirty="0" smtClean="0"/>
              <a:t>?  Or by a backlash </a:t>
            </a:r>
            <a:br>
              <a:rPr lang="en-US" dirty="0" smtClean="0"/>
            </a:br>
            <a:r>
              <a:rPr lang="en-US" dirty="0" smtClean="0"/>
              <a:t>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spTree>
    <p:extLst>
      <p:ext uri="{BB962C8B-B14F-4D97-AF65-F5344CB8AC3E}">
        <p14:creationId xmlns:p14="http://schemas.microsoft.com/office/powerpoint/2010/main" val="303842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Lunches</a:t>
            </a:r>
            <a:br>
              <a:rPr lang="en-US" dirty="0" smtClean="0"/>
            </a:br>
            <a:r>
              <a:rPr lang="en-US" sz="3600" dirty="0" smtClean="0"/>
              <a:t>Child Nutrition Act </a:t>
            </a:r>
            <a:r>
              <a:rPr lang="en-US" sz="3600" i="1" dirty="0" smtClean="0"/>
              <a:t>needs reauthorization</a:t>
            </a:r>
            <a:endParaRPr lang="en-US" sz="3600" i="1" dirty="0"/>
          </a:p>
        </p:txBody>
      </p:sp>
      <p:sp>
        <p:nvSpPr>
          <p:cNvPr id="3" name="Content Placeholder 2"/>
          <p:cNvSpPr>
            <a:spLocks noGrp="1"/>
          </p:cNvSpPr>
          <p:nvPr>
            <p:ph idx="1"/>
          </p:nvPr>
        </p:nvSpPr>
        <p:spPr>
          <a:xfrm>
            <a:off x="646111" y="2048256"/>
            <a:ext cx="10707689" cy="4688209"/>
          </a:xfrm>
        </p:spPr>
        <p:txBody>
          <a:bodyPr>
            <a:normAutofit fontScale="92500" lnSpcReduction="20000"/>
          </a:bodyPr>
          <a:lstStyle/>
          <a:p>
            <a:pPr marL="0" indent="0">
              <a:buNone/>
            </a:pPr>
            <a:r>
              <a:rPr lang="en-US" sz="3200" dirty="0" smtClean="0"/>
              <a:t>Requires more fruits and </a:t>
            </a:r>
            <a:br>
              <a:rPr lang="en-US" sz="3200" dirty="0" smtClean="0"/>
            </a:br>
            <a:r>
              <a:rPr lang="en-US" sz="3200" dirty="0" smtClean="0"/>
              <a:t>veggies, less salt and </a:t>
            </a:r>
            <a:br>
              <a:rPr lang="en-US" sz="3200" dirty="0" smtClean="0"/>
            </a:br>
            <a:r>
              <a:rPr lang="en-US" sz="3200" dirty="0" smtClean="0"/>
              <a:t>processed food</a:t>
            </a:r>
          </a:p>
          <a:p>
            <a:pPr marL="0" indent="0">
              <a:buNone/>
            </a:pPr>
            <a:endParaRPr lang="en-US" sz="32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a:t>
            </a:r>
            <a:br>
              <a:rPr lang="en-US" dirty="0" smtClean="0"/>
            </a:br>
            <a:r>
              <a:rPr lang="en-US" dirty="0" smtClean="0"/>
              <a:t>constructivism, existentialism, or </a:t>
            </a:r>
            <a:br>
              <a:rPr lang="en-US" dirty="0" smtClean="0"/>
            </a:b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6" y="2048256"/>
            <a:ext cx="5001261" cy="3321150"/>
          </a:xfrm>
          <a:prstGeom prst="rect">
            <a:avLst/>
          </a:prstGeom>
        </p:spPr>
      </p:pic>
    </p:spTree>
    <p:extLst>
      <p:ext uri="{BB962C8B-B14F-4D97-AF65-F5344CB8AC3E}">
        <p14:creationId xmlns:p14="http://schemas.microsoft.com/office/powerpoint/2010/main" val="422933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239" y="452718"/>
            <a:ext cx="5418863" cy="3404521"/>
          </a:xfrm>
          <a:prstGeom prst="rect">
            <a:avLst/>
          </a:prstGeom>
        </p:spPr>
      </p:pic>
      <p:sp>
        <p:nvSpPr>
          <p:cNvPr id="2" name="Title 1"/>
          <p:cNvSpPr>
            <a:spLocks noGrp="1"/>
          </p:cNvSpPr>
          <p:nvPr>
            <p:ph type="title"/>
          </p:nvPr>
        </p:nvSpPr>
        <p:spPr/>
        <p:txBody>
          <a:bodyPr/>
          <a:lstStyle/>
          <a:p>
            <a:r>
              <a:rPr lang="en-US" dirty="0" smtClean="0"/>
              <a:t>School Funding</a:t>
            </a:r>
            <a:br>
              <a:rPr lang="en-US" dirty="0" smtClean="0"/>
            </a:br>
            <a:r>
              <a:rPr lang="en-US" dirty="0" smtClean="0"/>
              <a:t>Needs reauthorization</a:t>
            </a:r>
            <a:endParaRPr lang="en-US" dirty="0"/>
          </a:p>
        </p:txBody>
      </p:sp>
      <p:sp>
        <p:nvSpPr>
          <p:cNvPr id="3" name="Content Placeholder 2"/>
          <p:cNvSpPr>
            <a:spLocks noGrp="1"/>
          </p:cNvSpPr>
          <p:nvPr>
            <p:ph idx="1"/>
          </p:nvPr>
        </p:nvSpPr>
        <p:spPr>
          <a:xfrm>
            <a:off x="646112" y="2052918"/>
            <a:ext cx="9403742" cy="4195481"/>
          </a:xfrm>
        </p:spPr>
        <p:txBody>
          <a:bodyPr>
            <a:normAutofit fontScale="92500" lnSpcReduction="20000"/>
          </a:bodyPr>
          <a:lstStyle/>
          <a:p>
            <a:pPr marL="0" indent="0">
              <a:buNone/>
            </a:pPr>
            <a:r>
              <a:rPr lang="en-US" sz="3500" dirty="0" smtClean="0"/>
              <a:t>Federal grant money esp. to </a:t>
            </a:r>
            <a:br>
              <a:rPr lang="en-US" sz="3500" dirty="0" smtClean="0"/>
            </a:br>
            <a:r>
              <a:rPr lang="en-US" sz="3500" dirty="0" smtClean="0"/>
              <a:t>impoverished school districts</a:t>
            </a:r>
          </a:p>
          <a:p>
            <a:pPr marL="0" indent="0">
              <a:buNone/>
            </a:pPr>
            <a:endParaRPr lang="en-US" sz="3500" dirty="0" smtClean="0"/>
          </a:p>
          <a:p>
            <a:r>
              <a:rPr lang="en-US" dirty="0" smtClean="0"/>
              <a:t>Views of the student</a:t>
            </a:r>
          </a:p>
          <a:p>
            <a:r>
              <a:rPr lang="en-US" dirty="0" smtClean="0"/>
              <a:t>Views of curriculum</a:t>
            </a:r>
          </a:p>
          <a:p>
            <a:r>
              <a:rPr lang="en-US" dirty="0" smtClean="0"/>
              <a:t>Views of purpose of education</a:t>
            </a:r>
          </a:p>
          <a:p>
            <a:r>
              <a:rPr lang="en-US" dirty="0" smtClean="0"/>
              <a:t>Views of the teacher</a:t>
            </a:r>
          </a:p>
          <a:p>
            <a:r>
              <a:rPr lang="en-US" dirty="0" smtClean="0"/>
              <a:t>Influenced by progressivism, constructivism, existentialism, or </a:t>
            </a:r>
            <a:r>
              <a:rPr lang="en-US" dirty="0" err="1" smtClean="0"/>
              <a:t>reconstructivism</a:t>
            </a:r>
            <a:r>
              <a:rPr lang="en-US" dirty="0" smtClean="0"/>
              <a:t>?  Or by a backlash against any of these?  </a:t>
            </a:r>
          </a:p>
          <a:p>
            <a:r>
              <a:rPr lang="en-US" dirty="0" smtClean="0"/>
              <a:t>Influenced by </a:t>
            </a:r>
            <a:r>
              <a:rPr lang="en-US" dirty="0" err="1" smtClean="0"/>
              <a:t>perennialism</a:t>
            </a:r>
            <a:r>
              <a:rPr lang="en-US" dirty="0"/>
              <a:t> </a:t>
            </a:r>
            <a:r>
              <a:rPr lang="en-US" dirty="0" smtClean="0"/>
              <a:t>or essentialism?  Or a backlash?</a:t>
            </a:r>
          </a:p>
          <a:p>
            <a:r>
              <a:rPr lang="en-US" dirty="0" smtClean="0"/>
              <a:t>Influenced by humanism or behaviorism?  Or a backlash?  </a:t>
            </a:r>
            <a:endParaRPr lang="en-US" dirty="0"/>
          </a:p>
        </p:txBody>
      </p:sp>
    </p:spTree>
    <p:extLst>
      <p:ext uri="{BB962C8B-B14F-4D97-AF65-F5344CB8AC3E}">
        <p14:creationId xmlns:p14="http://schemas.microsoft.com/office/powerpoint/2010/main" val="279371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144</TotalTime>
  <Words>730</Words>
  <Application>Microsoft Office PowerPoint</Application>
  <PresentationFormat>Widescreen</PresentationFormat>
  <Paragraphs>201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Tonight’s Agenda</vt:lpstr>
      <vt:lpstr>Groups for final presentations </vt:lpstr>
      <vt:lpstr>Rubric for final group presentations – 50 points</vt:lpstr>
      <vt:lpstr>Rubric for final group presentations</vt:lpstr>
      <vt:lpstr>Issues in Education</vt:lpstr>
      <vt:lpstr>Common Core</vt:lpstr>
      <vt:lpstr>No Child Left Behind Reform  e.g., Elem and Secondary Act – just passed</vt:lpstr>
      <vt:lpstr>School Lunches Child Nutrition Act needs reauthorization</vt:lpstr>
      <vt:lpstr>School Funding Needs reauthorization</vt:lpstr>
      <vt:lpstr>School Choice: Vouchers and Charter Schools</vt:lpstr>
      <vt:lpstr>Achievement Gaps</vt:lpstr>
      <vt:lpstr>Career and Technical Education</vt:lpstr>
      <vt:lpstr>ELL, Migrant, and Immigrant Students</vt:lpstr>
      <vt:lpstr>Teacher Quality / Attractiveness of Teaching</vt:lpstr>
      <vt:lpstr>Technology</vt:lpstr>
      <vt:lpstr>School Violence</vt:lpstr>
      <vt:lpstr>Gay and Transgendered Students</vt:lpstr>
      <vt:lpstr>Grading</vt:lpstr>
      <vt:lpstr>Where Exactly Do We  Stand?</vt:lpstr>
      <vt:lpstr>Is College for Everyone?</vt:lpstr>
      <vt:lpstr>Sources of Top Issues in Education </vt:lpstr>
    </vt:vector>
  </TitlesOfParts>
  <Company>Dordt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Education</dc:title>
  <dc:creator>Steve Holtrop</dc:creator>
  <cp:lastModifiedBy>Steve Holtrop</cp:lastModifiedBy>
  <cp:revision>47</cp:revision>
  <dcterms:created xsi:type="dcterms:W3CDTF">2015-12-03T22:13:34Z</dcterms:created>
  <dcterms:modified xsi:type="dcterms:W3CDTF">2015-12-04T00:38:02Z</dcterms:modified>
</cp:coreProperties>
</file>