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6" r:id="rId3"/>
    <p:sldId id="279" r:id="rId4"/>
    <p:sldId id="280" r:id="rId5"/>
    <p:sldId id="313" r:id="rId6"/>
    <p:sldId id="288" r:id="rId7"/>
    <p:sldId id="286" r:id="rId8"/>
    <p:sldId id="300" r:id="rId9"/>
    <p:sldId id="287" r:id="rId10"/>
    <p:sldId id="302" r:id="rId11"/>
    <p:sldId id="292" r:id="rId12"/>
    <p:sldId id="303" r:id="rId13"/>
    <p:sldId id="304" r:id="rId14"/>
    <p:sldId id="305" r:id="rId15"/>
    <p:sldId id="290" r:id="rId16"/>
    <p:sldId id="306" r:id="rId17"/>
    <p:sldId id="289" r:id="rId18"/>
    <p:sldId id="307" r:id="rId19"/>
    <p:sldId id="281" r:id="rId20"/>
    <p:sldId id="291" r:id="rId21"/>
    <p:sldId id="293" r:id="rId22"/>
    <p:sldId id="309" r:id="rId23"/>
    <p:sldId id="299" r:id="rId24"/>
    <p:sldId id="285" r:id="rId25"/>
    <p:sldId id="296" r:id="rId26"/>
    <p:sldId id="297" r:id="rId27"/>
    <p:sldId id="298" r:id="rId28"/>
    <p:sldId id="257" r:id="rId29"/>
    <p:sldId id="258" r:id="rId30"/>
    <p:sldId id="260" r:id="rId31"/>
    <p:sldId id="261" r:id="rId32"/>
    <p:sldId id="262" r:id="rId33"/>
    <p:sldId id="263" r:id="rId34"/>
    <p:sldId id="264" r:id="rId35"/>
    <p:sldId id="266" r:id="rId36"/>
    <p:sldId id="267" r:id="rId37"/>
    <p:sldId id="269" r:id="rId38"/>
    <p:sldId id="277" r:id="rId39"/>
    <p:sldId id="270" r:id="rId40"/>
    <p:sldId id="274" r:id="rId41"/>
    <p:sldId id="275" r:id="rId42"/>
    <p:sldId id="276" r:id="rId43"/>
    <p:sldId id="271" r:id="rId44"/>
    <p:sldId id="272" r:id="rId45"/>
    <p:sldId id="273" r:id="rId46"/>
    <p:sldId id="310" r:id="rId47"/>
    <p:sldId id="312" r:id="rId48"/>
    <p:sldId id="27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8" d="100"/>
          <a:sy n="88" d="100"/>
        </p:scale>
        <p:origin x="403" y="67"/>
      </p:cViewPr>
      <p:guideLst/>
    </p:cSldViewPr>
  </p:slideViewPr>
  <p:notesTextViewPr>
    <p:cViewPr>
      <p:scale>
        <a:sx n="3" d="2"/>
        <a:sy n="3" d="2"/>
      </p:scale>
      <p:origin x="0" y="0"/>
    </p:cViewPr>
  </p:notesTextViewPr>
  <p:sorterViewPr>
    <p:cViewPr>
      <p:scale>
        <a:sx n="100" d="100"/>
        <a:sy n="100" d="100"/>
      </p:scale>
      <p:origin x="0" y="-96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415D7-FC3E-49C1-ACE2-9DAD45FC36D7}"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36333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415D7-FC3E-49C1-ACE2-9DAD45FC36D7}"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182765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415D7-FC3E-49C1-ACE2-9DAD45FC36D7}"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269256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415D7-FC3E-49C1-ACE2-9DAD45FC36D7}"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179231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D415D7-FC3E-49C1-ACE2-9DAD45FC36D7}"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399169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D415D7-FC3E-49C1-ACE2-9DAD45FC36D7}"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211279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415D7-FC3E-49C1-ACE2-9DAD45FC36D7}" type="datetimeFigureOut">
              <a:rPr lang="en-US" smtClean="0"/>
              <a:t>10/6/2016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25378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415D7-FC3E-49C1-ACE2-9DAD45FC36D7}" type="datetimeFigureOut">
              <a:rPr lang="en-US" smtClean="0"/>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290147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415D7-FC3E-49C1-ACE2-9DAD45FC36D7}" type="datetimeFigureOut">
              <a:rPr lang="en-US" smtClean="0"/>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378646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D415D7-FC3E-49C1-ACE2-9DAD45FC36D7}"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295718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D415D7-FC3E-49C1-ACE2-9DAD45FC36D7}"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0B26B-C5CB-4749-B3C0-580FA37EC953}" type="slidenum">
              <a:rPr lang="en-US" smtClean="0"/>
              <a:t>‹#›</a:t>
            </a:fld>
            <a:endParaRPr lang="en-US"/>
          </a:p>
        </p:txBody>
      </p:sp>
    </p:spTree>
    <p:extLst>
      <p:ext uri="{BB962C8B-B14F-4D97-AF65-F5344CB8AC3E}">
        <p14:creationId xmlns:p14="http://schemas.microsoft.com/office/powerpoint/2010/main" val="423593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415D7-FC3E-49C1-ACE2-9DAD45FC36D7}" type="datetimeFigureOut">
              <a:rPr lang="en-US" smtClean="0"/>
              <a:t>10/6/2016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0B26B-C5CB-4749-B3C0-580FA37EC953}" type="slidenum">
              <a:rPr lang="en-US" smtClean="0"/>
              <a:t>‹#›</a:t>
            </a:fld>
            <a:endParaRPr lang="en-US"/>
          </a:p>
        </p:txBody>
      </p:sp>
    </p:spTree>
    <p:extLst>
      <p:ext uri="{BB962C8B-B14F-4D97-AF65-F5344CB8AC3E}">
        <p14:creationId xmlns:p14="http://schemas.microsoft.com/office/powerpoint/2010/main" val="82947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pareonline.net/getvn.asp?v=2&amp;n=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pareonline.net/getvn.asp?v=2&amp;n=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dutopia.org/assessment-guide-description" TargetMode="External"/><Relationship Id="rId2" Type="http://schemas.openxmlformats.org/officeDocument/2006/relationships/hyperlink" Target="http://www.learnnc.org/lp/pages/7041"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hyperlink" Target="http://www.nclrc.org/essentials/assessing/alternative.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teachhub.com/40-alternative-assessments-learn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teachhub.com/40-alternative-assessments-learn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teach-nology.com/currenttrends/alternative_assessmen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ctl.byu.edu/using-alternative-assessment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ctl.byu.edu/using-alternative-assessment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nyu.edu/classes/keefer/waoe/motamediv.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unm.edu/~devalenz/handouts/portfolio.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unm.edu/~devalenz/handouts/portfolio.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unm.edu/~devalenz/handouts/portfolio.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bie.org/about/what_pbl" TargetMode="External"/><Relationship Id="rId2" Type="http://schemas.openxmlformats.org/officeDocument/2006/relationships/hyperlink" Target="http://bie.org/blog/gold_standard_pbl_essential_project_design_elements"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dordt.edu/" TargetMode="External"/><Relationship Id="rId3" Type="http://schemas.openxmlformats.org/officeDocument/2006/relationships/hyperlink" Target="mailto:Steve.Holtrop@Dordt.edu" TargetMode="External"/><Relationship Id="rId7" Type="http://schemas.openxmlformats.org/officeDocument/2006/relationships/hyperlink" Target="http://dordt.edu/academics/pro_tech/" TargetMode="External"/><Relationship Id="rId2" Type="http://schemas.openxmlformats.org/officeDocument/2006/relationships/hyperlink" Target="https://www.dordt.edu/academics/med/" TargetMode="External"/><Relationship Id="rId1" Type="http://schemas.openxmlformats.org/officeDocument/2006/relationships/slideLayout" Target="../slideLayouts/slideLayout2.xml"/><Relationship Id="rId6" Type="http://schemas.openxmlformats.org/officeDocument/2006/relationships/hyperlink" Target="mailto:Jade.VanHolland@dordt.edu" TargetMode="External"/><Relationship Id="rId5" Type="http://schemas.openxmlformats.org/officeDocument/2006/relationships/hyperlink" Target="http://dordt.edu/admissions/concurrent_credit/" TargetMode="External"/><Relationship Id="rId4" Type="http://schemas.openxmlformats.org/officeDocument/2006/relationships/hyperlink" Target="https://www.dordt.edu/academics/med" TargetMode="External"/><Relationship Id="rId9" Type="http://schemas.openxmlformats.org/officeDocument/2006/relationships/image" Target="../media/image42.jp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2" descr="Image result for boy scout camp learning canoeing stroke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8200" y="20051"/>
            <a:ext cx="10593260" cy="68379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652" y="2890685"/>
            <a:ext cx="9721645" cy="3677264"/>
          </a:xfrm>
        </p:spPr>
        <p:txBody>
          <a:bodyPr>
            <a:normAutofit fontScale="90000"/>
          </a:bodyPr>
          <a:lstStyle/>
          <a:p>
            <a:pPr algn="ctr"/>
            <a:r>
              <a:rPr lang="en-US" sz="6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Alternative Assessment </a:t>
            </a:r>
            <a:r>
              <a:rPr lang="en-US"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US"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i="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Would you assess canoeing skills with a spelling test</a:t>
            </a:r>
            <a:r>
              <a:rPr lang="en-US" sz="5300" i="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r>
              <a:rPr lang="en-US"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US"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US"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2700"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Dr. Stephen D. </a:t>
            </a:r>
            <a:r>
              <a:rPr lang="en-US" sz="27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Holtrop</a:t>
            </a:r>
            <a:br>
              <a:rPr lang="en-US" sz="27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2700" dirty="0" err="1">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InspirED</a:t>
            </a:r>
            <a:r>
              <a:rPr lang="en-US" sz="27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Teacher's </a:t>
            </a:r>
            <a:r>
              <a:rPr lang="en-US" sz="2700"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Convention</a:t>
            </a:r>
            <a:br>
              <a:rPr lang="en-US" sz="2700"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2700"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Lynden, WA</a:t>
            </a:r>
            <a:br>
              <a:rPr lang="en-US" sz="2700"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2700"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October </a:t>
            </a:r>
            <a:r>
              <a:rPr lang="en-US" sz="3600"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6, 2016</a:t>
            </a:r>
            <a:endParaRPr lang="en-US" sz="36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41064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1652" y="365125"/>
            <a:ext cx="9692148" cy="1325563"/>
          </a:xfrm>
          <a:solidFill>
            <a:schemeClr val="accent4">
              <a:lumMod val="20000"/>
              <a:lumOff val="80000"/>
            </a:schemeClr>
          </a:solidFill>
        </p:spPr>
        <p:txBody>
          <a:bodyPr/>
          <a:lstStyle/>
          <a:p>
            <a:r>
              <a:rPr lang="en-US" dirty="0" smtClean="0"/>
              <a:t>Boy Scout Merit Badge Requirements</a:t>
            </a:r>
            <a:br>
              <a:rPr lang="en-US" dirty="0" smtClean="0"/>
            </a:br>
            <a:r>
              <a:rPr lang="en-US" b="1" i="1" dirty="0">
                <a:solidFill>
                  <a:schemeClr val="accent5"/>
                </a:solidFill>
                <a:effectLst>
                  <a:outerShdw blurRad="38100" dist="38100" dir="2700000" algn="tl">
                    <a:srgbClr val="000000">
                      <a:alpha val="43137"/>
                    </a:srgbClr>
                  </a:outerShdw>
                </a:effectLst>
              </a:rPr>
              <a:t>Emergency Preparedness-</a:t>
            </a:r>
            <a:r>
              <a:rPr lang="en-US" dirty="0" smtClean="0"/>
              <a:t>-</a:t>
            </a:r>
            <a:r>
              <a:rPr lang="en-US" sz="4000" i="1" dirty="0" smtClean="0"/>
              <a:t>condensed</a:t>
            </a:r>
            <a:endParaRPr lang="en-US" sz="4000" i="1" dirty="0"/>
          </a:p>
        </p:txBody>
      </p:sp>
      <p:sp>
        <p:nvSpPr>
          <p:cNvPr id="3" name="Content Placeholder 2"/>
          <p:cNvSpPr>
            <a:spLocks noGrp="1"/>
          </p:cNvSpPr>
          <p:nvPr>
            <p:ph idx="1"/>
          </p:nvPr>
        </p:nvSpPr>
        <p:spPr>
          <a:xfrm>
            <a:off x="119805" y="1825624"/>
            <a:ext cx="11884919" cy="4819015"/>
          </a:xfrm>
        </p:spPr>
        <p:txBody>
          <a:bodyPr>
            <a:normAutofit fontScale="70000" lnSpcReduction="20000"/>
          </a:bodyPr>
          <a:lstStyle/>
          <a:p>
            <a:pPr marL="0" indent="0">
              <a:buNone/>
            </a:pPr>
            <a:r>
              <a:rPr lang="en-US" sz="2600" dirty="0" smtClean="0"/>
              <a:t>6. Do </a:t>
            </a:r>
            <a:r>
              <a:rPr lang="en-US" sz="2600" dirty="0"/>
              <a:t>the </a:t>
            </a:r>
            <a:r>
              <a:rPr lang="en-US" sz="2600" dirty="0" smtClean="0"/>
              <a:t>following:  </a:t>
            </a:r>
            <a:r>
              <a:rPr lang="en-US" sz="2600" u="sng" dirty="0" smtClean="0"/>
              <a:t>describe… identify…find out…</a:t>
            </a:r>
            <a:r>
              <a:rPr lang="en-US" sz="2600" dirty="0" smtClean="0"/>
              <a:t> (e.g. local govt. agencies, etc.)</a:t>
            </a:r>
          </a:p>
          <a:p>
            <a:pPr marL="0" indent="0">
              <a:buNone/>
            </a:pPr>
            <a:r>
              <a:rPr lang="en-US" sz="2600" dirty="0" smtClean="0"/>
              <a:t>7. Do </a:t>
            </a:r>
            <a:r>
              <a:rPr lang="en-US" sz="2600" dirty="0"/>
              <a:t>the following:</a:t>
            </a:r>
          </a:p>
          <a:p>
            <a:pPr lvl="1"/>
            <a:r>
              <a:rPr lang="en-US" sz="2600" u="sng" dirty="0"/>
              <a:t>Take part</a:t>
            </a:r>
            <a:r>
              <a:rPr lang="en-US" sz="2600" dirty="0"/>
              <a:t> in an emergency service project, either a real one or a practice drill, with a Scouting unit or a community agency.</a:t>
            </a:r>
          </a:p>
          <a:p>
            <a:pPr lvl="1"/>
            <a:r>
              <a:rPr lang="en-US" sz="2600" u="sng" dirty="0"/>
              <a:t>Prepare a written plan </a:t>
            </a:r>
            <a:r>
              <a:rPr lang="en-US" sz="2600" dirty="0"/>
              <a:t>for mobilizing your troop when needed to do emergency service. If there is already a plan, explain it. Tell your part in making it work.</a:t>
            </a:r>
          </a:p>
          <a:p>
            <a:pPr marL="0" indent="0">
              <a:buNone/>
            </a:pPr>
            <a:r>
              <a:rPr lang="en-US" sz="2600" dirty="0" smtClean="0"/>
              <a:t>8. Do </a:t>
            </a:r>
            <a:r>
              <a:rPr lang="en-US" sz="2600" dirty="0"/>
              <a:t>the following:</a:t>
            </a:r>
          </a:p>
          <a:p>
            <a:pPr lvl="1"/>
            <a:r>
              <a:rPr lang="en-US" sz="2600" u="sng" dirty="0"/>
              <a:t>Tell</a:t>
            </a:r>
            <a:r>
              <a:rPr lang="en-US" sz="2600" dirty="0"/>
              <a:t> the things a group of Scouts should be prepared to do, the training they need , and the safety precautions they should take for the following emergency services</a:t>
            </a:r>
            <a:r>
              <a:rPr lang="en-US" sz="2600" dirty="0" smtClean="0"/>
              <a:t>:  traffic control, group feeding, shelter, sanitation</a:t>
            </a:r>
            <a:endParaRPr lang="en-US" sz="2600" dirty="0"/>
          </a:p>
          <a:p>
            <a:pPr lvl="1"/>
            <a:r>
              <a:rPr lang="en-US" sz="2600" u="sng" dirty="0" smtClean="0"/>
              <a:t>Prepare </a:t>
            </a:r>
            <a:r>
              <a:rPr lang="en-US" sz="2600" u="sng" dirty="0"/>
              <a:t>a personal emergency service pack </a:t>
            </a:r>
            <a:r>
              <a:rPr lang="en-US" sz="2600" dirty="0"/>
              <a:t>for a mobilization call. Prepare a family kit (suitcase or waterproof box) for use by your family in case an emergency evacuation is needed. Explain the needs and uses of the contents.</a:t>
            </a:r>
          </a:p>
          <a:p>
            <a:pPr marL="0" indent="0">
              <a:buNone/>
            </a:pPr>
            <a:r>
              <a:rPr lang="en-US" sz="2600" dirty="0" smtClean="0"/>
              <a:t>9. Do </a:t>
            </a:r>
            <a:r>
              <a:rPr lang="en-US" sz="2600" dirty="0"/>
              <a:t>ONE of the following:</a:t>
            </a:r>
          </a:p>
          <a:p>
            <a:pPr lvl="1"/>
            <a:r>
              <a:rPr lang="en-US" sz="2600" dirty="0"/>
              <a:t>Using a safety checklist approved by your counselor, </a:t>
            </a:r>
            <a:r>
              <a:rPr lang="en-US" sz="2600" u="sng" dirty="0"/>
              <a:t>inspect</a:t>
            </a:r>
            <a:r>
              <a:rPr lang="en-US" sz="2600" dirty="0"/>
              <a:t> your home for potential hazards. Explain the hazards you find and how they can be corrected.</a:t>
            </a:r>
          </a:p>
          <a:p>
            <a:pPr lvl="1"/>
            <a:r>
              <a:rPr lang="en-US" sz="2600" u="sng" dirty="0"/>
              <a:t>Review or develop </a:t>
            </a:r>
            <a:r>
              <a:rPr lang="en-US" sz="2600" dirty="0"/>
              <a:t>a plan of escape for your family in case of fire in your home.</a:t>
            </a:r>
          </a:p>
          <a:p>
            <a:pPr lvl="1"/>
            <a:r>
              <a:rPr lang="en-US" sz="2600" u="sng" dirty="0"/>
              <a:t>Develop</a:t>
            </a:r>
            <a:r>
              <a:rPr lang="en-US" sz="2600" dirty="0"/>
              <a:t> an accident prevention program for five family activities outside the home (such as taking a picnic or seeing a movie) that includes an analysis of possible hazards, a proposed plan to correct those hazards, and the reasons for the corrections you propose.</a:t>
            </a:r>
          </a:p>
          <a:p>
            <a:endParaRPr lang="en-US" dirty="0"/>
          </a:p>
        </p:txBody>
      </p:sp>
      <p:pic>
        <p:nvPicPr>
          <p:cNvPr id="2050" name="Picture 2" descr="Image result for emergency preparedness merit badg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25207" y="365125"/>
            <a:ext cx="1879517" cy="192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ban paper and pencil test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6736" y="365125"/>
            <a:ext cx="1349858"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2:19</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99433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06641"/>
          </a:xfrm>
          <a:solidFill>
            <a:schemeClr val="accent2">
              <a:lumMod val="60000"/>
              <a:lumOff val="40000"/>
            </a:schemeClr>
          </a:solidFill>
        </p:spPr>
        <p:txBody>
          <a:bodyPr>
            <a:normAutofit fontScale="90000"/>
          </a:bodyPr>
          <a:lstStyle/>
          <a:p>
            <a:r>
              <a:rPr lang="en-US" dirty="0"/>
              <a:t>What's the best way to assess whether your teenager is ready to go out on the open road behind the wheel of your </a:t>
            </a:r>
            <a:r>
              <a:rPr lang="en-US" sz="4900" b="1" i="1" dirty="0">
                <a:solidFill>
                  <a:schemeClr val="accent5"/>
                </a:solidFill>
                <a:effectLst>
                  <a:outerShdw blurRad="38100" dist="38100" dir="2700000" algn="tl">
                    <a:srgbClr val="000000">
                      <a:alpha val="43137"/>
                    </a:srgbClr>
                  </a:outerShdw>
                </a:effectLst>
              </a:rPr>
              <a:t>car</a:t>
            </a:r>
            <a:r>
              <a:rPr lang="en-US" dirty="0"/>
              <a:t>? </a:t>
            </a:r>
          </a:p>
        </p:txBody>
      </p:sp>
      <p:pic>
        <p:nvPicPr>
          <p:cNvPr id="1026" name="Picture 2" descr="Image result for drivers test"/>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38200" y="2478243"/>
            <a:ext cx="4648200" cy="3798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rivers t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6641" y="2478242"/>
            <a:ext cx="5697159" cy="3798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876239"/>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2:21</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88549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best way to determine whether your </a:t>
            </a:r>
            <a:r>
              <a:rPr lang="en-US" dirty="0" smtClean="0"/>
              <a:t>pre-teen </a:t>
            </a:r>
            <a:r>
              <a:rPr lang="en-US" dirty="0"/>
              <a:t>is ready to be in a </a:t>
            </a:r>
            <a:r>
              <a:rPr lang="en-US" sz="4900" b="1" i="1" dirty="0">
                <a:solidFill>
                  <a:schemeClr val="accent5"/>
                </a:solidFill>
                <a:effectLst>
                  <a:outerShdw blurRad="38100" dist="38100" dir="2700000" algn="tl">
                    <a:srgbClr val="000000">
                      <a:alpha val="43137"/>
                    </a:srgbClr>
                  </a:outerShdw>
                </a:effectLst>
              </a:rPr>
              <a:t>canoe</a:t>
            </a:r>
            <a:r>
              <a:rPr lang="en-US" dirty="0"/>
              <a:t> on a river with a current without you in the boat? </a:t>
            </a:r>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pic>
        <p:nvPicPr>
          <p:cNvPr id="2050" name="Picture 2" descr="Image result for canoeing te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39219" y="1992970"/>
            <a:ext cx="7114581" cy="47453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noe t-rescu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4467497"/>
            <a:ext cx="4037056" cy="22708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ater safety test"/>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
          <a:stretch/>
        </p:blipFill>
        <p:spPr bwMode="auto">
          <a:xfrm>
            <a:off x="838200" y="1992970"/>
            <a:ext cx="3242187" cy="23071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2:23</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31994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23" y="365125"/>
            <a:ext cx="11379574" cy="1325563"/>
          </a:xfrm>
          <a:solidFill>
            <a:schemeClr val="accent2">
              <a:lumMod val="60000"/>
              <a:lumOff val="40000"/>
            </a:schemeClr>
          </a:solidFill>
        </p:spPr>
        <p:txBody>
          <a:bodyPr>
            <a:normAutofit fontScale="90000"/>
          </a:bodyPr>
          <a:lstStyle/>
          <a:p>
            <a:r>
              <a:rPr lang="en-US" dirty="0"/>
              <a:t>What's the best way to see </a:t>
            </a:r>
            <a:r>
              <a:rPr lang="en-US" dirty="0" smtClean="0"/>
              <a:t>if </a:t>
            </a:r>
            <a:r>
              <a:rPr lang="en-US" dirty="0"/>
              <a:t>somebody knows how to </a:t>
            </a:r>
            <a:r>
              <a:rPr lang="en-US" sz="4900" b="1" i="1" dirty="0">
                <a:solidFill>
                  <a:schemeClr val="accent5"/>
                </a:solidFill>
                <a:effectLst>
                  <a:outerShdw blurRad="38100" dist="38100" dir="2700000" algn="tl">
                    <a:srgbClr val="000000">
                      <a:alpha val="43137"/>
                    </a:srgbClr>
                  </a:outerShdw>
                </a:effectLst>
              </a:rPr>
              <a:t>bake a cake </a:t>
            </a:r>
            <a:r>
              <a:rPr lang="en-US" dirty="0"/>
              <a:t>or </a:t>
            </a:r>
            <a:r>
              <a:rPr lang="en-US" sz="4900" b="1" i="1" dirty="0">
                <a:solidFill>
                  <a:schemeClr val="accent5"/>
                </a:solidFill>
                <a:effectLst>
                  <a:outerShdw blurRad="38100" dist="38100" dir="2700000" algn="tl">
                    <a:srgbClr val="000000">
                      <a:alpha val="43137"/>
                    </a:srgbClr>
                  </a:outerShdw>
                </a:effectLst>
              </a:rPr>
              <a:t>make a tasty lasagna</a:t>
            </a:r>
            <a:r>
              <a:rPr lang="en-US" dirty="0"/>
              <a:t>? </a:t>
            </a:r>
          </a:p>
        </p:txBody>
      </p:sp>
      <p:sp>
        <p:nvSpPr>
          <p:cNvPr id="3" name="Content Placeholder 2"/>
          <p:cNvSpPr>
            <a:spLocks noGrp="1"/>
          </p:cNvSpPr>
          <p:nvPr>
            <p:ph idx="1"/>
          </p:nvPr>
        </p:nvSpPr>
        <p:spPr>
          <a:xfrm>
            <a:off x="403123" y="1825624"/>
            <a:ext cx="7757651" cy="5032375"/>
          </a:xfrm>
        </p:spPr>
        <p:txBody>
          <a:bodyPr>
            <a:normAutofit fontScale="77500" lnSpcReduction="20000"/>
          </a:bodyPr>
          <a:lstStyle/>
          <a:p>
            <a:r>
              <a:rPr lang="en-US" dirty="0" smtClean="0"/>
              <a:t>I </a:t>
            </a:r>
            <a:r>
              <a:rPr lang="en-US" dirty="0"/>
              <a:t>think we'd all agree that they should demonstrate that they can actually do a cake </a:t>
            </a:r>
            <a:r>
              <a:rPr lang="en-US" dirty="0" smtClean="0"/>
              <a:t>or </a:t>
            </a:r>
            <a:r>
              <a:rPr lang="en-US" dirty="0"/>
              <a:t>lasagna. </a:t>
            </a:r>
            <a:endParaRPr lang="en-US" dirty="0" smtClean="0"/>
          </a:p>
          <a:p>
            <a:r>
              <a:rPr lang="en-US" dirty="0" smtClean="0"/>
              <a:t>Now as teachers </a:t>
            </a:r>
            <a:r>
              <a:rPr lang="en-US" dirty="0"/>
              <a:t>we can get really creative and skillful </a:t>
            </a:r>
            <a:r>
              <a:rPr lang="en-US" dirty="0" smtClean="0"/>
              <a:t>at </a:t>
            </a:r>
            <a:r>
              <a:rPr lang="en-US" dirty="0"/>
              <a:t>adding a bunch of </a:t>
            </a:r>
            <a:r>
              <a:rPr lang="en-US" u="sng" dirty="0"/>
              <a:t>facts and background </a:t>
            </a:r>
            <a:r>
              <a:rPr lang="en-US" dirty="0"/>
              <a:t>and stuff that we're really excited about and that really add to the </a:t>
            </a:r>
            <a:r>
              <a:rPr lang="en-US" dirty="0" smtClean="0"/>
              <a:t>scope of the content, address some academic standards, </a:t>
            </a:r>
            <a:r>
              <a:rPr lang="en-US" dirty="0"/>
              <a:t>or </a:t>
            </a:r>
            <a:r>
              <a:rPr lang="en-US" dirty="0" smtClean="0"/>
              <a:t>add variety to the learning objectives. </a:t>
            </a:r>
          </a:p>
          <a:p>
            <a:r>
              <a:rPr lang="en-US" dirty="0" smtClean="0"/>
              <a:t>So </a:t>
            </a:r>
            <a:r>
              <a:rPr lang="en-US" dirty="0"/>
              <a:t>for example we could teach a whole lot of facts about the </a:t>
            </a:r>
            <a:r>
              <a:rPr lang="en-US" u="sng" dirty="0"/>
              <a:t>history of </a:t>
            </a:r>
            <a:r>
              <a:rPr lang="en-US" dirty="0"/>
              <a:t>flour and baking. And I'm sure you could take </a:t>
            </a:r>
            <a:r>
              <a:rPr lang="en-US" dirty="0" smtClean="0"/>
              <a:t>whole </a:t>
            </a:r>
            <a:r>
              <a:rPr lang="en-US" dirty="0"/>
              <a:t>courses just in the history and development of cake decorating. And we could have students memorize lists of </a:t>
            </a:r>
            <a:r>
              <a:rPr lang="en-US" dirty="0" smtClean="0"/>
              <a:t>ingredients, and maybe </a:t>
            </a:r>
            <a:r>
              <a:rPr lang="en-US" dirty="0"/>
              <a:t>even </a:t>
            </a:r>
            <a:r>
              <a:rPr lang="en-US" dirty="0" smtClean="0"/>
              <a:t>do fractions </a:t>
            </a:r>
            <a:r>
              <a:rPr lang="en-US" dirty="0"/>
              <a:t>of different types of measurements for each of the ingredients. </a:t>
            </a:r>
            <a:endParaRPr lang="en-US" dirty="0" smtClean="0"/>
          </a:p>
          <a:p>
            <a:r>
              <a:rPr lang="en-US" dirty="0" smtClean="0"/>
              <a:t>We </a:t>
            </a:r>
            <a:r>
              <a:rPr lang="en-US" dirty="0"/>
              <a:t>could do so many similar things with the </a:t>
            </a:r>
            <a:r>
              <a:rPr lang="en-US" u="sng" dirty="0"/>
              <a:t>history of </a:t>
            </a:r>
            <a:r>
              <a:rPr lang="en-US" dirty="0" smtClean="0"/>
              <a:t>lasagna </a:t>
            </a:r>
            <a:r>
              <a:rPr lang="en-US" dirty="0"/>
              <a:t>and where it came from and all the different theories behind it and who are some of the </a:t>
            </a:r>
            <a:r>
              <a:rPr lang="en-US" u="sng" dirty="0"/>
              <a:t>most famous </a:t>
            </a:r>
            <a:r>
              <a:rPr lang="en-US" dirty="0"/>
              <a:t>chefs </a:t>
            </a:r>
            <a:r>
              <a:rPr lang="en-US" dirty="0" smtClean="0"/>
              <a:t>and </a:t>
            </a:r>
            <a:r>
              <a:rPr lang="en-US" dirty="0"/>
              <a:t>suppliers of lasagna and maybe even a Venn diagram </a:t>
            </a:r>
            <a:r>
              <a:rPr lang="en-US" dirty="0" smtClean="0"/>
              <a:t>or </a:t>
            </a:r>
            <a:r>
              <a:rPr lang="en-US" dirty="0"/>
              <a:t>word association with </a:t>
            </a:r>
            <a:r>
              <a:rPr lang="en-US" dirty="0" smtClean="0"/>
              <a:t>all </a:t>
            </a:r>
            <a:r>
              <a:rPr lang="en-US" dirty="0"/>
              <a:t>of our feelings about experiencing lasagna for the first </a:t>
            </a:r>
            <a:r>
              <a:rPr lang="en-US" dirty="0" smtClean="0"/>
              <a:t>time, etc</a:t>
            </a:r>
            <a:r>
              <a:rPr lang="en-US" dirty="0"/>
              <a:t>.</a:t>
            </a:r>
          </a:p>
          <a:p>
            <a:pPr marL="0" indent="0">
              <a:buNone/>
            </a:pPr>
            <a:endParaRPr lang="en-US" dirty="0"/>
          </a:p>
        </p:txBody>
      </p:sp>
      <p:pic>
        <p:nvPicPr>
          <p:cNvPr id="3074" name="Picture 2" descr="Image result for cak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51239" y="1690688"/>
            <a:ext cx="3431458" cy="26808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asagn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51239" y="4405243"/>
            <a:ext cx="3431458" cy="24527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95587" y="6457889"/>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2:25</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83619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38"/>
            <a:ext cx="10515600" cy="749707"/>
          </a:xfrm>
          <a:solidFill>
            <a:schemeClr val="accent1">
              <a:lumMod val="50000"/>
            </a:schemeClr>
          </a:solidFill>
        </p:spPr>
        <p:txBody>
          <a:bodyPr/>
          <a:lstStyle/>
          <a:p>
            <a:r>
              <a:rPr lang="en-US" dirty="0" smtClean="0">
                <a:solidFill>
                  <a:schemeClr val="bg1"/>
                </a:solidFill>
              </a:rPr>
              <a:t>What </a:t>
            </a:r>
            <a:r>
              <a:rPr lang="en-US" dirty="0">
                <a:solidFill>
                  <a:schemeClr val="bg1"/>
                </a:solidFill>
              </a:rPr>
              <a:t>about </a:t>
            </a:r>
            <a:r>
              <a:rPr lang="en-US" dirty="0" smtClean="0">
                <a:solidFill>
                  <a:schemeClr val="bg1"/>
                </a:solidFill>
              </a:rPr>
              <a:t>assessing </a:t>
            </a:r>
            <a:r>
              <a:rPr lang="en-US" b="1" i="1" dirty="0">
                <a:solidFill>
                  <a:schemeClr val="accent5">
                    <a:lumMod val="60000"/>
                    <a:lumOff val="40000"/>
                  </a:schemeClr>
                </a:solidFill>
                <a:effectLst>
                  <a:outerShdw blurRad="38100" dist="38100" dir="2700000" algn="tl">
                    <a:srgbClr val="000000">
                      <a:alpha val="43137"/>
                    </a:srgbClr>
                  </a:outerShdw>
                </a:effectLst>
              </a:rPr>
              <a:t>writing</a:t>
            </a:r>
            <a:r>
              <a:rPr lang="en-US" dirty="0">
                <a:solidFill>
                  <a:schemeClr val="bg1"/>
                </a:solidFill>
              </a:rPr>
              <a:t>? </a:t>
            </a:r>
          </a:p>
        </p:txBody>
      </p:sp>
      <p:sp>
        <p:nvSpPr>
          <p:cNvPr id="3" name="Content Placeholder 2"/>
          <p:cNvSpPr>
            <a:spLocks noGrp="1"/>
          </p:cNvSpPr>
          <p:nvPr>
            <p:ph idx="1"/>
          </p:nvPr>
        </p:nvSpPr>
        <p:spPr>
          <a:xfrm>
            <a:off x="838200" y="1010194"/>
            <a:ext cx="10515600" cy="5947955"/>
          </a:xfrm>
        </p:spPr>
        <p:txBody>
          <a:bodyPr>
            <a:normAutofit fontScale="77500" lnSpcReduction="20000"/>
          </a:bodyPr>
          <a:lstStyle/>
          <a:p>
            <a:r>
              <a:rPr lang="en-US" dirty="0" smtClean="0"/>
              <a:t>Do </a:t>
            </a:r>
            <a:r>
              <a:rPr lang="en-US" dirty="0"/>
              <a:t>we have our students practice a lot of actual </a:t>
            </a:r>
            <a:r>
              <a:rPr lang="en-US" dirty="0" smtClean="0"/>
              <a:t>writing – </a:t>
            </a:r>
            <a:br>
              <a:rPr lang="en-US" dirty="0" smtClean="0"/>
            </a:br>
            <a:r>
              <a:rPr lang="en-US" i="1" dirty="0" smtClean="0"/>
              <a:t>doing</a:t>
            </a:r>
            <a:r>
              <a:rPr lang="en-US" dirty="0" smtClean="0"/>
              <a:t> </a:t>
            </a:r>
            <a:r>
              <a:rPr lang="en-US" dirty="0"/>
              <a:t>writing </a:t>
            </a:r>
            <a:endParaRPr lang="en-US" dirty="0" smtClean="0"/>
          </a:p>
          <a:p>
            <a:pPr lvl="1"/>
            <a:r>
              <a:rPr lang="en-US" sz="2600" dirty="0" smtClean="0"/>
              <a:t>like </a:t>
            </a:r>
            <a:r>
              <a:rPr lang="en-US" sz="2600" dirty="0"/>
              <a:t>driving the car </a:t>
            </a:r>
            <a:endParaRPr lang="en-US" sz="2600" dirty="0" smtClean="0"/>
          </a:p>
          <a:p>
            <a:pPr lvl="1"/>
            <a:r>
              <a:rPr lang="en-US" sz="2600" dirty="0" smtClean="0"/>
              <a:t>maneuvering </a:t>
            </a:r>
            <a:r>
              <a:rPr lang="en-US" sz="2600" dirty="0"/>
              <a:t>the canoe </a:t>
            </a:r>
            <a:endParaRPr lang="en-US" sz="2600" dirty="0" smtClean="0"/>
          </a:p>
          <a:p>
            <a:pPr lvl="1"/>
            <a:r>
              <a:rPr lang="en-US" sz="2600" dirty="0" smtClean="0"/>
              <a:t>trial </a:t>
            </a:r>
            <a:r>
              <a:rPr lang="en-US" sz="2600" dirty="0"/>
              <a:t>and error in the kitchen? </a:t>
            </a:r>
            <a:endParaRPr lang="en-US" sz="2600" dirty="0" smtClean="0"/>
          </a:p>
          <a:p>
            <a:r>
              <a:rPr lang="en-US" dirty="0" smtClean="0"/>
              <a:t>Or </a:t>
            </a:r>
            <a:r>
              <a:rPr lang="en-US" dirty="0"/>
              <a:t>do we have them </a:t>
            </a:r>
            <a:r>
              <a:rPr lang="en-US" dirty="0" smtClean="0"/>
              <a:t>memorize </a:t>
            </a:r>
            <a:r>
              <a:rPr lang="en-US" u="sng" dirty="0"/>
              <a:t>parts of speech </a:t>
            </a:r>
            <a:r>
              <a:rPr lang="en-US" dirty="0"/>
              <a:t>and diagram sentences and basically perpetuate the error of the 13th century monks who tried to make a Germanic language into a Latin structure and </a:t>
            </a:r>
            <a:r>
              <a:rPr lang="en-US" dirty="0" smtClean="0"/>
              <a:t>forevermore </a:t>
            </a:r>
            <a:r>
              <a:rPr lang="en-US" dirty="0"/>
              <a:t>have instructed us not to split infinitives? </a:t>
            </a:r>
            <a:endParaRPr lang="en-US" dirty="0" smtClean="0"/>
          </a:p>
          <a:p>
            <a:r>
              <a:rPr lang="en-US" dirty="0" smtClean="0"/>
              <a:t>The </a:t>
            </a:r>
            <a:r>
              <a:rPr lang="en-US" dirty="0"/>
              <a:t>research on how to most effectively </a:t>
            </a:r>
            <a:r>
              <a:rPr lang="en-US" dirty="0" smtClean="0"/>
              <a:t>teach </a:t>
            </a:r>
            <a:r>
              <a:rPr lang="en-US" dirty="0"/>
              <a:t>writing </a:t>
            </a:r>
            <a:r>
              <a:rPr lang="en-US" dirty="0" smtClean="0"/>
              <a:t>says </a:t>
            </a:r>
            <a:r>
              <a:rPr lang="en-US" dirty="0"/>
              <a:t>to actually have students </a:t>
            </a:r>
            <a:endParaRPr lang="en-US" dirty="0" smtClean="0"/>
          </a:p>
          <a:p>
            <a:pPr lvl="1"/>
            <a:r>
              <a:rPr lang="en-US" sz="2600" u="sng" dirty="0" smtClean="0"/>
              <a:t>do </a:t>
            </a:r>
            <a:r>
              <a:rPr lang="en-US" sz="2600" u="sng" dirty="0"/>
              <a:t>a lot of writing </a:t>
            </a:r>
            <a:endParaRPr lang="en-US" sz="2600" u="sng" dirty="0" smtClean="0"/>
          </a:p>
          <a:p>
            <a:pPr lvl="1"/>
            <a:r>
              <a:rPr lang="en-US" sz="2600" u="sng" dirty="0" smtClean="0"/>
              <a:t>over </a:t>
            </a:r>
            <a:r>
              <a:rPr lang="en-US" sz="2600" u="sng" dirty="0"/>
              <a:t>and over and over again </a:t>
            </a:r>
            <a:endParaRPr lang="en-US" sz="2600" u="sng" dirty="0" smtClean="0"/>
          </a:p>
          <a:p>
            <a:pPr lvl="1"/>
            <a:r>
              <a:rPr lang="en-US" sz="2600" u="sng" dirty="0" smtClean="0"/>
              <a:t>in all </a:t>
            </a:r>
            <a:r>
              <a:rPr lang="en-US" sz="2600" u="sng" dirty="0"/>
              <a:t>different styles </a:t>
            </a:r>
            <a:endParaRPr lang="en-US" sz="2600" u="sng" dirty="0" smtClean="0"/>
          </a:p>
          <a:p>
            <a:pPr lvl="1"/>
            <a:r>
              <a:rPr lang="en-US" sz="2600" u="sng" dirty="0" smtClean="0"/>
              <a:t>trial </a:t>
            </a:r>
            <a:r>
              <a:rPr lang="en-US" sz="2600" u="sng" dirty="0"/>
              <a:t>and error like in the </a:t>
            </a:r>
            <a:r>
              <a:rPr lang="en-US" sz="2600" u="sng" dirty="0" smtClean="0"/>
              <a:t>canoe, car, and cake. </a:t>
            </a:r>
          </a:p>
          <a:p>
            <a:pPr lvl="5"/>
            <a:r>
              <a:rPr lang="en-US" sz="2900" dirty="0" smtClean="0"/>
              <a:t>But what we often end </a:t>
            </a:r>
            <a:r>
              <a:rPr lang="en-US" sz="2900" dirty="0"/>
              <a:t>up doing is </a:t>
            </a:r>
            <a:r>
              <a:rPr lang="en-US" sz="2900" dirty="0" smtClean="0"/>
              <a:t>like popping </a:t>
            </a:r>
            <a:r>
              <a:rPr lang="en-US" sz="2900" dirty="0"/>
              <a:t>the hood on the car and saying to be a good driver you need to identify 100 parts under the hood here and then you'll be a better driver. </a:t>
            </a:r>
            <a:endParaRPr lang="en-US" sz="2900" dirty="0" smtClean="0"/>
          </a:p>
          <a:p>
            <a:pPr lvl="5"/>
            <a:r>
              <a:rPr lang="en-US" sz="2900" dirty="0" smtClean="0"/>
              <a:t>And </a:t>
            </a:r>
            <a:r>
              <a:rPr lang="en-US" sz="2900" dirty="0"/>
              <a:t>it may be that a champion race car driver </a:t>
            </a:r>
            <a:r>
              <a:rPr lang="en-US" sz="2900" dirty="0" smtClean="0"/>
              <a:t>knows </a:t>
            </a:r>
            <a:r>
              <a:rPr lang="en-US" sz="2900" dirty="0"/>
              <a:t>a lot of parts and knows what they smell like when they're failing and can </a:t>
            </a:r>
            <a:r>
              <a:rPr lang="en-US" sz="2900" dirty="0" smtClean="0"/>
              <a:t>radio ahead to </a:t>
            </a:r>
            <a:r>
              <a:rPr lang="en-US" sz="2900" dirty="0"/>
              <a:t>the pit crew that he's going to need a new inside front tire or a new belt or something. </a:t>
            </a:r>
            <a:r>
              <a:rPr lang="en-US" sz="2900" dirty="0" smtClean="0"/>
              <a:t>Maybe a new clutch – that smells unique when it’s failing.  Good to be able to name that part in this kind of situation.  </a:t>
            </a:r>
            <a:endParaRPr lang="en-US" sz="2900" dirty="0"/>
          </a:p>
          <a:p>
            <a:endParaRPr lang="en-US" dirty="0"/>
          </a:p>
        </p:txBody>
      </p:sp>
      <p:sp>
        <p:nvSpPr>
          <p:cNvPr id="4" name="AutoShape 2" descr="Image result for wri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2" name="Picture 6" descr="desk, glasses, laptop"/>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60229" y="0"/>
            <a:ext cx="3651522" cy="2432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engine par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7975" y="4800665"/>
            <a:ext cx="2787671" cy="20573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2:27</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3855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48284" y="365125"/>
            <a:ext cx="5093110" cy="1542333"/>
          </a:xfrm>
        </p:spPr>
        <p:txBody>
          <a:bodyPr>
            <a:normAutofit fontScale="90000"/>
          </a:bodyPr>
          <a:lstStyle/>
          <a:p>
            <a:pPr algn="r"/>
            <a:r>
              <a:rPr lang="en-US" dirty="0"/>
              <a:t>Grammar terms—</a:t>
            </a:r>
            <a:br>
              <a:rPr lang="en-US" dirty="0"/>
            </a:br>
            <a:r>
              <a:rPr lang="en-US" dirty="0" smtClean="0"/>
              <a:t>and how to make better </a:t>
            </a:r>
            <a:r>
              <a:rPr lang="en-US" sz="6700" b="1" i="1" dirty="0" smtClean="0">
                <a:solidFill>
                  <a:srgbClr val="FF0000"/>
                </a:solidFill>
                <a:effectLst>
                  <a:outerShdw blurRad="38100" dist="38100" dir="2700000" algn="tl">
                    <a:srgbClr val="000000">
                      <a:alpha val="43137"/>
                    </a:srgbClr>
                  </a:outerShdw>
                </a:effectLst>
              </a:rPr>
              <a:t>writers</a:t>
            </a:r>
            <a:endParaRPr lang="en-US" b="1" i="1" dirty="0">
              <a:solidFill>
                <a:srgbClr val="FF0000"/>
              </a:solidFill>
              <a:effectLst>
                <a:outerShdw blurRad="38100" dist="38100" dir="2700000" algn="tl">
                  <a:srgbClr val="000000">
                    <a:alpha val="43137"/>
                  </a:srgbClr>
                </a:outerShdw>
              </a:effectLst>
            </a:endParaRPr>
          </a:p>
        </p:txBody>
      </p:sp>
      <p:pic>
        <p:nvPicPr>
          <p:cNvPr id="7170" name="Picture 2" descr="Image result for race car drivers vie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773" y="3578943"/>
            <a:ext cx="4626168" cy="309393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engine par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55226" y="2181212"/>
            <a:ext cx="6086168" cy="449166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race ca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 y="365125"/>
            <a:ext cx="9725025" cy="2828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2:29</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89157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137" y="79990"/>
            <a:ext cx="10909663" cy="1325563"/>
          </a:xfrm>
          <a:solidFill>
            <a:schemeClr val="accent1">
              <a:lumMod val="50000"/>
            </a:schemeClr>
          </a:solidFill>
        </p:spPr>
        <p:txBody>
          <a:bodyPr/>
          <a:lstStyle/>
          <a:p>
            <a:r>
              <a:rPr lang="en-US" dirty="0" smtClean="0">
                <a:solidFill>
                  <a:schemeClr val="bg1"/>
                </a:solidFill>
              </a:rPr>
              <a:t>What </a:t>
            </a:r>
            <a:r>
              <a:rPr lang="en-US" dirty="0">
                <a:solidFill>
                  <a:schemeClr val="bg1"/>
                </a:solidFill>
              </a:rPr>
              <a:t>about </a:t>
            </a:r>
            <a:r>
              <a:rPr lang="en-US" dirty="0" smtClean="0">
                <a:solidFill>
                  <a:schemeClr val="bg1"/>
                </a:solidFill>
              </a:rPr>
              <a:t>assessing </a:t>
            </a:r>
            <a:r>
              <a:rPr lang="en-US" b="1" i="1" dirty="0">
                <a:solidFill>
                  <a:schemeClr val="accent5">
                    <a:lumMod val="60000"/>
                    <a:lumOff val="40000"/>
                  </a:schemeClr>
                </a:solidFill>
                <a:effectLst>
                  <a:outerShdw blurRad="38100" dist="38100" dir="2700000" algn="tl">
                    <a:srgbClr val="000000">
                      <a:alpha val="43137"/>
                    </a:srgbClr>
                  </a:outerShdw>
                </a:effectLst>
              </a:rPr>
              <a:t>writing</a:t>
            </a:r>
            <a:r>
              <a:rPr lang="en-US" dirty="0">
                <a:solidFill>
                  <a:schemeClr val="bg1"/>
                </a:solidFill>
              </a:rPr>
              <a:t>?</a:t>
            </a:r>
            <a:r>
              <a:rPr lang="en-US" dirty="0"/>
              <a:t> </a:t>
            </a:r>
          </a:p>
        </p:txBody>
      </p:sp>
      <p:sp>
        <p:nvSpPr>
          <p:cNvPr id="3" name="Content Placeholder 2"/>
          <p:cNvSpPr>
            <a:spLocks noGrp="1"/>
          </p:cNvSpPr>
          <p:nvPr>
            <p:ph idx="1"/>
          </p:nvPr>
        </p:nvSpPr>
        <p:spPr>
          <a:xfrm>
            <a:off x="444137" y="1489166"/>
            <a:ext cx="10909663" cy="5199017"/>
          </a:xfrm>
        </p:spPr>
        <p:txBody>
          <a:bodyPr>
            <a:normAutofit lnSpcReduction="10000"/>
          </a:bodyPr>
          <a:lstStyle/>
          <a:p>
            <a:r>
              <a:rPr lang="en-US" dirty="0" smtClean="0"/>
              <a:t>Most </a:t>
            </a:r>
            <a:r>
              <a:rPr lang="en-US" dirty="0"/>
              <a:t>of us need to be able to do with writing what we need to be able to do behind the wheel of a car and that is to get the job done to get from </a:t>
            </a:r>
            <a:r>
              <a:rPr lang="en-US" u="sng" dirty="0"/>
              <a:t>here to there </a:t>
            </a:r>
            <a:r>
              <a:rPr lang="en-US" dirty="0"/>
              <a:t>safely without causing </a:t>
            </a:r>
            <a:r>
              <a:rPr lang="en-US" dirty="0" smtClean="0"/>
              <a:t>accidents, </a:t>
            </a:r>
            <a:r>
              <a:rPr lang="en-US" dirty="0"/>
              <a:t>without being awkward and holding up other people. </a:t>
            </a:r>
            <a:endParaRPr lang="en-US" dirty="0" smtClean="0"/>
          </a:p>
          <a:p>
            <a:pPr lvl="1"/>
            <a:r>
              <a:rPr lang="en-US" sz="2800" dirty="0" smtClean="0"/>
              <a:t>Certainly </a:t>
            </a:r>
            <a:r>
              <a:rPr lang="en-US" sz="2800" dirty="0"/>
              <a:t>without endangering other people or </a:t>
            </a:r>
            <a:r>
              <a:rPr lang="en-US" sz="2800" u="sng" dirty="0"/>
              <a:t>angering</a:t>
            </a:r>
            <a:r>
              <a:rPr lang="en-US" sz="2800" dirty="0"/>
              <a:t> them. </a:t>
            </a:r>
            <a:endParaRPr lang="en-US" sz="2800" dirty="0" smtClean="0"/>
          </a:p>
          <a:p>
            <a:pPr lvl="1"/>
            <a:r>
              <a:rPr lang="en-US" sz="2800" dirty="0" smtClean="0"/>
              <a:t>Or </a:t>
            </a:r>
            <a:r>
              <a:rPr lang="en-US" sz="2800" dirty="0"/>
              <a:t>just </a:t>
            </a:r>
            <a:r>
              <a:rPr lang="en-US" sz="2800" u="sng" dirty="0"/>
              <a:t>confusing</a:t>
            </a:r>
            <a:r>
              <a:rPr lang="en-US" sz="2800" dirty="0"/>
              <a:t> the life out of them. </a:t>
            </a:r>
            <a:endParaRPr lang="en-US" sz="2800" dirty="0" smtClean="0"/>
          </a:p>
          <a:p>
            <a:r>
              <a:rPr lang="en-US" dirty="0" smtClean="0"/>
              <a:t>But </a:t>
            </a:r>
            <a:r>
              <a:rPr lang="en-US" dirty="0"/>
              <a:t>we don't </a:t>
            </a:r>
            <a:r>
              <a:rPr lang="en-US" dirty="0" smtClean="0"/>
              <a:t>always put young writers in </a:t>
            </a:r>
            <a:r>
              <a:rPr lang="en-US" dirty="0"/>
              <a:t>the canoe in a safe place </a:t>
            </a:r>
            <a:r>
              <a:rPr lang="en-US" dirty="0" smtClean="0"/>
              <a:t>with a </a:t>
            </a:r>
            <a:r>
              <a:rPr lang="en-US" dirty="0"/>
              <a:t>paddle that's not too long. </a:t>
            </a:r>
            <a:endParaRPr lang="en-US" dirty="0" smtClean="0"/>
          </a:p>
          <a:p>
            <a:r>
              <a:rPr lang="en-US" dirty="0" smtClean="0"/>
              <a:t>Somebody </a:t>
            </a:r>
            <a:r>
              <a:rPr lang="en-US" dirty="0"/>
              <a:t>did a study that showed that the analytical </a:t>
            </a:r>
            <a:r>
              <a:rPr lang="en-US" dirty="0" smtClean="0"/>
              <a:t/>
            </a:r>
            <a:br>
              <a:rPr lang="en-US" dirty="0" smtClean="0"/>
            </a:br>
            <a:r>
              <a:rPr lang="en-US" dirty="0" smtClean="0"/>
              <a:t>reasoning </a:t>
            </a:r>
            <a:r>
              <a:rPr lang="en-US" dirty="0"/>
              <a:t>required of 6th graders doing sentence </a:t>
            </a:r>
            <a:r>
              <a:rPr lang="en-US" dirty="0" smtClean="0"/>
              <a:t/>
            </a:r>
            <a:br>
              <a:rPr lang="en-US" dirty="0" smtClean="0"/>
            </a:br>
            <a:r>
              <a:rPr lang="en-US" dirty="0" smtClean="0"/>
              <a:t>diagramming </a:t>
            </a:r>
            <a:r>
              <a:rPr lang="en-US" dirty="0"/>
              <a:t>and parts of speech identification is on </a:t>
            </a:r>
            <a:r>
              <a:rPr lang="en-US" dirty="0" smtClean="0"/>
              <a:t/>
            </a:r>
            <a:br>
              <a:rPr lang="en-US" dirty="0" smtClean="0"/>
            </a:br>
            <a:r>
              <a:rPr lang="en-US" dirty="0" smtClean="0"/>
              <a:t>a </a:t>
            </a:r>
            <a:r>
              <a:rPr lang="en-US" dirty="0"/>
              <a:t>par with the </a:t>
            </a:r>
            <a:r>
              <a:rPr lang="en-US" u="sng" dirty="0"/>
              <a:t>analytical reasoning required of </a:t>
            </a:r>
            <a:r>
              <a:rPr lang="en-US" u="sng" dirty="0" smtClean="0"/>
              <a:t/>
            </a:r>
            <a:br>
              <a:rPr lang="en-US" u="sng" dirty="0" smtClean="0"/>
            </a:br>
            <a:r>
              <a:rPr lang="en-US" u="sng" dirty="0" smtClean="0"/>
              <a:t>graduate </a:t>
            </a:r>
            <a:r>
              <a:rPr lang="en-US" u="sng" dirty="0"/>
              <a:t>students in engineering programs</a:t>
            </a:r>
            <a:r>
              <a:rPr lang="en-US" dirty="0"/>
              <a:t>. </a:t>
            </a:r>
            <a:endParaRPr lang="en-US" dirty="0" smtClean="0"/>
          </a:p>
          <a:p>
            <a:endParaRPr lang="en-US" dirty="0"/>
          </a:p>
          <a:p>
            <a:endParaRPr lang="en-US" dirty="0"/>
          </a:p>
        </p:txBody>
      </p:sp>
      <p:pic>
        <p:nvPicPr>
          <p:cNvPr id="20482" name="Picture 2" descr="Image result for engineer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87163" y="4355753"/>
            <a:ext cx="3504837" cy="2332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2:31</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58463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fontScale="90000"/>
          </a:bodyPr>
          <a:lstStyle/>
          <a:p>
            <a:r>
              <a:rPr lang="en-US" dirty="0">
                <a:solidFill>
                  <a:schemeClr val="bg1"/>
                </a:solidFill>
              </a:rPr>
              <a:t>Grammar terms—</a:t>
            </a:r>
            <a:br>
              <a:rPr lang="en-US" dirty="0">
                <a:solidFill>
                  <a:schemeClr val="bg1"/>
                </a:solidFill>
              </a:rPr>
            </a:br>
            <a:r>
              <a:rPr lang="en-US" dirty="0" smtClean="0">
                <a:solidFill>
                  <a:schemeClr val="bg1"/>
                </a:solidFill>
              </a:rPr>
              <a:t>A short story written by a student with dyslexia</a:t>
            </a:r>
            <a:endParaRPr lang="en-US" dirty="0">
              <a:solidFill>
                <a:schemeClr val="bg1"/>
              </a:solidFill>
            </a:endParaRPr>
          </a:p>
        </p:txBody>
      </p:sp>
      <p:pic>
        <p:nvPicPr>
          <p:cNvPr id="6146" name="Picture 2" descr="Image result for student paper bleeding with red in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0685" y="1825625"/>
            <a:ext cx="7523419" cy="49341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2:33</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52025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0674" y="365126"/>
            <a:ext cx="6503125" cy="723446"/>
          </a:xfrm>
          <a:solidFill>
            <a:schemeClr val="accent4">
              <a:lumMod val="50000"/>
            </a:schemeClr>
          </a:solidFill>
        </p:spPr>
        <p:txBody>
          <a:bodyPr/>
          <a:lstStyle/>
          <a:p>
            <a:r>
              <a:rPr lang="en-US" dirty="0" smtClean="0">
                <a:solidFill>
                  <a:schemeClr val="bg1"/>
                </a:solidFill>
              </a:rPr>
              <a:t>Covering vs. Arriving</a:t>
            </a:r>
            <a:endParaRPr lang="en-US" dirty="0">
              <a:solidFill>
                <a:schemeClr val="bg1"/>
              </a:solidFill>
            </a:endParaRPr>
          </a:p>
        </p:txBody>
      </p:sp>
      <p:sp>
        <p:nvSpPr>
          <p:cNvPr id="3" name="Content Placeholder 2"/>
          <p:cNvSpPr>
            <a:spLocks noGrp="1"/>
          </p:cNvSpPr>
          <p:nvPr>
            <p:ph idx="1"/>
          </p:nvPr>
        </p:nvSpPr>
        <p:spPr>
          <a:xfrm>
            <a:off x="4850674" y="1088572"/>
            <a:ext cx="6932022" cy="2560320"/>
          </a:xfrm>
        </p:spPr>
        <p:txBody>
          <a:bodyPr>
            <a:normAutofit fontScale="25000" lnSpcReduction="20000"/>
          </a:bodyPr>
          <a:lstStyle/>
          <a:p>
            <a:pPr marL="342900" indent="-342900">
              <a:lnSpc>
                <a:spcPct val="120000"/>
              </a:lnSpc>
            </a:pPr>
            <a:r>
              <a:rPr lang="en-US" sz="8000" dirty="0"/>
              <a:t>We say here's a textbook that's our </a:t>
            </a:r>
            <a:r>
              <a:rPr lang="en-US" sz="8000" dirty="0" smtClean="0"/>
              <a:t>“curriculum” </a:t>
            </a:r>
            <a:r>
              <a:rPr lang="en-US" sz="8000" dirty="0"/>
              <a:t>for the year-- we need to </a:t>
            </a:r>
            <a:r>
              <a:rPr lang="en-US" sz="8000" u="sng" dirty="0"/>
              <a:t>cover</a:t>
            </a:r>
            <a:r>
              <a:rPr lang="en-US" sz="8000" dirty="0"/>
              <a:t> it. </a:t>
            </a:r>
          </a:p>
          <a:p>
            <a:pPr marL="342900" indent="-342900">
              <a:lnSpc>
                <a:spcPct val="120000"/>
              </a:lnSpc>
            </a:pPr>
            <a:r>
              <a:rPr lang="en-US" sz="8000" dirty="0"/>
              <a:t>Or in recent decades, we modify that and say here are the state standards-- we need to cover them or heads will roll after the students are tested at the end of the year. </a:t>
            </a:r>
          </a:p>
          <a:p>
            <a:pPr marL="342900" indent="-342900">
              <a:lnSpc>
                <a:spcPct val="120000"/>
              </a:lnSpc>
            </a:pPr>
            <a:r>
              <a:rPr lang="en-US" sz="8000" dirty="0"/>
              <a:t>Wiggins and </a:t>
            </a:r>
            <a:r>
              <a:rPr lang="en-US" sz="8000" dirty="0" err="1"/>
              <a:t>McTighe</a:t>
            </a:r>
            <a:r>
              <a:rPr lang="en-US" sz="8000" dirty="0"/>
              <a:t> in their famous book called </a:t>
            </a:r>
            <a:r>
              <a:rPr lang="en-US" sz="8000" i="1" dirty="0"/>
              <a:t>Understanding by Design </a:t>
            </a:r>
            <a:r>
              <a:rPr lang="en-US" sz="8000" dirty="0"/>
              <a:t>advocate </a:t>
            </a:r>
            <a:r>
              <a:rPr lang="en-US" sz="8000" dirty="0" smtClean="0"/>
              <a:t>choosing </a:t>
            </a:r>
            <a:r>
              <a:rPr lang="en-US" sz="8000" dirty="0"/>
              <a:t>your assessments </a:t>
            </a:r>
            <a:r>
              <a:rPr lang="en-US" sz="8000" u="sng" dirty="0"/>
              <a:t>before</a:t>
            </a:r>
            <a:r>
              <a:rPr lang="en-US" sz="8000" dirty="0"/>
              <a:t> you choose what you're going to cover. </a:t>
            </a:r>
          </a:p>
          <a:p>
            <a:endParaRPr lang="en-US" dirty="0"/>
          </a:p>
        </p:txBody>
      </p:sp>
      <p:pic>
        <p:nvPicPr>
          <p:cNvPr id="4098" name="Picture 2" descr="Image result for bomb squad on the phon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56417"/>
            <a:ext cx="4735797" cy="35180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3621" y="3997234"/>
            <a:ext cx="11479075" cy="2677656"/>
          </a:xfrm>
          <a:prstGeom prst="rect">
            <a:avLst/>
          </a:prstGeom>
        </p:spPr>
        <p:txBody>
          <a:bodyPr wrap="square">
            <a:spAutoFit/>
          </a:bodyPr>
          <a:lstStyle/>
          <a:p>
            <a:pPr marL="342900" indent="-342900">
              <a:buFont typeface="Arial" panose="020B0604020202020204" pitchFamily="34" charset="0"/>
              <a:buChar char="•"/>
            </a:pPr>
            <a:r>
              <a:rPr lang="en-US" sz="2100" dirty="0"/>
              <a:t>I've had years and years of graduate students coming back for a master's degree and reading that book in my curriculum course at two Christian colleges now and saying this changes everything. </a:t>
            </a:r>
          </a:p>
          <a:p>
            <a:pPr marL="800100" lvl="1" indent="-342900">
              <a:buFont typeface="Arial" panose="020B0604020202020204" pitchFamily="34" charset="0"/>
              <a:buChar char="•"/>
            </a:pPr>
            <a:r>
              <a:rPr lang="en-US" sz="2100" dirty="0"/>
              <a:t>Instead of </a:t>
            </a:r>
            <a:r>
              <a:rPr lang="en-US" sz="2100" u="sng" dirty="0"/>
              <a:t>covering</a:t>
            </a:r>
            <a:r>
              <a:rPr lang="en-US" sz="2100" dirty="0"/>
              <a:t> the textbook or covering the standards and then every few weeks and at the end of the quarter giving some tests over what was covered…</a:t>
            </a:r>
          </a:p>
          <a:p>
            <a:pPr marL="800100" lvl="1" indent="-342900">
              <a:buFont typeface="Arial" panose="020B0604020202020204" pitchFamily="34" charset="0"/>
              <a:buChar char="•"/>
            </a:pPr>
            <a:r>
              <a:rPr lang="en-US" sz="2100" dirty="0"/>
              <a:t>Rather, it's more like </a:t>
            </a:r>
            <a:r>
              <a:rPr lang="en-US" sz="2100" u="sng" dirty="0"/>
              <a:t>real life </a:t>
            </a:r>
            <a:r>
              <a:rPr lang="en-US" sz="2100" dirty="0"/>
              <a:t>where we say okay the goal is to bake a decent cake or to get enough canoeing skills to go on that thrilling river or to be able to pass the road test for a driver's license or to make that lasagna that doesn’t turn the noodles into pure mush or doesn’t make them so crispy on the edges that it's like trying to bite through giant hunks of plastic.</a:t>
            </a:r>
          </a:p>
        </p:txBody>
      </p:sp>
      <p:sp>
        <p:nvSpPr>
          <p:cNvPr id="6" name="TextBox 5"/>
          <p:cNvSpPr txBox="1"/>
          <p:nvPr/>
        </p:nvSpPr>
        <p:spPr>
          <a:xfrm>
            <a:off x="11395587" y="6274780"/>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2:35</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78123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a:t>Math properties</a:t>
            </a:r>
            <a:r>
              <a:rPr lang="en-US" sz="4000" dirty="0"/>
              <a:t>—what’s</a:t>
            </a:r>
            <a:r>
              <a:rPr lang="en-US" dirty="0"/>
              <a:t> </a:t>
            </a:r>
            <a:r>
              <a:rPr lang="en-US" sz="3600" dirty="0"/>
              <a:t>the overall, 20-year </a:t>
            </a:r>
            <a:r>
              <a:rPr lang="en-US" sz="4900" b="1" i="1" dirty="0">
                <a:solidFill>
                  <a:schemeClr val="accent5"/>
                </a:solidFill>
                <a:effectLst>
                  <a:outerShdw blurRad="38100" dist="38100" dir="2700000" algn="tl">
                    <a:srgbClr val="000000">
                      <a:alpha val="43137"/>
                    </a:srgbClr>
                  </a:outerShdw>
                </a:effectLst>
              </a:rPr>
              <a:t>goal</a:t>
            </a:r>
            <a:r>
              <a:rPr lang="en-US" sz="3600" dirty="0" smtClean="0"/>
              <a:t>?</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2342839490"/>
              </p:ext>
            </p:extLst>
          </p:nvPr>
        </p:nvGraphicFramePr>
        <p:xfrm>
          <a:off x="838198" y="1558833"/>
          <a:ext cx="10515601" cy="5082386"/>
        </p:xfrm>
        <a:graphic>
          <a:graphicData uri="http://schemas.openxmlformats.org/drawingml/2006/table">
            <a:tbl>
              <a:tblPr/>
              <a:tblGrid>
                <a:gridCol w="5947887">
                  <a:extLst>
                    <a:ext uri="{9D8B030D-6E8A-4147-A177-3AD203B41FA5}">
                      <a16:colId xmlns:a16="http://schemas.microsoft.com/office/drawing/2014/main" val="1555966053"/>
                    </a:ext>
                  </a:extLst>
                </a:gridCol>
                <a:gridCol w="4567714">
                  <a:extLst>
                    <a:ext uri="{9D8B030D-6E8A-4147-A177-3AD203B41FA5}">
                      <a16:colId xmlns:a16="http://schemas.microsoft.com/office/drawing/2014/main" val="2245991211"/>
                    </a:ext>
                  </a:extLst>
                </a:gridCol>
              </a:tblGrid>
              <a:tr h="435036">
                <a:tc>
                  <a:txBody>
                    <a:bodyPr/>
                    <a:lstStyle/>
                    <a:p>
                      <a:pPr algn="ctr"/>
                      <a:r>
                        <a:rPr lang="en-US" sz="2400" dirty="0" smtClean="0">
                          <a:latin typeface="Times New Roman" panose="02020603050405020304" pitchFamily="18" charset="0"/>
                        </a:rPr>
                        <a:t>Property</a:t>
                      </a:r>
                      <a:endParaRPr lang="en-US" sz="2400" dirty="0"/>
                    </a:p>
                  </a:txBody>
                  <a:tcPr marL="22663" marR="22663" marT="22663" marB="22663" anchor="ctr">
                    <a:lnL>
                      <a:noFill/>
                    </a:lnL>
                    <a:lnR>
                      <a:noFill/>
                    </a:lnR>
                    <a:lnT>
                      <a:noFill/>
                    </a:lnT>
                    <a:lnB>
                      <a:noFill/>
                    </a:lnB>
                    <a:solidFill>
                      <a:srgbClr val="C0C0C0"/>
                    </a:solidFill>
                  </a:tcPr>
                </a:tc>
                <a:tc>
                  <a:txBody>
                    <a:bodyPr/>
                    <a:lstStyle/>
                    <a:p>
                      <a:pPr algn="ctr"/>
                      <a:r>
                        <a:rPr lang="en-US" sz="2400" dirty="0">
                          <a:latin typeface="Times New Roman" panose="02020603050405020304" pitchFamily="18" charset="0"/>
                        </a:rPr>
                        <a:t>Example</a:t>
                      </a:r>
                      <a:endParaRPr lang="en-US" sz="2400" dirty="0"/>
                    </a:p>
                  </a:txBody>
                  <a:tcPr marL="22663" marR="22663" marT="22663" marB="22663" anchor="ctr">
                    <a:lnL>
                      <a:noFill/>
                    </a:lnL>
                    <a:lnR>
                      <a:noFill/>
                    </a:lnR>
                    <a:lnT>
                      <a:noFill/>
                    </a:lnT>
                    <a:lnB>
                      <a:noFill/>
                    </a:lnB>
                    <a:solidFill>
                      <a:srgbClr val="C0C0C0"/>
                    </a:solidFill>
                  </a:tcPr>
                </a:tc>
                <a:extLst>
                  <a:ext uri="{0D108BD9-81ED-4DB2-BD59-A6C34878D82A}">
                    <a16:rowId xmlns:a16="http://schemas.microsoft.com/office/drawing/2014/main" val="243209218"/>
                  </a:ext>
                </a:extLst>
              </a:tr>
              <a:tr h="988567">
                <a:tc>
                  <a:txBody>
                    <a:bodyPr/>
                    <a:lstStyle/>
                    <a:p>
                      <a:pPr algn="ctr"/>
                      <a:r>
                        <a:rPr lang="en-US" sz="2000" dirty="0">
                          <a:latin typeface="Times New Roman" panose="02020603050405020304" pitchFamily="18" charset="0"/>
                        </a:rPr>
                        <a:t>Commutative Property of Addition </a:t>
                      </a:r>
                      <a:br>
                        <a:rPr lang="en-US" sz="2000" dirty="0">
                          <a:latin typeface="Times New Roman" panose="02020603050405020304" pitchFamily="18" charset="0"/>
                        </a:rPr>
                      </a:br>
                      <a:r>
                        <a:rPr lang="en-US" sz="2000" b="1" i="1" dirty="0">
                          <a:latin typeface="Times New Roman" panose="02020603050405020304" pitchFamily="18" charset="0"/>
                        </a:rPr>
                        <a:t>a</a:t>
                      </a:r>
                      <a:r>
                        <a:rPr lang="en-US" sz="2000" dirty="0">
                          <a:latin typeface="Times New Roman" panose="02020603050405020304" pitchFamily="18" charset="0"/>
                        </a:rPr>
                        <a:t> + </a:t>
                      </a:r>
                      <a:r>
                        <a:rPr lang="en-US" sz="2000" b="1" i="1" dirty="0">
                          <a:latin typeface="Times New Roman" panose="02020603050405020304" pitchFamily="18" charset="0"/>
                        </a:rPr>
                        <a:t>b</a:t>
                      </a:r>
                      <a:r>
                        <a:rPr lang="en-US" sz="2000" dirty="0">
                          <a:latin typeface="Times New Roman" panose="02020603050405020304" pitchFamily="18" charset="0"/>
                        </a:rPr>
                        <a:t> = </a:t>
                      </a:r>
                      <a:r>
                        <a:rPr lang="en-US" sz="2000" b="1" i="1" dirty="0">
                          <a:latin typeface="Times New Roman" panose="02020603050405020304" pitchFamily="18" charset="0"/>
                        </a:rPr>
                        <a:t>b</a:t>
                      </a:r>
                      <a:r>
                        <a:rPr lang="en-US" sz="2000" dirty="0">
                          <a:latin typeface="Times New Roman" panose="02020603050405020304" pitchFamily="18" charset="0"/>
                        </a:rPr>
                        <a:t> + </a:t>
                      </a:r>
                      <a:r>
                        <a:rPr lang="en-US" sz="2000" b="1" i="1" dirty="0">
                          <a:latin typeface="Times New Roman" panose="02020603050405020304" pitchFamily="18" charset="0"/>
                        </a:rPr>
                        <a:t>a</a:t>
                      </a:r>
                      <a:endParaRPr lang="en-US" sz="2000" dirty="0"/>
                    </a:p>
                  </a:txBody>
                  <a:tcPr marL="22663" marR="22663" marT="22663" marB="22663" anchor="ctr">
                    <a:lnL>
                      <a:noFill/>
                    </a:lnL>
                    <a:lnR>
                      <a:noFill/>
                    </a:lnR>
                    <a:lnT>
                      <a:noFill/>
                    </a:lnT>
                    <a:lnB>
                      <a:noFill/>
                    </a:lnB>
                    <a:solidFill>
                      <a:srgbClr val="FFFFFF"/>
                    </a:solidFill>
                  </a:tcPr>
                </a:tc>
                <a:tc>
                  <a:txBody>
                    <a:bodyPr/>
                    <a:lstStyle/>
                    <a:p>
                      <a:pPr algn="ctr"/>
                      <a:r>
                        <a:rPr lang="en-US" sz="2000">
                          <a:latin typeface="Times New Roman" panose="02020603050405020304" pitchFamily="18" charset="0"/>
                        </a:rPr>
                        <a:t>2 + 3 = 3 + 2</a:t>
                      </a:r>
                      <a:endParaRPr lang="en-US" sz="2000"/>
                    </a:p>
                  </a:txBody>
                  <a:tcPr marL="22663" marR="22663" marT="22663" marB="22663" anchor="ctr">
                    <a:lnL>
                      <a:noFill/>
                    </a:lnL>
                    <a:lnR>
                      <a:noFill/>
                    </a:lnR>
                    <a:lnT>
                      <a:noFill/>
                    </a:lnT>
                    <a:lnB>
                      <a:noFill/>
                    </a:lnB>
                    <a:solidFill>
                      <a:srgbClr val="FFFFFF"/>
                    </a:solidFill>
                  </a:tcPr>
                </a:tc>
                <a:extLst>
                  <a:ext uri="{0D108BD9-81ED-4DB2-BD59-A6C34878D82A}">
                    <a16:rowId xmlns:a16="http://schemas.microsoft.com/office/drawing/2014/main" val="48667617"/>
                  </a:ext>
                </a:extLst>
              </a:tr>
              <a:tr h="988567">
                <a:tc>
                  <a:txBody>
                    <a:bodyPr/>
                    <a:lstStyle/>
                    <a:p>
                      <a:pPr algn="ctr"/>
                      <a:r>
                        <a:rPr lang="en-US" sz="2000" dirty="0">
                          <a:latin typeface="Times New Roman" panose="02020603050405020304" pitchFamily="18" charset="0"/>
                        </a:rPr>
                        <a:t>Commutative Property of Multiplication </a:t>
                      </a:r>
                      <a:br>
                        <a:rPr lang="en-US" sz="2000" dirty="0">
                          <a:latin typeface="Times New Roman" panose="02020603050405020304" pitchFamily="18" charset="0"/>
                        </a:rPr>
                      </a:br>
                      <a:r>
                        <a:rPr lang="en-US" sz="2000" b="1" i="1" dirty="0">
                          <a:latin typeface="Times New Roman" panose="02020603050405020304" pitchFamily="18" charset="0"/>
                        </a:rPr>
                        <a:t>a • b = b • a</a:t>
                      </a:r>
                      <a:endParaRPr lang="en-US" sz="2000" dirty="0"/>
                    </a:p>
                  </a:txBody>
                  <a:tcPr marL="22663" marR="22663" marT="22663" marB="22663" anchor="ctr">
                    <a:lnL>
                      <a:noFill/>
                    </a:lnL>
                    <a:lnR>
                      <a:noFill/>
                    </a:lnR>
                    <a:lnT>
                      <a:noFill/>
                    </a:lnT>
                    <a:lnB>
                      <a:noFill/>
                    </a:lnB>
                    <a:solidFill>
                      <a:srgbClr val="FFFFFF"/>
                    </a:solidFill>
                  </a:tcPr>
                </a:tc>
                <a:tc>
                  <a:txBody>
                    <a:bodyPr/>
                    <a:lstStyle/>
                    <a:p>
                      <a:pPr algn="ctr"/>
                      <a:r>
                        <a:rPr lang="en-US" sz="2000">
                          <a:latin typeface="Times New Roman" panose="02020603050405020304" pitchFamily="18" charset="0"/>
                        </a:rPr>
                        <a:t>2 • ( 3 ) = 3 • ( 2 )</a:t>
                      </a:r>
                      <a:endParaRPr lang="en-US" sz="2000"/>
                    </a:p>
                  </a:txBody>
                  <a:tcPr marL="22663" marR="22663" marT="22663" marB="22663" anchor="ctr">
                    <a:lnL>
                      <a:noFill/>
                    </a:lnL>
                    <a:lnR>
                      <a:noFill/>
                    </a:lnR>
                    <a:lnT>
                      <a:noFill/>
                    </a:lnT>
                    <a:lnB>
                      <a:noFill/>
                    </a:lnB>
                    <a:solidFill>
                      <a:srgbClr val="FFFFFF"/>
                    </a:solidFill>
                  </a:tcPr>
                </a:tc>
                <a:extLst>
                  <a:ext uri="{0D108BD9-81ED-4DB2-BD59-A6C34878D82A}">
                    <a16:rowId xmlns:a16="http://schemas.microsoft.com/office/drawing/2014/main" val="1050255473"/>
                  </a:ext>
                </a:extLst>
              </a:tr>
              <a:tr h="988567">
                <a:tc>
                  <a:txBody>
                    <a:bodyPr/>
                    <a:lstStyle/>
                    <a:p>
                      <a:pPr algn="ctr"/>
                      <a:r>
                        <a:rPr lang="en-US" sz="2000">
                          <a:latin typeface="Times New Roman" panose="02020603050405020304" pitchFamily="18" charset="0"/>
                        </a:rPr>
                        <a:t>Associative Property of Addition </a:t>
                      </a:r>
                      <a:br>
                        <a:rPr lang="en-US" sz="2000">
                          <a:latin typeface="Times New Roman" panose="02020603050405020304" pitchFamily="18" charset="0"/>
                        </a:rPr>
                      </a:br>
                      <a:r>
                        <a:rPr lang="en-US" sz="2000" b="1" i="1">
                          <a:latin typeface="Times New Roman" panose="02020603050405020304" pitchFamily="18" charset="0"/>
                        </a:rPr>
                        <a:t>a + </a:t>
                      </a:r>
                      <a:r>
                        <a:rPr lang="en-US" sz="2000" b="1">
                          <a:latin typeface="Times New Roman" panose="02020603050405020304" pitchFamily="18" charset="0"/>
                        </a:rPr>
                        <a:t>( </a:t>
                      </a:r>
                      <a:r>
                        <a:rPr lang="en-US" sz="2000" b="1" i="1">
                          <a:latin typeface="Times New Roman" panose="02020603050405020304" pitchFamily="18" charset="0"/>
                        </a:rPr>
                        <a:t>b + c </a:t>
                      </a:r>
                      <a:r>
                        <a:rPr lang="en-US" sz="2000" b="1">
                          <a:latin typeface="Times New Roman" panose="02020603050405020304" pitchFamily="18" charset="0"/>
                        </a:rPr>
                        <a:t>)</a:t>
                      </a:r>
                      <a:r>
                        <a:rPr lang="en-US" sz="2000" b="1" i="1">
                          <a:latin typeface="Times New Roman" panose="02020603050405020304" pitchFamily="18" charset="0"/>
                        </a:rPr>
                        <a:t> = </a:t>
                      </a:r>
                      <a:r>
                        <a:rPr lang="en-US" sz="2000" b="1">
                          <a:latin typeface="Times New Roman" panose="02020603050405020304" pitchFamily="18" charset="0"/>
                        </a:rPr>
                        <a:t>(</a:t>
                      </a:r>
                      <a:r>
                        <a:rPr lang="en-US" sz="2000" b="1" i="1">
                          <a:latin typeface="Times New Roman" panose="02020603050405020304" pitchFamily="18" charset="0"/>
                        </a:rPr>
                        <a:t> a + b </a:t>
                      </a:r>
                      <a:r>
                        <a:rPr lang="en-US" sz="2000" b="1">
                          <a:latin typeface="Times New Roman" panose="02020603050405020304" pitchFamily="18" charset="0"/>
                        </a:rPr>
                        <a:t>)</a:t>
                      </a:r>
                      <a:r>
                        <a:rPr lang="en-US" sz="2000" b="1" i="1">
                          <a:latin typeface="Times New Roman" panose="02020603050405020304" pitchFamily="18" charset="0"/>
                        </a:rPr>
                        <a:t> + c </a:t>
                      </a:r>
                      <a:endParaRPr lang="en-US" sz="2000"/>
                    </a:p>
                  </a:txBody>
                  <a:tcPr marL="22663" marR="22663" marT="22663" marB="22663" anchor="ctr">
                    <a:lnL>
                      <a:noFill/>
                    </a:lnL>
                    <a:lnR>
                      <a:noFill/>
                    </a:lnR>
                    <a:lnT>
                      <a:noFill/>
                    </a:lnT>
                    <a:lnB>
                      <a:noFill/>
                    </a:lnB>
                    <a:solidFill>
                      <a:srgbClr val="FFFFFF"/>
                    </a:solidFill>
                  </a:tcPr>
                </a:tc>
                <a:tc>
                  <a:txBody>
                    <a:bodyPr/>
                    <a:lstStyle/>
                    <a:p>
                      <a:pPr algn="ctr"/>
                      <a:r>
                        <a:rPr lang="en-US" sz="2000" dirty="0">
                          <a:latin typeface="Times New Roman" panose="02020603050405020304" pitchFamily="18" charset="0"/>
                        </a:rPr>
                        <a:t>2 + ( 3 + 4 ) = ( 2 + 3 ) + 4</a:t>
                      </a:r>
                      <a:endParaRPr lang="en-US" sz="2000" dirty="0"/>
                    </a:p>
                  </a:txBody>
                  <a:tcPr marL="22663" marR="22663" marT="22663" marB="22663" anchor="ctr">
                    <a:lnL>
                      <a:noFill/>
                    </a:lnL>
                    <a:lnR>
                      <a:noFill/>
                    </a:lnR>
                    <a:lnT>
                      <a:noFill/>
                    </a:lnT>
                    <a:lnB>
                      <a:noFill/>
                    </a:lnB>
                    <a:solidFill>
                      <a:srgbClr val="FFFFFF"/>
                    </a:solidFill>
                  </a:tcPr>
                </a:tc>
                <a:extLst>
                  <a:ext uri="{0D108BD9-81ED-4DB2-BD59-A6C34878D82A}">
                    <a16:rowId xmlns:a16="http://schemas.microsoft.com/office/drawing/2014/main" val="1502621236"/>
                  </a:ext>
                </a:extLst>
              </a:tr>
              <a:tr h="988567">
                <a:tc>
                  <a:txBody>
                    <a:bodyPr/>
                    <a:lstStyle/>
                    <a:p>
                      <a:pPr algn="ctr"/>
                      <a:r>
                        <a:rPr lang="en-US" sz="2000">
                          <a:latin typeface="Times New Roman" panose="02020603050405020304" pitchFamily="18" charset="0"/>
                        </a:rPr>
                        <a:t>Associative Property of Multiplication </a:t>
                      </a:r>
                      <a:br>
                        <a:rPr lang="en-US" sz="2000">
                          <a:latin typeface="Times New Roman" panose="02020603050405020304" pitchFamily="18" charset="0"/>
                        </a:rPr>
                      </a:br>
                      <a:r>
                        <a:rPr lang="en-US" sz="2000" b="1" i="1">
                          <a:latin typeface="Times New Roman" panose="02020603050405020304" pitchFamily="18" charset="0"/>
                        </a:rPr>
                        <a:t>a • </a:t>
                      </a:r>
                      <a:r>
                        <a:rPr lang="en-US" sz="2000" b="1">
                          <a:latin typeface="Times New Roman" panose="02020603050405020304" pitchFamily="18" charset="0"/>
                        </a:rPr>
                        <a:t>(</a:t>
                      </a:r>
                      <a:r>
                        <a:rPr lang="en-US" sz="2000" b="1" i="1">
                          <a:latin typeface="Times New Roman" panose="02020603050405020304" pitchFamily="18" charset="0"/>
                        </a:rPr>
                        <a:t> b • c </a:t>
                      </a:r>
                      <a:r>
                        <a:rPr lang="en-US" sz="2000" b="1">
                          <a:latin typeface="Times New Roman" panose="02020603050405020304" pitchFamily="18" charset="0"/>
                        </a:rPr>
                        <a:t>)</a:t>
                      </a:r>
                      <a:r>
                        <a:rPr lang="en-US" sz="2000" b="1" i="1">
                          <a:latin typeface="Times New Roman" panose="02020603050405020304" pitchFamily="18" charset="0"/>
                        </a:rPr>
                        <a:t> = </a:t>
                      </a:r>
                      <a:r>
                        <a:rPr lang="en-US" sz="2000" b="1">
                          <a:latin typeface="Times New Roman" panose="02020603050405020304" pitchFamily="18" charset="0"/>
                        </a:rPr>
                        <a:t>( </a:t>
                      </a:r>
                      <a:r>
                        <a:rPr lang="en-US" sz="2000" b="1" i="1">
                          <a:latin typeface="Times New Roman" panose="02020603050405020304" pitchFamily="18" charset="0"/>
                        </a:rPr>
                        <a:t>a • b </a:t>
                      </a:r>
                      <a:r>
                        <a:rPr lang="en-US" sz="2000" b="1">
                          <a:latin typeface="Times New Roman" panose="02020603050405020304" pitchFamily="18" charset="0"/>
                        </a:rPr>
                        <a:t>)</a:t>
                      </a:r>
                      <a:r>
                        <a:rPr lang="en-US" sz="2000" b="1" i="1">
                          <a:latin typeface="Times New Roman" panose="02020603050405020304" pitchFamily="18" charset="0"/>
                        </a:rPr>
                        <a:t> • c</a:t>
                      </a:r>
                      <a:endParaRPr lang="en-US" sz="2000"/>
                    </a:p>
                  </a:txBody>
                  <a:tcPr marL="22663" marR="22663" marT="22663" marB="22663" anchor="ctr">
                    <a:lnL>
                      <a:noFill/>
                    </a:lnL>
                    <a:lnR>
                      <a:noFill/>
                    </a:lnR>
                    <a:lnT>
                      <a:noFill/>
                    </a:lnT>
                    <a:lnB>
                      <a:noFill/>
                    </a:lnB>
                    <a:solidFill>
                      <a:srgbClr val="FFFFFF"/>
                    </a:solidFill>
                  </a:tcPr>
                </a:tc>
                <a:tc>
                  <a:txBody>
                    <a:bodyPr/>
                    <a:lstStyle/>
                    <a:p>
                      <a:pPr algn="ctr"/>
                      <a:r>
                        <a:rPr lang="en-US" sz="2000">
                          <a:latin typeface="Times New Roman" panose="02020603050405020304" pitchFamily="18" charset="0"/>
                        </a:rPr>
                        <a:t>2 • ( 3 • 4 ) = ( 2 • 3 ) • 4</a:t>
                      </a:r>
                      <a:endParaRPr lang="en-US" sz="2000"/>
                    </a:p>
                  </a:txBody>
                  <a:tcPr marL="22663" marR="22663" marT="22663" marB="22663" anchor="ctr">
                    <a:lnL>
                      <a:noFill/>
                    </a:lnL>
                    <a:lnR>
                      <a:noFill/>
                    </a:lnR>
                    <a:lnT>
                      <a:noFill/>
                    </a:lnT>
                    <a:lnB>
                      <a:noFill/>
                    </a:lnB>
                    <a:solidFill>
                      <a:srgbClr val="FFFFFF"/>
                    </a:solidFill>
                  </a:tcPr>
                </a:tc>
                <a:extLst>
                  <a:ext uri="{0D108BD9-81ED-4DB2-BD59-A6C34878D82A}">
                    <a16:rowId xmlns:a16="http://schemas.microsoft.com/office/drawing/2014/main" val="2788219065"/>
                  </a:ext>
                </a:extLst>
              </a:tr>
              <a:tr h="693082">
                <a:tc>
                  <a:txBody>
                    <a:bodyPr/>
                    <a:lstStyle/>
                    <a:p>
                      <a:pPr algn="ctr"/>
                      <a:r>
                        <a:rPr lang="en-US" sz="2000" dirty="0">
                          <a:latin typeface="Times New Roman" panose="02020603050405020304" pitchFamily="18" charset="0"/>
                        </a:rPr>
                        <a:t>Distributive Property </a:t>
                      </a:r>
                      <a:br>
                        <a:rPr lang="en-US" sz="2000" dirty="0">
                          <a:latin typeface="Times New Roman" panose="02020603050405020304" pitchFamily="18" charset="0"/>
                        </a:rPr>
                      </a:br>
                      <a:r>
                        <a:rPr lang="en-US" sz="2000" b="1" i="1" dirty="0">
                          <a:latin typeface="Times New Roman" panose="02020603050405020304" pitchFamily="18" charset="0"/>
                        </a:rPr>
                        <a:t>a • </a:t>
                      </a:r>
                      <a:r>
                        <a:rPr lang="en-US" sz="2000" b="1" dirty="0">
                          <a:latin typeface="Times New Roman" panose="02020603050405020304" pitchFamily="18" charset="0"/>
                        </a:rPr>
                        <a:t>(</a:t>
                      </a:r>
                      <a:r>
                        <a:rPr lang="en-US" sz="2000" b="1" i="1" dirty="0">
                          <a:latin typeface="Times New Roman" panose="02020603050405020304" pitchFamily="18" charset="0"/>
                        </a:rPr>
                        <a:t> b + c </a:t>
                      </a:r>
                      <a:r>
                        <a:rPr lang="en-US" sz="2000" b="1" dirty="0">
                          <a:latin typeface="Times New Roman" panose="02020603050405020304" pitchFamily="18" charset="0"/>
                        </a:rPr>
                        <a:t>)</a:t>
                      </a:r>
                      <a:r>
                        <a:rPr lang="en-US" sz="2000" b="1" i="1" dirty="0">
                          <a:latin typeface="Times New Roman" panose="02020603050405020304" pitchFamily="18" charset="0"/>
                        </a:rPr>
                        <a:t> = a • b + a • c</a:t>
                      </a:r>
                      <a:endParaRPr lang="en-US" sz="2000" dirty="0"/>
                    </a:p>
                  </a:txBody>
                  <a:tcPr marL="22663" marR="22663" marT="22663" marB="22663" anchor="ctr">
                    <a:lnL>
                      <a:noFill/>
                    </a:lnL>
                    <a:lnR>
                      <a:noFill/>
                    </a:lnR>
                    <a:lnT>
                      <a:noFill/>
                    </a:lnT>
                    <a:lnB>
                      <a:noFill/>
                    </a:lnB>
                    <a:solidFill>
                      <a:srgbClr val="FFFFFF"/>
                    </a:solidFill>
                  </a:tcPr>
                </a:tc>
                <a:tc>
                  <a:txBody>
                    <a:bodyPr/>
                    <a:lstStyle/>
                    <a:p>
                      <a:pPr algn="ctr"/>
                      <a:r>
                        <a:rPr lang="en-US" sz="2000" dirty="0">
                          <a:latin typeface="Times New Roman" panose="02020603050405020304" pitchFamily="18" charset="0"/>
                        </a:rPr>
                        <a:t>2 • ( 3 + 4 ) = 2 •  3 + 2 • 4</a:t>
                      </a:r>
                      <a:endParaRPr lang="en-US" sz="2000" dirty="0"/>
                    </a:p>
                  </a:txBody>
                  <a:tcPr marL="22663" marR="22663" marT="22663" marB="22663" anchor="ctr">
                    <a:lnL>
                      <a:noFill/>
                    </a:lnL>
                    <a:lnR>
                      <a:noFill/>
                    </a:lnR>
                    <a:lnT>
                      <a:noFill/>
                    </a:lnT>
                    <a:lnB>
                      <a:noFill/>
                    </a:lnB>
                    <a:solidFill>
                      <a:srgbClr val="FFFFFF"/>
                    </a:solidFill>
                  </a:tcPr>
                </a:tc>
                <a:extLst>
                  <a:ext uri="{0D108BD9-81ED-4DB2-BD59-A6C34878D82A}">
                    <a16:rowId xmlns:a16="http://schemas.microsoft.com/office/drawing/2014/main" val="2063840899"/>
                  </a:ext>
                </a:extLst>
              </a:tr>
            </a:tbl>
          </a:graphicData>
        </a:graphic>
      </p:graphicFrame>
      <p:sp>
        <p:nvSpPr>
          <p:cNvPr id="5" name="TextBox 4"/>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2:37</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18988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2555" y="0"/>
            <a:ext cx="10231697" cy="1884755"/>
          </a:xfrm>
        </p:spPr>
        <p:txBody>
          <a:bodyPr>
            <a:normAutofit fontScale="90000"/>
          </a:bodyPr>
          <a:lstStyle/>
          <a:p>
            <a:r>
              <a:rPr lang="en-US" dirty="0" smtClean="0"/>
              <a:t/>
            </a:r>
            <a:br>
              <a:rPr lang="en-US" dirty="0" smtClean="0"/>
            </a:br>
            <a:r>
              <a:rPr lang="en-US" dirty="0" smtClean="0">
                <a:solidFill>
                  <a:schemeClr val="bg1"/>
                </a:solidFill>
              </a:rPr>
              <a:t>Would </a:t>
            </a:r>
            <a:r>
              <a:rPr lang="en-US" dirty="0">
                <a:solidFill>
                  <a:schemeClr val="bg1"/>
                </a:solidFill>
              </a:rPr>
              <a:t>you assess </a:t>
            </a:r>
            <a:r>
              <a:rPr lang="en-US" b="1" i="1" dirty="0">
                <a:solidFill>
                  <a:schemeClr val="accent1">
                    <a:lumMod val="60000"/>
                    <a:lumOff val="40000"/>
                  </a:schemeClr>
                </a:solidFill>
                <a:effectLst>
                  <a:outerShdw blurRad="38100" dist="38100" dir="2700000" algn="tl">
                    <a:srgbClr val="000000">
                      <a:alpha val="43137"/>
                    </a:srgbClr>
                  </a:outerShdw>
                </a:effectLst>
              </a:rPr>
              <a:t>canoeing skills </a:t>
            </a:r>
            <a:r>
              <a:rPr lang="en-US" sz="4400" b="1" i="1" dirty="0">
                <a:solidFill>
                  <a:schemeClr val="accent5"/>
                </a:solidFill>
                <a:effectLst>
                  <a:outerShdw blurRad="38100" dist="38100" dir="2700000" algn="tl">
                    <a:srgbClr val="000000">
                      <a:alpha val="43137"/>
                    </a:srgbClr>
                  </a:outerShdw>
                </a:effectLst>
              </a:rPr>
              <a:t/>
            </a:r>
            <a:br>
              <a:rPr lang="en-US" sz="4400" b="1" i="1" dirty="0">
                <a:solidFill>
                  <a:schemeClr val="accent5"/>
                </a:solidFill>
                <a:effectLst>
                  <a:outerShdw blurRad="38100" dist="38100" dir="2700000" algn="tl">
                    <a:srgbClr val="000000">
                      <a:alpha val="43137"/>
                    </a:srgbClr>
                  </a:outerShdw>
                </a:effectLst>
              </a:rPr>
            </a:br>
            <a:r>
              <a:rPr lang="en-US" dirty="0" smtClean="0">
                <a:solidFill>
                  <a:schemeClr val="bg1"/>
                </a:solidFill>
              </a:rPr>
              <a:t>with </a:t>
            </a:r>
            <a:r>
              <a:rPr lang="en-US" dirty="0">
                <a:solidFill>
                  <a:schemeClr val="bg1"/>
                </a:solidFill>
              </a:rPr>
              <a:t>a spelling test</a:t>
            </a:r>
            <a:r>
              <a:rPr lang="en-US" dirty="0" smtClean="0">
                <a:solidFill>
                  <a:schemeClr val="bg1"/>
                </a:solidFill>
              </a:rPr>
              <a:t>?</a:t>
            </a:r>
            <a:endParaRPr lang="en-US" dirty="0">
              <a:solidFill>
                <a:schemeClr val="bg1"/>
              </a:solidFill>
            </a:endParaRPr>
          </a:p>
        </p:txBody>
      </p:sp>
      <p:pic>
        <p:nvPicPr>
          <p:cNvPr id="1026" name="Picture 2" descr="Image result for j strok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0541" y="2100465"/>
            <a:ext cx="6303711" cy="4493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pelling t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2555" y="2100465"/>
            <a:ext cx="3318712" cy="44577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2:03</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3007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Preparing kids for the future:</a:t>
            </a:r>
            <a:br>
              <a:rPr lang="en-US" dirty="0" smtClean="0"/>
            </a:br>
            <a:r>
              <a:rPr lang="en-US" dirty="0" smtClean="0"/>
              <a:t>Computer </a:t>
            </a:r>
            <a:r>
              <a:rPr lang="en-US" i="1" dirty="0" smtClean="0"/>
              <a:t>programming</a:t>
            </a:r>
            <a:r>
              <a:rPr lang="en-US" dirty="0" smtClean="0"/>
              <a:t> vs. computer </a:t>
            </a:r>
            <a:r>
              <a:rPr lang="en-US" b="1" i="1" dirty="0">
                <a:solidFill>
                  <a:schemeClr val="accent5"/>
                </a:solidFill>
                <a:effectLst>
                  <a:outerShdw blurRad="38100" dist="38100" dir="2700000" algn="tl">
                    <a:srgbClr val="000000">
                      <a:alpha val="43137"/>
                    </a:srgbClr>
                  </a:outerShdw>
                </a:effectLst>
              </a:rPr>
              <a:t>using</a:t>
            </a:r>
            <a:endParaRPr lang="en-US" sz="4000" b="1" i="1" dirty="0">
              <a:solidFill>
                <a:schemeClr val="accent5"/>
              </a:solidFill>
              <a:effectLst>
                <a:outerShdw blurRad="38100" dist="38100" dir="2700000" algn="tl">
                  <a:srgbClr val="000000">
                    <a:alpha val="43137"/>
                  </a:srgbClr>
                </a:outerShdw>
              </a:effectLst>
            </a:endParaRPr>
          </a:p>
        </p:txBody>
      </p:sp>
      <p:pic>
        <p:nvPicPr>
          <p:cNvPr id="8194" name="Picture 2" descr="Image result for computer programmi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684599"/>
            <a:ext cx="6825328" cy="4784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afe comput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96028" y="1684599"/>
            <a:ext cx="5995972" cy="47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444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dirty="0"/>
              <a:t>That brings us to the term </a:t>
            </a:r>
            <a:r>
              <a:rPr lang="en-US" dirty="0" smtClean="0"/>
              <a:t/>
            </a:r>
            <a:br>
              <a:rPr lang="en-US" dirty="0" smtClean="0"/>
            </a:br>
            <a:r>
              <a:rPr lang="en-US" b="1" i="1" dirty="0">
                <a:solidFill>
                  <a:schemeClr val="accent5"/>
                </a:solidFill>
                <a:effectLst>
                  <a:outerShdw blurRad="38100" dist="38100" dir="2700000" algn="tl">
                    <a:srgbClr val="000000">
                      <a:alpha val="43137"/>
                    </a:srgbClr>
                  </a:outerShdw>
                </a:effectLst>
              </a:rPr>
              <a:t>authentic</a:t>
            </a:r>
            <a:r>
              <a:rPr lang="en-US" dirty="0" smtClean="0"/>
              <a:t> assessment</a:t>
            </a:r>
            <a:endParaRPr lang="en-US" dirty="0"/>
          </a:p>
        </p:txBody>
      </p:sp>
      <p:sp>
        <p:nvSpPr>
          <p:cNvPr id="3" name="Content Placeholder 2"/>
          <p:cNvSpPr>
            <a:spLocks noGrp="1"/>
          </p:cNvSpPr>
          <p:nvPr>
            <p:ph idx="1"/>
          </p:nvPr>
        </p:nvSpPr>
        <p:spPr>
          <a:xfrm>
            <a:off x="609600" y="1825625"/>
            <a:ext cx="10744200" cy="4740638"/>
          </a:xfrm>
        </p:spPr>
        <p:txBody>
          <a:bodyPr>
            <a:normAutofit lnSpcReduction="10000"/>
          </a:bodyPr>
          <a:lstStyle/>
          <a:p>
            <a:r>
              <a:rPr lang="en-US" dirty="0" smtClean="0"/>
              <a:t>This </a:t>
            </a:r>
            <a:r>
              <a:rPr lang="en-US" dirty="0"/>
              <a:t>concept was becoming pretty widespread and well accepted in the education world until the </a:t>
            </a:r>
            <a:r>
              <a:rPr lang="en-US" u="sng" dirty="0"/>
              <a:t>standards movement </a:t>
            </a:r>
            <a:r>
              <a:rPr lang="en-US" dirty="0" smtClean="0"/>
              <a:t>and </a:t>
            </a:r>
            <a:r>
              <a:rPr lang="en-US" dirty="0"/>
              <a:t>the testing movement pretty much dictated that we would have to have multiple choice tests more often than </a:t>
            </a:r>
            <a:r>
              <a:rPr lang="en-US" dirty="0" smtClean="0"/>
              <a:t>ever</a:t>
            </a:r>
            <a:br>
              <a:rPr lang="en-US" dirty="0" smtClean="0"/>
            </a:br>
            <a:r>
              <a:rPr lang="en-US" dirty="0" smtClean="0"/>
              <a:t>before </a:t>
            </a:r>
            <a:r>
              <a:rPr lang="en-US" dirty="0"/>
              <a:t>and at earlier ages. </a:t>
            </a:r>
            <a:endParaRPr lang="en-US" dirty="0" smtClean="0"/>
          </a:p>
          <a:p>
            <a:r>
              <a:rPr lang="en-US" dirty="0" smtClean="0"/>
              <a:t>And </a:t>
            </a:r>
            <a:r>
              <a:rPr lang="en-US" dirty="0"/>
              <a:t>having students practice styles </a:t>
            </a:r>
            <a:r>
              <a:rPr lang="en-US" dirty="0" smtClean="0"/>
              <a:t/>
            </a:r>
            <a:br>
              <a:rPr lang="en-US" dirty="0" smtClean="0"/>
            </a:br>
            <a:r>
              <a:rPr lang="en-US" dirty="0" smtClean="0"/>
              <a:t>of </a:t>
            </a:r>
            <a:r>
              <a:rPr lang="en-US" dirty="0"/>
              <a:t>learning and assessment that </a:t>
            </a:r>
            <a:r>
              <a:rPr lang="en-US" dirty="0" smtClean="0"/>
              <a:t/>
            </a:r>
            <a:br>
              <a:rPr lang="en-US" dirty="0" smtClean="0"/>
            </a:br>
            <a:r>
              <a:rPr lang="en-US" dirty="0" smtClean="0"/>
              <a:t>didn't </a:t>
            </a:r>
            <a:r>
              <a:rPr lang="en-US" dirty="0"/>
              <a:t>fit </a:t>
            </a:r>
            <a:r>
              <a:rPr lang="en-US" dirty="0" smtClean="0"/>
              <a:t>the </a:t>
            </a:r>
            <a:r>
              <a:rPr lang="en-US" u="sng" dirty="0"/>
              <a:t>coverage approach </a:t>
            </a:r>
            <a:r>
              <a:rPr lang="en-US" dirty="0"/>
              <a:t>to </a:t>
            </a:r>
            <a:r>
              <a:rPr lang="en-US" dirty="0" smtClean="0"/>
              <a:t/>
            </a:r>
            <a:br>
              <a:rPr lang="en-US" dirty="0" smtClean="0"/>
            </a:br>
            <a:r>
              <a:rPr lang="en-US" dirty="0" smtClean="0"/>
              <a:t>curriculum </a:t>
            </a:r>
            <a:r>
              <a:rPr lang="en-US" dirty="0"/>
              <a:t>and the </a:t>
            </a:r>
            <a:r>
              <a:rPr lang="en-US" u="sng" dirty="0"/>
              <a:t>high-stakes</a:t>
            </a:r>
            <a:r>
              <a:rPr lang="en-US" dirty="0"/>
              <a:t> </a:t>
            </a:r>
            <a:r>
              <a:rPr lang="en-US" dirty="0" smtClean="0"/>
              <a:t/>
            </a:r>
            <a:br>
              <a:rPr lang="en-US" dirty="0" smtClean="0"/>
            </a:br>
            <a:r>
              <a:rPr lang="en-US" dirty="0" smtClean="0"/>
              <a:t>paper </a:t>
            </a:r>
            <a:r>
              <a:rPr lang="en-US" dirty="0"/>
              <a:t>and pencil approach to </a:t>
            </a:r>
            <a:r>
              <a:rPr lang="en-US" dirty="0" smtClean="0"/>
              <a:t/>
            </a:r>
            <a:br>
              <a:rPr lang="en-US" dirty="0" smtClean="0"/>
            </a:br>
            <a:r>
              <a:rPr lang="en-US" dirty="0" smtClean="0"/>
              <a:t>assessment </a:t>
            </a:r>
            <a:r>
              <a:rPr lang="en-US" dirty="0"/>
              <a:t>could mean disaster for </a:t>
            </a:r>
            <a:r>
              <a:rPr lang="en-US" dirty="0" smtClean="0"/>
              <a:t/>
            </a:r>
            <a:br>
              <a:rPr lang="en-US" dirty="0" smtClean="0"/>
            </a:br>
            <a:r>
              <a:rPr lang="en-US" dirty="0" smtClean="0"/>
              <a:t>the student, </a:t>
            </a:r>
            <a:r>
              <a:rPr lang="en-US" dirty="0"/>
              <a:t>for the </a:t>
            </a:r>
            <a:r>
              <a:rPr lang="en-US" dirty="0" smtClean="0"/>
              <a:t>teacher, </a:t>
            </a:r>
            <a:r>
              <a:rPr lang="en-US" dirty="0"/>
              <a:t>and </a:t>
            </a:r>
            <a:r>
              <a:rPr lang="en-US" dirty="0" smtClean="0"/>
              <a:t/>
            </a:r>
            <a:br>
              <a:rPr lang="en-US" dirty="0" smtClean="0"/>
            </a:br>
            <a:r>
              <a:rPr lang="en-US" dirty="0" smtClean="0"/>
              <a:t>even </a:t>
            </a:r>
            <a:r>
              <a:rPr lang="en-US" dirty="0"/>
              <a:t>for the whole school.</a:t>
            </a:r>
          </a:p>
          <a:p>
            <a:endParaRPr lang="en-US" dirty="0"/>
          </a:p>
        </p:txBody>
      </p:sp>
      <p:pic>
        <p:nvPicPr>
          <p:cNvPr id="5122" name="Picture 2" descr="Image result for high stakes test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5738" y="3057524"/>
            <a:ext cx="5953125" cy="3800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6457890"/>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2:39</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68985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solidFill>
            <a:schemeClr val="bg2">
              <a:lumMod val="90000"/>
            </a:schemeClr>
          </a:solidFill>
        </p:spPr>
        <p:txBody>
          <a:bodyPr/>
          <a:lstStyle/>
          <a:p>
            <a:r>
              <a:rPr lang="en-US" dirty="0" smtClean="0"/>
              <a:t>Different philosophies, different assessments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35558709"/>
              </p:ext>
            </p:extLst>
          </p:nvPr>
        </p:nvGraphicFramePr>
        <p:xfrm>
          <a:off x="265473" y="993058"/>
          <a:ext cx="11572565" cy="5567521"/>
        </p:xfrm>
        <a:graphic>
          <a:graphicData uri="http://schemas.openxmlformats.org/drawingml/2006/table">
            <a:tbl>
              <a:tblPr firstRow="1" firstCol="1" bandRow="1">
                <a:tableStyleId>{5C22544A-7EE6-4342-B048-85BDC9FD1C3A}</a:tableStyleId>
              </a:tblPr>
              <a:tblGrid>
                <a:gridCol w="1371503">
                  <a:extLst>
                    <a:ext uri="{9D8B030D-6E8A-4147-A177-3AD203B41FA5}">
                      <a16:colId xmlns:a16="http://schemas.microsoft.com/office/drawing/2014/main" val="515663919"/>
                    </a:ext>
                  </a:extLst>
                </a:gridCol>
                <a:gridCol w="1878647">
                  <a:extLst>
                    <a:ext uri="{9D8B030D-6E8A-4147-A177-3AD203B41FA5}">
                      <a16:colId xmlns:a16="http://schemas.microsoft.com/office/drawing/2014/main" val="3759001370"/>
                    </a:ext>
                  </a:extLst>
                </a:gridCol>
                <a:gridCol w="1981060">
                  <a:extLst>
                    <a:ext uri="{9D8B030D-6E8A-4147-A177-3AD203B41FA5}">
                      <a16:colId xmlns:a16="http://schemas.microsoft.com/office/drawing/2014/main" val="557873114"/>
                    </a:ext>
                  </a:extLst>
                </a:gridCol>
                <a:gridCol w="2212101">
                  <a:extLst>
                    <a:ext uri="{9D8B030D-6E8A-4147-A177-3AD203B41FA5}">
                      <a16:colId xmlns:a16="http://schemas.microsoft.com/office/drawing/2014/main" val="241543253"/>
                    </a:ext>
                  </a:extLst>
                </a:gridCol>
                <a:gridCol w="2064627">
                  <a:extLst>
                    <a:ext uri="{9D8B030D-6E8A-4147-A177-3AD203B41FA5}">
                      <a16:colId xmlns:a16="http://schemas.microsoft.com/office/drawing/2014/main" val="2758786692"/>
                    </a:ext>
                  </a:extLst>
                </a:gridCol>
                <a:gridCol w="2064627">
                  <a:extLst>
                    <a:ext uri="{9D8B030D-6E8A-4147-A177-3AD203B41FA5}">
                      <a16:colId xmlns:a16="http://schemas.microsoft.com/office/drawing/2014/main" val="71947862"/>
                    </a:ext>
                  </a:extLst>
                </a:gridCol>
              </a:tblGrid>
              <a:tr h="675481">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 </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400">
                          <a:effectLst>
                            <a:outerShdw blurRad="38100" dist="38100" dir="2700000" algn="tl">
                              <a:srgbClr val="000000">
                                <a:alpha val="43137"/>
                              </a:srgbClr>
                            </a:outerShdw>
                          </a:effectLst>
                          <a:latin typeface="Arial Narrow" panose="020B0606020202030204" pitchFamily="34" charset="0"/>
                        </a:rPr>
                        <a:t>Progressivism</a:t>
                      </a:r>
                      <a:endParaRPr lang="en-US" sz="240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400" dirty="0">
                          <a:effectLst>
                            <a:outerShdw blurRad="38100" dist="38100" dir="2700000" algn="tl">
                              <a:srgbClr val="000000">
                                <a:alpha val="43137"/>
                              </a:srgbClr>
                            </a:outerShdw>
                          </a:effectLst>
                          <a:latin typeface="Arial Narrow" panose="020B0606020202030204" pitchFamily="34" charset="0"/>
                        </a:rPr>
                        <a:t>Humanism</a:t>
                      </a:r>
                      <a:endParaRPr lang="en-US" sz="2400"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400" dirty="0" err="1" smtClean="0">
                          <a:effectLst>
                            <a:outerShdw blurRad="38100" dist="38100" dir="2700000" algn="tl">
                              <a:srgbClr val="000000">
                                <a:alpha val="43137"/>
                              </a:srgbClr>
                            </a:outerShdw>
                          </a:effectLst>
                          <a:latin typeface="Arial Narrow" panose="020B0606020202030204" pitchFamily="34" charset="0"/>
                        </a:rPr>
                        <a:t>Perennialism</a:t>
                      </a:r>
                      <a:endParaRPr lang="en-US" sz="2400"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400">
                          <a:effectLst>
                            <a:outerShdw blurRad="38100" dist="38100" dir="2700000" algn="tl">
                              <a:srgbClr val="000000">
                                <a:alpha val="43137"/>
                              </a:srgbClr>
                            </a:outerShdw>
                          </a:effectLst>
                          <a:latin typeface="Arial Narrow" panose="020B0606020202030204" pitchFamily="34" charset="0"/>
                        </a:rPr>
                        <a:t>Essentialism</a:t>
                      </a:r>
                      <a:endParaRPr lang="en-US" sz="240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400" dirty="0">
                          <a:effectLst>
                            <a:outerShdw blurRad="38100" dist="38100" dir="2700000" algn="tl">
                              <a:srgbClr val="000000">
                                <a:alpha val="43137"/>
                              </a:srgbClr>
                            </a:outerShdw>
                          </a:effectLst>
                          <a:latin typeface="Arial Narrow" panose="020B0606020202030204" pitchFamily="34" charset="0"/>
                        </a:rPr>
                        <a:t>Behaviorism</a:t>
                      </a:r>
                      <a:endParaRPr lang="en-US" sz="2400"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extLst>
                  <a:ext uri="{0D108BD9-81ED-4DB2-BD59-A6C34878D82A}">
                    <a16:rowId xmlns:a16="http://schemas.microsoft.com/office/drawing/2014/main" val="131046836"/>
                  </a:ext>
                </a:extLst>
              </a:tr>
              <a:tr h="834549">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View of the student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Naturally inquisitive</a:t>
                      </a:r>
                    </a:p>
                    <a:p>
                      <a:pPr marL="0" marR="0" algn="ctr">
                        <a:lnSpc>
                          <a:spcPct val="107000"/>
                        </a:lnSpc>
                        <a:spcBef>
                          <a:spcPts val="0"/>
                        </a:spcBef>
                        <a:spcAft>
                          <a:spcPts val="0"/>
                        </a:spcAft>
                      </a:pPr>
                      <a:r>
                        <a:rPr lang="en-US" sz="2000" dirty="0">
                          <a:effectLst/>
                          <a:latin typeface="Arial Narrow" panose="020B0606020202030204" pitchFamily="34" charset="0"/>
                        </a:rPr>
                        <a:t>Active learner, </a:t>
                      </a:r>
                      <a:r>
                        <a:rPr lang="en-US" sz="2000" dirty="0" smtClean="0">
                          <a:effectLst/>
                          <a:latin typeface="Arial Narrow" panose="020B0606020202030204" pitchFamily="34" charset="0"/>
                        </a:rPr>
                        <a:t/>
                      </a:r>
                      <a:br>
                        <a:rPr lang="en-US" sz="2000" dirty="0" smtClean="0">
                          <a:effectLst/>
                          <a:latin typeface="Arial Narrow" panose="020B0606020202030204" pitchFamily="34" charset="0"/>
                        </a:rPr>
                      </a:br>
                      <a:r>
                        <a:rPr lang="en-US" sz="2000" dirty="0" smtClean="0">
                          <a:effectLst/>
                          <a:latin typeface="Arial Narrow" panose="020B0606020202030204" pitchFamily="34" charset="0"/>
                        </a:rPr>
                        <a:t>not </a:t>
                      </a:r>
                      <a:r>
                        <a:rPr lang="en-US" sz="2000" dirty="0">
                          <a:effectLst/>
                          <a:latin typeface="Arial Narrow" panose="020B0606020202030204" pitchFamily="34" charset="0"/>
                        </a:rPr>
                        <a:t>passive</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Unique </a:t>
                      </a:r>
                      <a:r>
                        <a:rPr lang="en-US" sz="2000" dirty="0" smtClean="0">
                          <a:effectLst/>
                          <a:latin typeface="Arial Narrow" panose="020B0606020202030204" pitchFamily="34" charset="0"/>
                        </a:rPr>
                        <a:t/>
                      </a:r>
                      <a:br>
                        <a:rPr lang="en-US" sz="2000" dirty="0" smtClean="0">
                          <a:effectLst/>
                          <a:latin typeface="Arial Narrow" panose="020B0606020202030204" pitchFamily="34" charset="0"/>
                        </a:rPr>
                      </a:br>
                      <a:r>
                        <a:rPr lang="en-US" sz="2000" dirty="0" smtClean="0">
                          <a:effectLst/>
                          <a:latin typeface="Arial Narrow" panose="020B0606020202030204" pitchFamily="34" charset="0"/>
                        </a:rPr>
                        <a:t>individual</a:t>
                      </a:r>
                      <a:r>
                        <a:rPr lang="en-US" sz="2000" dirty="0">
                          <a:effectLst/>
                          <a:latin typeface="Arial Narrow" panose="020B0606020202030204" pitchFamily="34" charset="0"/>
                        </a:rPr>
                        <a:t>. </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000">
                          <a:effectLst/>
                          <a:latin typeface="Arial Narrow" panose="020B0606020202030204" pitchFamily="34" charset="0"/>
                        </a:rPr>
                        <a:t>People are rational animals.</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accent3">
                        <a:lumMod val="60000"/>
                        <a:lumOff val="40000"/>
                      </a:schemeClr>
                    </a:solidFill>
                  </a:tcPr>
                </a:tc>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Learning is hard work – student needs discipline</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accent3">
                        <a:lumMod val="60000"/>
                        <a:lumOff val="40000"/>
                      </a:schemeClr>
                    </a:solidFill>
                  </a:tcPr>
                </a:tc>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A highly developed, conditioned animal.  No special dignity or freedom.  </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extLst>
                  <a:ext uri="{0D108BD9-81ED-4DB2-BD59-A6C34878D82A}">
                    <a16:rowId xmlns:a16="http://schemas.microsoft.com/office/drawing/2014/main" val="1686228872"/>
                  </a:ext>
                </a:extLst>
              </a:tr>
              <a:tr h="623571">
                <a:tc>
                  <a:txBody>
                    <a:bodyPr/>
                    <a:lstStyle/>
                    <a:p>
                      <a:pPr marL="0" marR="0" algn="ctr">
                        <a:lnSpc>
                          <a:spcPct val="107000"/>
                        </a:lnSpc>
                        <a:spcBef>
                          <a:spcPts val="0"/>
                        </a:spcBef>
                        <a:spcAft>
                          <a:spcPts val="0"/>
                        </a:spcAft>
                      </a:pPr>
                      <a:r>
                        <a:rPr lang="en-US" sz="2000">
                          <a:effectLst/>
                          <a:latin typeface="Arial Narrow" panose="020B0606020202030204" pitchFamily="34" charset="0"/>
                        </a:rPr>
                        <a:t>View of the teacher</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000">
                          <a:effectLst/>
                          <a:latin typeface="Arial Narrow" panose="020B0606020202030204" pitchFamily="34" charset="0"/>
                        </a:rPr>
                        <a:t>Advisor, guide, fellow traveler. Not authoritarian</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000">
                          <a:effectLst/>
                          <a:latin typeface="Arial Narrow" panose="020B0606020202030204" pitchFamily="34" charset="0"/>
                        </a:rPr>
                        <a:t>Not authoritarian.  Enable students to pursue interests.  </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000">
                          <a:effectLst/>
                          <a:latin typeface="Arial Narrow" panose="020B0606020202030204" pitchFamily="34" charset="0"/>
                        </a:rPr>
                        <a:t>Introduce students to the great works.  </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bg2"/>
                    </a:solidFill>
                  </a:tcPr>
                </a:tc>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The locus of classroom authority &amp; discipline, demands respect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bg2"/>
                    </a:solidFill>
                  </a:tcPr>
                </a:tc>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Learn and harness the laws of behavior.  </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extLst>
                  <a:ext uri="{0D108BD9-81ED-4DB2-BD59-A6C34878D82A}">
                    <a16:rowId xmlns:a16="http://schemas.microsoft.com/office/drawing/2014/main" val="3129041311"/>
                  </a:ext>
                </a:extLst>
              </a:tr>
              <a:tr h="1045528">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View of the curriculum</a:t>
                      </a:r>
                    </a:p>
                    <a:p>
                      <a:pPr marL="0" marR="0" algn="ctr">
                        <a:lnSpc>
                          <a:spcPct val="107000"/>
                        </a:lnSpc>
                        <a:spcBef>
                          <a:spcPts val="0"/>
                        </a:spcBef>
                        <a:spcAft>
                          <a:spcPts val="0"/>
                        </a:spcAft>
                      </a:pP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Resource materials for students’ natural curiosity. Should not be arbitrarily divided into subjects. </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000">
                          <a:effectLst/>
                          <a:latin typeface="Arial Narrow" panose="020B0606020202030204" pitchFamily="34" charset="0"/>
                        </a:rPr>
                        <a:t>Open classroom, “free” school.  Desks in clusters.  Activity areas with resource materials.  </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Great works that have stood the test of time.  Textbooks are bad.</a:t>
                      </a:r>
                    </a:p>
                    <a:p>
                      <a:pPr marL="0" marR="0" algn="ctr">
                        <a:lnSpc>
                          <a:spcPct val="107000"/>
                        </a:lnSpc>
                        <a:spcBef>
                          <a:spcPts val="0"/>
                        </a:spcBef>
                        <a:spcAft>
                          <a:spcPts val="0"/>
                        </a:spcAft>
                      </a:pPr>
                      <a:r>
                        <a:rPr lang="en-US" sz="2000" dirty="0">
                          <a:effectLst/>
                          <a:latin typeface="Arial Narrow" panose="020B0606020202030204" pitchFamily="34" charset="0"/>
                        </a:rPr>
                        <a:t>Avoid vocation training.  </a:t>
                      </a:r>
                    </a:p>
                    <a:p>
                      <a:pPr marL="0" marR="0" algn="ctr">
                        <a:lnSpc>
                          <a:spcPct val="107000"/>
                        </a:lnSpc>
                        <a:spcBef>
                          <a:spcPts val="0"/>
                        </a:spcBef>
                        <a:spcAft>
                          <a:spcPts val="0"/>
                        </a:spcAft>
                      </a:pPr>
                      <a:r>
                        <a:rPr lang="en-US" sz="2000" dirty="0">
                          <a:effectLst/>
                          <a:latin typeface="Arial Narrow" panose="020B0606020202030204" pitchFamily="34" charset="0"/>
                        </a:rPr>
                        <a:t> </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accent3">
                        <a:lumMod val="60000"/>
                        <a:lumOff val="40000"/>
                      </a:schemeClr>
                    </a:solidFill>
                  </a:tcPr>
                </a:tc>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Five New Basics</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accent3">
                        <a:lumMod val="60000"/>
                        <a:lumOff val="40000"/>
                      </a:schemeClr>
                    </a:solidFill>
                  </a:tcPr>
                </a:tc>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Break up subjects into small steps – reward each step.  Training.  Performance based standards.  </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extLst>
                  <a:ext uri="{0D108BD9-81ED-4DB2-BD59-A6C34878D82A}">
                    <a16:rowId xmlns:a16="http://schemas.microsoft.com/office/drawing/2014/main" val="3240156167"/>
                  </a:ext>
                </a:extLst>
              </a:tr>
            </a:tbl>
          </a:graphicData>
        </a:graphic>
      </p:graphicFrame>
      <p:pic>
        <p:nvPicPr>
          <p:cNvPr id="1026" name="Picture 2" descr="Image result for student"/>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248271" y="1325563"/>
            <a:ext cx="679296" cy="1180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ook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01989" y="1134446"/>
            <a:ext cx="1061947" cy="701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ige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466025" y="1246776"/>
            <a:ext cx="725975" cy="6687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6160469"/>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2:41</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72388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Different philosophies, different assessments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8322384"/>
              </p:ext>
            </p:extLst>
          </p:nvPr>
        </p:nvGraphicFramePr>
        <p:xfrm>
          <a:off x="265473" y="993058"/>
          <a:ext cx="11572565" cy="5805551"/>
        </p:xfrm>
        <a:graphic>
          <a:graphicData uri="http://schemas.openxmlformats.org/drawingml/2006/table">
            <a:tbl>
              <a:tblPr firstRow="1" firstCol="1" bandRow="1">
                <a:tableStyleId>{5C22544A-7EE6-4342-B048-85BDC9FD1C3A}</a:tableStyleId>
              </a:tblPr>
              <a:tblGrid>
                <a:gridCol w="1371503">
                  <a:extLst>
                    <a:ext uri="{9D8B030D-6E8A-4147-A177-3AD203B41FA5}">
                      <a16:colId xmlns:a16="http://schemas.microsoft.com/office/drawing/2014/main" val="515663919"/>
                    </a:ext>
                  </a:extLst>
                </a:gridCol>
                <a:gridCol w="1878647">
                  <a:extLst>
                    <a:ext uri="{9D8B030D-6E8A-4147-A177-3AD203B41FA5}">
                      <a16:colId xmlns:a16="http://schemas.microsoft.com/office/drawing/2014/main" val="3759001370"/>
                    </a:ext>
                  </a:extLst>
                </a:gridCol>
                <a:gridCol w="1981060">
                  <a:extLst>
                    <a:ext uri="{9D8B030D-6E8A-4147-A177-3AD203B41FA5}">
                      <a16:colId xmlns:a16="http://schemas.microsoft.com/office/drawing/2014/main" val="557873114"/>
                    </a:ext>
                  </a:extLst>
                </a:gridCol>
                <a:gridCol w="2212101">
                  <a:extLst>
                    <a:ext uri="{9D8B030D-6E8A-4147-A177-3AD203B41FA5}">
                      <a16:colId xmlns:a16="http://schemas.microsoft.com/office/drawing/2014/main" val="241543253"/>
                    </a:ext>
                  </a:extLst>
                </a:gridCol>
                <a:gridCol w="2064627">
                  <a:extLst>
                    <a:ext uri="{9D8B030D-6E8A-4147-A177-3AD203B41FA5}">
                      <a16:colId xmlns:a16="http://schemas.microsoft.com/office/drawing/2014/main" val="2758786692"/>
                    </a:ext>
                  </a:extLst>
                </a:gridCol>
                <a:gridCol w="2064627">
                  <a:extLst>
                    <a:ext uri="{9D8B030D-6E8A-4147-A177-3AD203B41FA5}">
                      <a16:colId xmlns:a16="http://schemas.microsoft.com/office/drawing/2014/main" val="71947862"/>
                    </a:ext>
                  </a:extLst>
                </a:gridCol>
              </a:tblGrid>
              <a:tr h="675481">
                <a:tc>
                  <a:txBody>
                    <a:bodyPr/>
                    <a:lstStyle/>
                    <a:p>
                      <a:pPr marL="0" marR="0" algn="ctr">
                        <a:lnSpc>
                          <a:spcPct val="107000"/>
                        </a:lnSpc>
                        <a:spcBef>
                          <a:spcPts val="0"/>
                        </a:spcBef>
                        <a:spcAft>
                          <a:spcPts val="0"/>
                        </a:spcAft>
                      </a:pPr>
                      <a:r>
                        <a:rPr lang="en-US" sz="2000" dirty="0">
                          <a:effectLst/>
                          <a:latin typeface="Arial Narrow" panose="020B0606020202030204" pitchFamily="34" charset="0"/>
                        </a:rPr>
                        <a:t> </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400" dirty="0" err="1" smtClean="0">
                          <a:effectLst>
                            <a:outerShdw blurRad="38100" dist="38100" dir="2700000" algn="tl">
                              <a:srgbClr val="000000">
                                <a:alpha val="43137"/>
                              </a:srgbClr>
                            </a:outerShdw>
                          </a:effectLst>
                          <a:latin typeface="Arial Narrow" panose="020B0606020202030204" pitchFamily="34" charset="0"/>
                        </a:rPr>
                        <a:t>Progressiv</a:t>
                      </a:r>
                      <a:r>
                        <a:rPr lang="en-US" sz="2400" dirty="0" smtClean="0">
                          <a:effectLst>
                            <a:outerShdw blurRad="38100" dist="38100" dir="2700000" algn="tl">
                              <a:srgbClr val="000000">
                                <a:alpha val="43137"/>
                              </a:srgbClr>
                            </a:outerShdw>
                          </a:effectLst>
                          <a:latin typeface="Arial Narrow" panose="020B0606020202030204" pitchFamily="34" charset="0"/>
                        </a:rPr>
                        <a:t>-ism</a:t>
                      </a:r>
                      <a:endParaRPr lang="en-US" sz="2400"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400" dirty="0">
                          <a:effectLst>
                            <a:outerShdw blurRad="38100" dist="38100" dir="2700000" algn="tl">
                              <a:srgbClr val="000000">
                                <a:alpha val="43137"/>
                              </a:srgbClr>
                            </a:outerShdw>
                          </a:effectLst>
                          <a:latin typeface="Arial Narrow" panose="020B0606020202030204" pitchFamily="34" charset="0"/>
                        </a:rPr>
                        <a:t>Humanism</a:t>
                      </a:r>
                      <a:endParaRPr lang="en-US" sz="2400"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400" dirty="0" err="1" smtClean="0">
                          <a:effectLst>
                            <a:outerShdw blurRad="38100" dist="38100" dir="2700000" algn="tl">
                              <a:srgbClr val="000000">
                                <a:alpha val="43137"/>
                              </a:srgbClr>
                            </a:outerShdw>
                          </a:effectLst>
                          <a:latin typeface="Arial Narrow" panose="020B0606020202030204" pitchFamily="34" charset="0"/>
                        </a:rPr>
                        <a:t>Perennialism</a:t>
                      </a:r>
                      <a:endParaRPr lang="en-US" sz="2400"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400">
                          <a:effectLst>
                            <a:outerShdw blurRad="38100" dist="38100" dir="2700000" algn="tl">
                              <a:srgbClr val="000000">
                                <a:alpha val="43137"/>
                              </a:srgbClr>
                            </a:outerShdw>
                          </a:effectLst>
                          <a:latin typeface="Arial Narrow" panose="020B0606020202030204" pitchFamily="34" charset="0"/>
                        </a:rPr>
                        <a:t>Essentialism</a:t>
                      </a:r>
                      <a:endParaRPr lang="en-US" sz="240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400" dirty="0">
                          <a:effectLst>
                            <a:outerShdw blurRad="38100" dist="38100" dir="2700000" algn="tl">
                              <a:srgbClr val="000000">
                                <a:alpha val="43137"/>
                              </a:srgbClr>
                            </a:outerShdw>
                          </a:effectLst>
                          <a:latin typeface="Arial Narrow" panose="020B0606020202030204" pitchFamily="34" charset="0"/>
                        </a:rPr>
                        <a:t>Behaviorism</a:t>
                      </a:r>
                      <a:endParaRPr lang="en-US" sz="2400"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extLst>
                  <a:ext uri="{0D108BD9-81ED-4DB2-BD59-A6C34878D82A}">
                    <a16:rowId xmlns:a16="http://schemas.microsoft.com/office/drawing/2014/main" val="131046836"/>
                  </a:ext>
                </a:extLst>
              </a:tr>
              <a:tr h="1045528">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Purpose of education</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Awaken </a:t>
                      </a:r>
                      <a:r>
                        <a:rPr lang="en-US" sz="2200" dirty="0" smtClean="0">
                          <a:effectLst/>
                          <a:latin typeface="Arial Narrow" panose="020B0606020202030204" pitchFamily="34" charset="0"/>
                        </a:rPr>
                        <a:t/>
                      </a:r>
                      <a:br>
                        <a:rPr lang="en-US" sz="2200" dirty="0" smtClean="0">
                          <a:effectLst/>
                          <a:latin typeface="Arial Narrow" panose="020B0606020202030204" pitchFamily="34" charset="0"/>
                        </a:rPr>
                      </a:br>
                      <a:r>
                        <a:rPr lang="en-US" sz="2200" dirty="0" smtClean="0">
                          <a:effectLst/>
                          <a:latin typeface="Arial Narrow" panose="020B0606020202030204" pitchFamily="34" charset="0"/>
                        </a:rPr>
                        <a:t>natural </a:t>
                      </a:r>
                      <a:r>
                        <a:rPr lang="en-US" sz="2200" dirty="0">
                          <a:effectLst/>
                          <a:latin typeface="Arial Narrow" panose="020B0606020202030204" pitchFamily="34" charset="0"/>
                        </a:rPr>
                        <a:t>curiosity, prepare to better society.  Education is life.  </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Create learning environment free from intense competition, harsh discipline, and fear of failure.</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200">
                          <a:effectLst/>
                          <a:latin typeface="Arial Narrow" panose="020B0606020202030204" pitchFamily="34" charset="0"/>
                        </a:rPr>
                        <a:t>Preparation for life.  </a:t>
                      </a:r>
                      <a:endParaRPr lang="en-US" sz="22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bg1">
                        <a:lumMod val="75000"/>
                      </a:schemeClr>
                    </a:solidFill>
                  </a:tcPr>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Transmitting tested facts and truths (basic knowledge)</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bg1">
                        <a:lumMod val="75000"/>
                      </a:schemeClr>
                    </a:solidFill>
                  </a:tcPr>
                </a:tc>
                <a:tc>
                  <a:txBody>
                    <a:bodyPr/>
                    <a:lstStyle/>
                    <a:p>
                      <a:pPr marL="0" marR="0" algn="ctr">
                        <a:lnSpc>
                          <a:spcPct val="107000"/>
                        </a:lnSpc>
                        <a:spcBef>
                          <a:spcPts val="0"/>
                        </a:spcBef>
                        <a:spcAft>
                          <a:spcPts val="0"/>
                        </a:spcAft>
                      </a:pPr>
                      <a:r>
                        <a:rPr lang="en-US" sz="2200">
                          <a:effectLst/>
                          <a:latin typeface="Arial Narrow" panose="020B0606020202030204" pitchFamily="34" charset="0"/>
                        </a:rPr>
                        <a:t>Create learning environments that lead to desired behaviors.</a:t>
                      </a:r>
                      <a:endParaRPr lang="en-US" sz="22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extLst>
                  <a:ext uri="{0D108BD9-81ED-4DB2-BD59-A6C34878D82A}">
                    <a16:rowId xmlns:a16="http://schemas.microsoft.com/office/drawing/2014/main" val="3280689946"/>
                  </a:ext>
                </a:extLst>
              </a:tr>
              <a:tr h="412860">
                <a:tc>
                  <a:txBody>
                    <a:bodyPr/>
                    <a:lstStyle/>
                    <a:p>
                      <a:pPr marL="0" marR="0" algn="ctr">
                        <a:lnSpc>
                          <a:spcPct val="107000"/>
                        </a:lnSpc>
                        <a:spcBef>
                          <a:spcPts val="0"/>
                        </a:spcBef>
                        <a:spcAft>
                          <a:spcPts val="0"/>
                        </a:spcAft>
                      </a:pPr>
                      <a:r>
                        <a:rPr lang="en-US" sz="2200">
                          <a:effectLst/>
                          <a:latin typeface="Arial Narrow" panose="020B0606020202030204" pitchFamily="34" charset="0"/>
                        </a:rPr>
                        <a:t>UbD “sin” temptation</a:t>
                      </a:r>
                      <a:endParaRPr lang="en-US" sz="22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Fun</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Fun</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Coverage</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bg2"/>
                    </a:solidFill>
                  </a:tcPr>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Coverage</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bg2"/>
                    </a:solidFill>
                  </a:tcPr>
                </a:tc>
                <a:tc>
                  <a:txBody>
                    <a:bodyPr/>
                    <a:lstStyle/>
                    <a:p>
                      <a:pPr marL="0" marR="0" algn="ctr">
                        <a:lnSpc>
                          <a:spcPct val="107000"/>
                        </a:lnSpc>
                        <a:spcBef>
                          <a:spcPts val="0"/>
                        </a:spcBef>
                        <a:spcAft>
                          <a:spcPts val="0"/>
                        </a:spcAft>
                      </a:pPr>
                      <a:r>
                        <a:rPr lang="en-US" sz="2200">
                          <a:effectLst/>
                          <a:latin typeface="Arial Narrow" panose="020B0606020202030204" pitchFamily="34" charset="0"/>
                        </a:rPr>
                        <a:t> </a:t>
                      </a:r>
                      <a:endParaRPr lang="en-US" sz="22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extLst>
                  <a:ext uri="{0D108BD9-81ED-4DB2-BD59-A6C34878D82A}">
                    <a16:rowId xmlns:a16="http://schemas.microsoft.com/office/drawing/2014/main" val="1411479866"/>
                  </a:ext>
                </a:extLst>
              </a:tr>
              <a:tr h="1045528">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View of </a:t>
                      </a:r>
                      <a:r>
                        <a:rPr lang="en-US" sz="2200" dirty="0" smtClean="0">
                          <a:effectLst/>
                          <a:latin typeface="Arial Narrow" panose="020B0606020202030204" pitchFamily="34" charset="0"/>
                        </a:rPr>
                        <a:t>Assess-</a:t>
                      </a:r>
                      <a:r>
                        <a:rPr lang="en-US" sz="2200" dirty="0" err="1" smtClean="0">
                          <a:effectLst/>
                          <a:latin typeface="Arial Narrow" panose="020B0606020202030204" pitchFamily="34" charset="0"/>
                        </a:rPr>
                        <a:t>ment</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200">
                          <a:effectLst/>
                          <a:latin typeface="Arial Narrow" panose="020B0606020202030204" pitchFamily="34" charset="0"/>
                        </a:rPr>
                        <a:t>Real-life tasks and challenges tied to the learning unit/project</a:t>
                      </a:r>
                      <a:endParaRPr lang="en-US" sz="220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Real-life tasks with effort to eliminate competition</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Ascertain student understanding of samplings from the great works</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accent3">
                        <a:lumMod val="60000"/>
                        <a:lumOff val="40000"/>
                      </a:schemeClr>
                    </a:solidFill>
                  </a:tcPr>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Ascertain that student has worked hard and shows knowledge of sampled facts and truths</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solidFill>
                      <a:schemeClr val="accent3">
                        <a:lumMod val="60000"/>
                        <a:lumOff val="40000"/>
                      </a:schemeClr>
                    </a:solidFill>
                  </a:tcPr>
                </a:tc>
                <a:tc>
                  <a:txBody>
                    <a:bodyPr/>
                    <a:lstStyle/>
                    <a:p>
                      <a:pPr marL="0" marR="0" algn="ctr">
                        <a:lnSpc>
                          <a:spcPct val="107000"/>
                        </a:lnSpc>
                        <a:spcBef>
                          <a:spcPts val="0"/>
                        </a:spcBef>
                        <a:spcAft>
                          <a:spcPts val="0"/>
                        </a:spcAft>
                      </a:pPr>
                      <a:r>
                        <a:rPr lang="en-US" sz="2200" dirty="0">
                          <a:effectLst/>
                          <a:latin typeface="Arial Narrow" panose="020B0606020202030204" pitchFamily="34" charset="0"/>
                        </a:rPr>
                        <a:t>Has the student been adequately conditioned to perform the expected skills and knowledge tasks?  </a:t>
                      </a:r>
                      <a:endParaRPr lang="en-US" sz="2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0997" marR="60997" marT="0" marB="0"/>
                </a:tc>
                <a:extLst>
                  <a:ext uri="{0D108BD9-81ED-4DB2-BD59-A6C34878D82A}">
                    <a16:rowId xmlns:a16="http://schemas.microsoft.com/office/drawing/2014/main" val="3688141959"/>
                  </a:ext>
                </a:extLst>
              </a:tr>
            </a:tbl>
          </a:graphicData>
        </a:graphic>
      </p:graphicFrame>
      <p:pic>
        <p:nvPicPr>
          <p:cNvPr id="5" name="Picture 2" descr="Image result for student"/>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230880" y="846592"/>
            <a:ext cx="627018" cy="10891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book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01989" y="1134446"/>
            <a:ext cx="1061947" cy="7012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ige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354182" y="1325563"/>
            <a:ext cx="725975" cy="6687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9831" y="5673212"/>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2:43</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0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7240" y="129993"/>
            <a:ext cx="10515600" cy="819241"/>
          </a:xfrm>
          <a:solidFill>
            <a:schemeClr val="accent2">
              <a:lumMod val="50000"/>
            </a:schemeClr>
          </a:solidFill>
        </p:spPr>
        <p:txBody>
          <a:bodyPr/>
          <a:lstStyle/>
          <a:p>
            <a:r>
              <a:rPr lang="en-US" dirty="0">
                <a:solidFill>
                  <a:schemeClr val="bg1"/>
                </a:solidFill>
              </a:rPr>
              <a:t>Your turn</a:t>
            </a:r>
          </a:p>
        </p:txBody>
      </p:sp>
      <p:sp>
        <p:nvSpPr>
          <p:cNvPr id="3" name="Content Placeholder 2"/>
          <p:cNvSpPr>
            <a:spLocks noGrp="1"/>
          </p:cNvSpPr>
          <p:nvPr>
            <p:ph idx="1"/>
          </p:nvPr>
        </p:nvSpPr>
        <p:spPr>
          <a:xfrm>
            <a:off x="838200" y="1061884"/>
            <a:ext cx="7495903" cy="3222734"/>
          </a:xfrm>
        </p:spPr>
        <p:txBody>
          <a:bodyPr>
            <a:normAutofit fontScale="85000" lnSpcReduction="20000"/>
          </a:bodyPr>
          <a:lstStyle/>
          <a:p>
            <a:pPr marL="0" indent="0">
              <a:buNone/>
            </a:pPr>
            <a:r>
              <a:rPr lang="en-US" dirty="0" smtClean="0"/>
              <a:t>Think back *at least* half your life to a time you learned some concept or skill that you still find valuable today.  </a:t>
            </a:r>
          </a:p>
          <a:p>
            <a:r>
              <a:rPr lang="en-US" dirty="0" smtClean="0"/>
              <a:t>Craft skill like knitting, quilting, macramé </a:t>
            </a:r>
          </a:p>
          <a:p>
            <a:r>
              <a:rPr lang="en-US" dirty="0" smtClean="0"/>
              <a:t>Use of a specialized tool</a:t>
            </a:r>
          </a:p>
          <a:p>
            <a:r>
              <a:rPr lang="en-US" dirty="0" smtClean="0"/>
              <a:t>Operating heavy machinery, car, semi, riding mower, etc.</a:t>
            </a:r>
          </a:p>
          <a:p>
            <a:r>
              <a:rPr lang="en-US" dirty="0" smtClean="0"/>
              <a:t>A people skill like active listening, reflection, empathy</a:t>
            </a:r>
          </a:p>
          <a:p>
            <a:r>
              <a:rPr lang="en-US" dirty="0" smtClean="0"/>
              <a:t>A spiritual skill like patience, self-control, peace, gentleness</a:t>
            </a:r>
          </a:p>
          <a:p>
            <a:r>
              <a:rPr lang="en-US" dirty="0" smtClean="0"/>
              <a:t>OR if you HAVE to, an academic skill like long division</a:t>
            </a:r>
          </a:p>
        </p:txBody>
      </p:sp>
      <p:pic>
        <p:nvPicPr>
          <p:cNvPr id="6146" name="Picture 2" descr="Image result for macram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334103" y="129994"/>
            <a:ext cx="3736429" cy="56000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07102" y="4284617"/>
            <a:ext cx="3777796" cy="2308324"/>
          </a:xfrm>
          <a:prstGeom prst="rect">
            <a:avLst/>
          </a:prstGeom>
        </p:spPr>
        <p:txBody>
          <a:bodyPr wrap="square">
            <a:spAutoFit/>
          </a:bodyPr>
          <a:lstStyle/>
          <a:p>
            <a:r>
              <a:rPr lang="en-US" sz="2400" i="1" dirty="0"/>
              <a:t>How were you </a:t>
            </a:r>
            <a:r>
              <a:rPr lang="en-US" sz="2400" i="1" dirty="0" smtClean="0"/>
              <a:t>assessed or evaluated </a:t>
            </a:r>
            <a:r>
              <a:rPr lang="en-US" sz="2400" i="1" dirty="0"/>
              <a:t>on this skill?  </a:t>
            </a:r>
            <a:endParaRPr lang="en-US" sz="2400" i="1" dirty="0" smtClean="0"/>
          </a:p>
          <a:p>
            <a:r>
              <a:rPr lang="en-US" sz="2400" i="1" dirty="0" smtClean="0"/>
              <a:t>Or </a:t>
            </a:r>
            <a:r>
              <a:rPr lang="en-US" sz="2400" i="1" dirty="0"/>
              <a:t>how did you prove to yourself that you had the skill down pat? </a:t>
            </a:r>
          </a:p>
          <a:p>
            <a:r>
              <a:rPr lang="en-US" sz="2400" i="1" dirty="0" smtClean="0"/>
              <a:t>Tell </a:t>
            </a:r>
            <a:r>
              <a:rPr lang="en-US" sz="2400" i="1" dirty="0"/>
              <a:t>a partner right now.  </a:t>
            </a:r>
          </a:p>
        </p:txBody>
      </p:sp>
      <p:pic>
        <p:nvPicPr>
          <p:cNvPr id="6148" name="Picture 4" descr="Image result for elbow part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4284617"/>
            <a:ext cx="3303452" cy="24775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2:46</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92239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27381"/>
            <a:ext cx="10603992" cy="1244219"/>
          </a:xfrm>
          <a:solidFill>
            <a:schemeClr val="accent5">
              <a:lumMod val="60000"/>
              <a:lumOff val="40000"/>
            </a:schemeClr>
          </a:solidFill>
        </p:spPr>
        <p:txBody>
          <a:bodyPr>
            <a:noAutofit/>
          </a:bodyPr>
          <a:lstStyle/>
          <a:p>
            <a:r>
              <a:rPr lang="en-US" sz="3600" dirty="0">
                <a:solidFill>
                  <a:schemeClr val="bg1"/>
                </a:solidFill>
                <a:effectLst>
                  <a:outerShdw blurRad="38100" dist="38100" dir="2700000" algn="tl">
                    <a:srgbClr val="000000">
                      <a:alpha val="43137"/>
                    </a:srgbClr>
                  </a:outerShdw>
                </a:effectLst>
              </a:rPr>
              <a:t>Grant Wiggins (</a:t>
            </a:r>
            <a:r>
              <a:rPr lang="en-US" sz="3600" dirty="0" err="1">
                <a:solidFill>
                  <a:schemeClr val="bg1"/>
                </a:solidFill>
                <a:effectLst>
                  <a:outerShdw blurRad="38100" dist="38100" dir="2700000" algn="tl">
                    <a:srgbClr val="000000">
                      <a:alpha val="43137"/>
                    </a:srgbClr>
                  </a:outerShdw>
                </a:effectLst>
              </a:rPr>
              <a:t>UbD</a:t>
            </a:r>
            <a:r>
              <a:rPr lang="en-US" sz="3600" dirty="0" smtClean="0">
                <a:solidFill>
                  <a:schemeClr val="bg1"/>
                </a:solidFill>
                <a:effectLst>
                  <a:outerShdw blurRad="38100" dist="38100" dir="2700000" algn="tl">
                    <a:srgbClr val="000000">
                      <a:alpha val="43137"/>
                    </a:srgbClr>
                  </a:outerShdw>
                </a:effectLst>
              </a:rPr>
              <a:t>)</a:t>
            </a:r>
            <a:r>
              <a:rPr lang="en-US" sz="2000" dirty="0">
                <a:solidFill>
                  <a:schemeClr val="bg1"/>
                </a:solidFill>
              </a:rPr>
              <a:t/>
            </a:r>
            <a:br>
              <a:rPr lang="en-US" sz="2000" dirty="0">
                <a:solidFill>
                  <a:schemeClr val="bg1"/>
                </a:solidFill>
              </a:rPr>
            </a:br>
            <a:r>
              <a:rPr lang="en-US" sz="2000" dirty="0">
                <a:solidFill>
                  <a:schemeClr val="bg1"/>
                </a:solidFill>
              </a:rPr>
              <a:t>Wiggins, Grant (1990). The case for authentic assessment. </a:t>
            </a:r>
            <a:r>
              <a:rPr lang="en-US" sz="2000" i="1" dirty="0">
                <a:solidFill>
                  <a:schemeClr val="bg1"/>
                </a:solidFill>
              </a:rPr>
              <a:t>Practical Assessment, Research &amp; Evaluation</a:t>
            </a:r>
            <a:r>
              <a:rPr lang="en-US" sz="2000" dirty="0">
                <a:solidFill>
                  <a:schemeClr val="bg1"/>
                </a:solidFill>
              </a:rPr>
              <a:t>, 2(2). Retrieved October 1, 2016 from </a:t>
            </a:r>
            <a:r>
              <a:rPr lang="en-US" sz="2000" dirty="0">
                <a:hlinkClick r:id="rId2"/>
              </a:rPr>
              <a:t>http://PAREonline.net/getvn.asp?v=2&amp;n=2</a:t>
            </a:r>
            <a:endParaRPr lang="en-US" sz="2000" dirty="0"/>
          </a:p>
        </p:txBody>
      </p:sp>
      <p:sp>
        <p:nvSpPr>
          <p:cNvPr id="3" name="Content Placeholder 2"/>
          <p:cNvSpPr>
            <a:spLocks noGrp="1"/>
          </p:cNvSpPr>
          <p:nvPr>
            <p:ph idx="1"/>
          </p:nvPr>
        </p:nvSpPr>
        <p:spPr>
          <a:xfrm>
            <a:off x="292608" y="1452944"/>
            <a:ext cx="11567160" cy="5249607"/>
          </a:xfrm>
        </p:spPr>
        <p:txBody>
          <a:bodyPr>
            <a:noAutofit/>
          </a:bodyPr>
          <a:lstStyle/>
          <a:p>
            <a:r>
              <a:rPr lang="en-US" sz="1700" dirty="0" smtClean="0"/>
              <a:t>Authentic </a:t>
            </a:r>
            <a:r>
              <a:rPr lang="en-US" sz="1700" dirty="0"/>
              <a:t>assessments require students to be </a:t>
            </a:r>
            <a:r>
              <a:rPr lang="en-US" sz="1700" u="sng" dirty="0"/>
              <a:t>effective performers </a:t>
            </a:r>
            <a:r>
              <a:rPr lang="en-US" sz="1700" dirty="0"/>
              <a:t>with acquired knowledge. Traditional tests </a:t>
            </a:r>
            <a:r>
              <a:rPr lang="en-US" sz="1700" dirty="0" smtClean="0"/>
              <a:t/>
            </a:r>
            <a:br>
              <a:rPr lang="en-US" sz="1700" dirty="0" smtClean="0"/>
            </a:br>
            <a:r>
              <a:rPr lang="en-US" sz="1700" dirty="0" smtClean="0"/>
              <a:t>tend </a:t>
            </a:r>
            <a:r>
              <a:rPr lang="en-US" sz="1700" dirty="0"/>
              <a:t>to reveal only whether the student can recognize, recall or "plug in" what was learned out of context. This may be as problematic as inferring driving or teaching ability from written tests alone. (Note, therefore, that the debate is not "either-or": there may well be virtue in an array of local and state assessment instruments as befits the purpose of the measurement.)</a:t>
            </a:r>
          </a:p>
          <a:p>
            <a:r>
              <a:rPr lang="en-US" sz="1700" dirty="0" smtClean="0"/>
              <a:t>Authentic </a:t>
            </a:r>
            <a:r>
              <a:rPr lang="en-US" sz="1700" dirty="0"/>
              <a:t>assessments present the student with the </a:t>
            </a:r>
            <a:r>
              <a:rPr lang="en-US" sz="1700" u="sng" dirty="0"/>
              <a:t>full array of tasks </a:t>
            </a:r>
            <a:r>
              <a:rPr lang="en-US" sz="1700" dirty="0"/>
              <a:t>that mirror the priorities and challenges found in the best instructional activities: conducting research; writing, revising and discussing papers; providing an engaging oral analysis of a recent political event; collaborating with others on a debate, etc. Conventional tests are usually limited to paper-and-pencil, </a:t>
            </a:r>
            <a:r>
              <a:rPr lang="en-US" sz="1700" dirty="0" smtClean="0"/>
              <a:t>one-answer </a:t>
            </a:r>
            <a:r>
              <a:rPr lang="en-US" sz="1700" dirty="0"/>
              <a:t>questions.</a:t>
            </a:r>
          </a:p>
          <a:p>
            <a:r>
              <a:rPr lang="en-US" sz="1700" dirty="0" smtClean="0"/>
              <a:t>Authentic </a:t>
            </a:r>
            <a:r>
              <a:rPr lang="en-US" sz="1700" dirty="0"/>
              <a:t>assessments attend to whether the student can </a:t>
            </a:r>
            <a:r>
              <a:rPr lang="en-US" sz="1700" u="sng" dirty="0"/>
              <a:t>craft polished, thorough and justifiable answers, performances or products</a:t>
            </a:r>
            <a:r>
              <a:rPr lang="en-US" sz="1700" dirty="0"/>
              <a:t>. Conventional tests typically only ask the student to select or write correct responses--irrespective of reasons. (There is rarely an adequate opportunity to plan, revise and substantiate responses on typical tests, even when there are open-ended questions). As a result,</a:t>
            </a:r>
          </a:p>
          <a:p>
            <a:r>
              <a:rPr lang="en-US" sz="1700" dirty="0" smtClean="0"/>
              <a:t>Authentic </a:t>
            </a:r>
            <a:r>
              <a:rPr lang="en-US" sz="1700" dirty="0"/>
              <a:t>assessment achieves validity and reliability by emphasizing and standardizing the </a:t>
            </a:r>
            <a:r>
              <a:rPr lang="en-US" sz="1700" u="sng" dirty="0"/>
              <a:t>appropriate criteria </a:t>
            </a:r>
            <a:r>
              <a:rPr lang="en-US" sz="1700" dirty="0"/>
              <a:t>for scoring such (varied) products; traditional testing standardizes objective "items" and, hence, the (one) right answer for each.</a:t>
            </a:r>
          </a:p>
          <a:p>
            <a:r>
              <a:rPr lang="en-US" sz="1700" dirty="0" smtClean="0"/>
              <a:t>"</a:t>
            </a:r>
            <a:r>
              <a:rPr lang="en-US" sz="1700" dirty="0"/>
              <a:t>Test validity" should depend in part upon whether the test </a:t>
            </a:r>
            <a:r>
              <a:rPr lang="en-US" sz="1700" u="sng" dirty="0"/>
              <a:t>simulates real-world "tests" of ability</a:t>
            </a:r>
            <a:r>
              <a:rPr lang="en-US" sz="1700" dirty="0"/>
              <a:t>. Validity on most multiple-choice tests is determined merely by matching items to the curriculum content (or through sophisticated correlations with other test results).</a:t>
            </a:r>
          </a:p>
          <a:p>
            <a:r>
              <a:rPr lang="en-US" sz="1700" dirty="0" smtClean="0"/>
              <a:t>Authentic </a:t>
            </a:r>
            <a:r>
              <a:rPr lang="en-US" sz="1700" dirty="0"/>
              <a:t>tasks involve </a:t>
            </a:r>
            <a:r>
              <a:rPr lang="en-US" sz="1700" u="sng" dirty="0"/>
              <a:t>"ill-structured" challenges </a:t>
            </a:r>
            <a:r>
              <a:rPr lang="en-US" sz="1700" dirty="0"/>
              <a:t>and roles that help students </a:t>
            </a:r>
            <a:r>
              <a:rPr lang="en-US" sz="1700" u="sng" dirty="0"/>
              <a:t>rehearse for the complex ambiguities </a:t>
            </a:r>
            <a:r>
              <a:rPr lang="en-US" sz="1700" dirty="0"/>
              <a:t>of the "game" of adult and professional life. Traditional tests are more like drills, assessing static and too-often arbitrarily discrete or simplistic elements of those activities</a:t>
            </a:r>
            <a:r>
              <a:rPr lang="en-US" sz="1700" dirty="0" smtClean="0"/>
              <a:t>.</a:t>
            </a:r>
            <a:endParaRPr lang="en-US" sz="1700" dirty="0"/>
          </a:p>
        </p:txBody>
      </p:sp>
      <p:pic>
        <p:nvPicPr>
          <p:cNvPr id="4" name="Picture 2" descr="Image result for grant wiggin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41874" y="70811"/>
            <a:ext cx="1400900" cy="16143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722374"/>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2:48</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55268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784" y="226142"/>
            <a:ext cx="10796016" cy="1317524"/>
          </a:xfrm>
          <a:solidFill>
            <a:schemeClr val="accent5">
              <a:lumMod val="60000"/>
              <a:lumOff val="40000"/>
            </a:schemeClr>
          </a:solidFill>
          <a:ln>
            <a:solidFill>
              <a:schemeClr val="accent1"/>
            </a:solidFill>
          </a:ln>
        </p:spPr>
        <p:txBody>
          <a:bodyPr>
            <a:noAutofit/>
          </a:bodyPr>
          <a:lstStyle/>
          <a:p>
            <a:r>
              <a:rPr lang="en-US" sz="3600" dirty="0" smtClean="0">
                <a:solidFill>
                  <a:schemeClr val="bg1"/>
                </a:solidFill>
                <a:effectLst>
                  <a:outerShdw blurRad="38100" dist="38100" dir="2700000" algn="tl">
                    <a:srgbClr val="000000">
                      <a:alpha val="43137"/>
                    </a:srgbClr>
                  </a:outerShdw>
                </a:effectLst>
              </a:rPr>
              <a:t>Grant Wiggins (</a:t>
            </a:r>
            <a:r>
              <a:rPr lang="en-US" sz="3600" dirty="0" err="1" smtClean="0">
                <a:solidFill>
                  <a:schemeClr val="bg1"/>
                </a:solidFill>
                <a:effectLst>
                  <a:outerShdw blurRad="38100" dist="38100" dir="2700000" algn="tl">
                    <a:srgbClr val="000000">
                      <a:alpha val="43137"/>
                    </a:srgbClr>
                  </a:outerShdw>
                </a:effectLst>
              </a:rPr>
              <a:t>UbD</a:t>
            </a:r>
            <a:r>
              <a:rPr lang="en-US" sz="3600" dirty="0" smtClean="0">
                <a:solidFill>
                  <a:schemeClr val="bg1"/>
                </a:solidFill>
                <a:effectLst>
                  <a:outerShdw blurRad="38100" dist="38100" dir="2700000" algn="tl">
                    <a:srgbClr val="000000">
                      <a:alpha val="43137"/>
                    </a:srgbClr>
                  </a:outerShdw>
                </a:effectLst>
              </a:rPr>
              <a:t>)</a:t>
            </a:r>
            <a:r>
              <a:rPr lang="en-US" sz="2000" dirty="0" smtClean="0">
                <a:solidFill>
                  <a:schemeClr val="bg1"/>
                </a:solidFill>
              </a:rPr>
              <a:t/>
            </a:r>
            <a:br>
              <a:rPr lang="en-US" sz="2000" dirty="0" smtClean="0">
                <a:solidFill>
                  <a:schemeClr val="bg1"/>
                </a:solidFill>
              </a:rPr>
            </a:br>
            <a:r>
              <a:rPr lang="en-US" sz="2000" dirty="0" smtClean="0">
                <a:solidFill>
                  <a:schemeClr val="bg1"/>
                </a:solidFill>
              </a:rPr>
              <a:t>Wiggins</a:t>
            </a:r>
            <a:r>
              <a:rPr lang="en-US" sz="2000" dirty="0">
                <a:solidFill>
                  <a:schemeClr val="bg1"/>
                </a:solidFill>
              </a:rPr>
              <a:t>, Grant (1990). The case for authentic assessment. </a:t>
            </a:r>
            <a:r>
              <a:rPr lang="en-US" sz="2000" i="1" dirty="0">
                <a:solidFill>
                  <a:schemeClr val="bg1"/>
                </a:solidFill>
              </a:rPr>
              <a:t>Practical Assessment, Research &amp; </a:t>
            </a:r>
            <a:r>
              <a:rPr lang="en-US" sz="2000" i="1" dirty="0" smtClean="0">
                <a:solidFill>
                  <a:schemeClr val="bg1"/>
                </a:solidFill>
              </a:rPr>
              <a:t/>
            </a:r>
            <a:br>
              <a:rPr lang="en-US" sz="2000" i="1" dirty="0" smtClean="0">
                <a:solidFill>
                  <a:schemeClr val="bg1"/>
                </a:solidFill>
              </a:rPr>
            </a:br>
            <a:r>
              <a:rPr lang="en-US" sz="2000" i="1" dirty="0" smtClean="0">
                <a:solidFill>
                  <a:schemeClr val="bg1"/>
                </a:solidFill>
              </a:rPr>
              <a:t>Evaluation</a:t>
            </a:r>
            <a:r>
              <a:rPr lang="en-US" sz="2000" dirty="0">
                <a:solidFill>
                  <a:schemeClr val="bg1"/>
                </a:solidFill>
              </a:rPr>
              <a:t>, 2(2). Retrieved October 1, 2016 from </a:t>
            </a:r>
            <a:r>
              <a:rPr lang="en-US" sz="2000" dirty="0">
                <a:hlinkClick r:id="rId2"/>
              </a:rPr>
              <a:t>http://</a:t>
            </a:r>
            <a:r>
              <a:rPr lang="en-US" sz="2000" dirty="0" smtClean="0">
                <a:hlinkClick r:id="rId2"/>
              </a:rPr>
              <a:t>PAREonline.net/getvn.asp?v=2&amp;n=2</a:t>
            </a:r>
            <a:endParaRPr lang="en-US" sz="2000" dirty="0"/>
          </a:p>
        </p:txBody>
      </p:sp>
      <p:sp>
        <p:nvSpPr>
          <p:cNvPr id="3" name="Content Placeholder 2"/>
          <p:cNvSpPr>
            <a:spLocks noGrp="1"/>
          </p:cNvSpPr>
          <p:nvPr>
            <p:ph idx="1"/>
          </p:nvPr>
        </p:nvSpPr>
        <p:spPr>
          <a:xfrm>
            <a:off x="274320" y="1825625"/>
            <a:ext cx="11658600" cy="4351338"/>
          </a:xfrm>
        </p:spPr>
        <p:txBody>
          <a:bodyPr>
            <a:noAutofit/>
          </a:bodyPr>
          <a:lstStyle/>
          <a:p>
            <a:r>
              <a:rPr lang="en-US" sz="2000" b="1" dirty="0"/>
              <a:t>WHY DO WE NEED TO INVEST IN THESE LABOR-INTENSIVE FORMS OF ASSESSMENT?</a:t>
            </a:r>
            <a:endParaRPr lang="en-US" sz="2000" dirty="0"/>
          </a:p>
          <a:p>
            <a:r>
              <a:rPr lang="en-US" sz="2000" dirty="0"/>
              <a:t>While multiple-choice tests can be valid indicators or predictors of academic performance, too often our tests </a:t>
            </a:r>
            <a:r>
              <a:rPr lang="en-US" sz="2000" u="sng" dirty="0"/>
              <a:t>mislead students and teachers about the kinds of work that should be mastered</a:t>
            </a:r>
            <a:r>
              <a:rPr lang="en-US" sz="2000" dirty="0"/>
              <a:t>. Norms are not standards; items are not real problems; right answers are not rationales.</a:t>
            </a:r>
          </a:p>
          <a:p>
            <a:r>
              <a:rPr lang="en-US" sz="2000" dirty="0"/>
              <a:t>What most defenders of traditional tests fail to see is that it is the </a:t>
            </a:r>
            <a:r>
              <a:rPr lang="en-US" sz="2000" u="sng" dirty="0"/>
              <a:t>form</a:t>
            </a:r>
            <a:r>
              <a:rPr lang="en-US" sz="2000" dirty="0"/>
              <a:t>, not the content of the test that is </a:t>
            </a:r>
            <a:r>
              <a:rPr lang="en-US" sz="2000" u="sng" dirty="0"/>
              <a:t>harmful to learning</a:t>
            </a:r>
            <a:r>
              <a:rPr lang="en-US" sz="2000" dirty="0"/>
              <a:t>; demonstrations of the technical validity of standardized tests should not be the issue in the assessment reform debate. Students come to believe that </a:t>
            </a:r>
            <a:r>
              <a:rPr lang="en-US" sz="2000" u="sng" dirty="0"/>
              <a:t>learning is cramming</a:t>
            </a:r>
            <a:r>
              <a:rPr lang="en-US" sz="2000" dirty="0"/>
              <a:t>; teachers come to believe that </a:t>
            </a:r>
            <a:r>
              <a:rPr lang="en-US" sz="2000" u="sng" dirty="0"/>
              <a:t>tests are after-the-fact</a:t>
            </a:r>
            <a:r>
              <a:rPr lang="en-US" sz="2000" dirty="0"/>
              <a:t>, imposed nuisances composed of </a:t>
            </a:r>
            <a:r>
              <a:rPr lang="en-US" sz="2000" u="sng" dirty="0"/>
              <a:t>contrived questions-</a:t>
            </a:r>
            <a:r>
              <a:rPr lang="en-US" sz="2000" dirty="0"/>
              <a:t>-irrelevant to their intent and success. Both parties are led to believe that </a:t>
            </a:r>
            <a:r>
              <a:rPr lang="en-US" sz="2000" u="sng" dirty="0"/>
              <a:t>right answers matter more than habits of mind </a:t>
            </a:r>
            <a:r>
              <a:rPr lang="en-US" sz="2000" dirty="0"/>
              <a:t>and the justification of one's approach and results.</a:t>
            </a:r>
          </a:p>
          <a:p>
            <a:r>
              <a:rPr lang="en-US" sz="2000" dirty="0"/>
              <a:t>A move toward more authentic tasks and outcomes thus improves teaching and learning: students have </a:t>
            </a:r>
            <a:r>
              <a:rPr lang="en-US" sz="2000" u="sng" dirty="0"/>
              <a:t>greater clarity </a:t>
            </a:r>
            <a:r>
              <a:rPr lang="en-US" sz="2000" dirty="0"/>
              <a:t>about their obligations (and are asked to master more engaging tasks), and teachers can come to believe that </a:t>
            </a:r>
            <a:r>
              <a:rPr lang="en-US" sz="2000" u="sng" dirty="0"/>
              <a:t>assessment results are both meaningful and useful </a:t>
            </a:r>
            <a:r>
              <a:rPr lang="en-US" sz="2000" dirty="0"/>
              <a:t>for improving instruction.</a:t>
            </a:r>
          </a:p>
          <a:p>
            <a:r>
              <a:rPr lang="en-US" sz="2000" dirty="0"/>
              <a:t>If our aim is merely to monitor performance then conventional testing is probably adequate. If our aim is to </a:t>
            </a:r>
            <a:r>
              <a:rPr lang="en-US" sz="2000" u="sng" dirty="0"/>
              <a:t>improve performance </a:t>
            </a:r>
            <a:r>
              <a:rPr lang="en-US" sz="2000" dirty="0"/>
              <a:t>across the board then the tests must be composed of exemplary tasks, criteria and standards.</a:t>
            </a:r>
          </a:p>
        </p:txBody>
      </p:sp>
      <p:pic>
        <p:nvPicPr>
          <p:cNvPr id="21506" name="Picture 2" descr="Image result for grant wiggin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258697" y="70810"/>
            <a:ext cx="1784077" cy="20558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584722"/>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2:50</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35497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0554" y="109486"/>
            <a:ext cx="10515600" cy="844243"/>
          </a:xfrm>
        </p:spPr>
        <p:txBody>
          <a:bodyPr/>
          <a:lstStyle/>
          <a:p>
            <a:r>
              <a:rPr lang="en-US" dirty="0" smtClean="0"/>
              <a:t>Comparing/Contrasting Types of Testing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316598"/>
              </p:ext>
            </p:extLst>
          </p:nvPr>
        </p:nvGraphicFramePr>
        <p:xfrm>
          <a:off x="260554" y="953729"/>
          <a:ext cx="11670892" cy="5669280"/>
        </p:xfrm>
        <a:graphic>
          <a:graphicData uri="http://schemas.openxmlformats.org/drawingml/2006/table">
            <a:tbl>
              <a:tblPr firstRow="1" bandRow="1">
                <a:tableStyleId>{5C22544A-7EE6-4342-B048-85BDC9FD1C3A}</a:tableStyleId>
              </a:tblPr>
              <a:tblGrid>
                <a:gridCol w="2015612">
                  <a:extLst>
                    <a:ext uri="{9D8B030D-6E8A-4147-A177-3AD203B41FA5}">
                      <a16:colId xmlns:a16="http://schemas.microsoft.com/office/drawing/2014/main" val="1616007204"/>
                    </a:ext>
                  </a:extLst>
                </a:gridCol>
                <a:gridCol w="2920181">
                  <a:extLst>
                    <a:ext uri="{9D8B030D-6E8A-4147-A177-3AD203B41FA5}">
                      <a16:colId xmlns:a16="http://schemas.microsoft.com/office/drawing/2014/main" val="2583414253"/>
                    </a:ext>
                  </a:extLst>
                </a:gridCol>
                <a:gridCol w="3087329">
                  <a:extLst>
                    <a:ext uri="{9D8B030D-6E8A-4147-A177-3AD203B41FA5}">
                      <a16:colId xmlns:a16="http://schemas.microsoft.com/office/drawing/2014/main" val="777845517"/>
                    </a:ext>
                  </a:extLst>
                </a:gridCol>
                <a:gridCol w="3647770">
                  <a:extLst>
                    <a:ext uri="{9D8B030D-6E8A-4147-A177-3AD203B41FA5}">
                      <a16:colId xmlns:a16="http://schemas.microsoft.com/office/drawing/2014/main" val="1637097851"/>
                    </a:ext>
                  </a:extLst>
                </a:gridCol>
              </a:tblGrid>
              <a:tr h="370840">
                <a:tc>
                  <a:txBody>
                    <a:bodyPr/>
                    <a:lstStyle/>
                    <a:p>
                      <a:endParaRPr lang="en-US" sz="2000" dirty="0"/>
                    </a:p>
                  </a:txBody>
                  <a:tcPr>
                    <a:solidFill>
                      <a:schemeClr val="accent5">
                        <a:lumMod val="75000"/>
                      </a:schemeClr>
                    </a:solidFill>
                  </a:tcPr>
                </a:tc>
                <a:tc>
                  <a:txBody>
                    <a:bodyPr/>
                    <a:lstStyle/>
                    <a:p>
                      <a:r>
                        <a:rPr lang="en-US" sz="2400" dirty="0" smtClean="0"/>
                        <a:t>Preparing the Assessment</a:t>
                      </a:r>
                      <a:endParaRPr lang="en-US" sz="2400" dirty="0"/>
                    </a:p>
                  </a:txBody>
                  <a:tcPr>
                    <a:solidFill>
                      <a:schemeClr val="accent5">
                        <a:lumMod val="75000"/>
                      </a:schemeClr>
                    </a:solidFill>
                  </a:tcPr>
                </a:tc>
                <a:tc>
                  <a:txBody>
                    <a:bodyPr/>
                    <a:lstStyle/>
                    <a:p>
                      <a:r>
                        <a:rPr lang="en-US" sz="2400" dirty="0" smtClean="0"/>
                        <a:t>Grading the Assessment</a:t>
                      </a:r>
                      <a:endParaRPr lang="en-US" sz="2400" dirty="0"/>
                    </a:p>
                  </a:txBody>
                  <a:tcPr>
                    <a:solidFill>
                      <a:schemeClr val="accent5">
                        <a:lumMod val="75000"/>
                      </a:schemeClr>
                    </a:solidFill>
                  </a:tcPr>
                </a:tc>
                <a:tc>
                  <a:txBody>
                    <a:bodyPr/>
                    <a:lstStyle/>
                    <a:p>
                      <a:r>
                        <a:rPr lang="en-US" sz="2400" dirty="0" smtClean="0"/>
                        <a:t>Long-term Value</a:t>
                      </a:r>
                      <a:r>
                        <a:rPr lang="en-US" sz="2400" baseline="0" dirty="0" smtClean="0"/>
                        <a:t> of the Assessment</a:t>
                      </a:r>
                      <a:endParaRPr lang="en-US" sz="2400" dirty="0"/>
                    </a:p>
                  </a:txBody>
                  <a:tcPr>
                    <a:solidFill>
                      <a:schemeClr val="accent5">
                        <a:lumMod val="75000"/>
                      </a:schemeClr>
                    </a:solidFill>
                  </a:tcPr>
                </a:tc>
                <a:extLst>
                  <a:ext uri="{0D108BD9-81ED-4DB2-BD59-A6C34878D82A}">
                    <a16:rowId xmlns:a16="http://schemas.microsoft.com/office/drawing/2014/main" val="3782332852"/>
                  </a:ext>
                </a:extLst>
              </a:tr>
              <a:tr h="370840">
                <a:tc>
                  <a:txBody>
                    <a:bodyPr/>
                    <a:lstStyle/>
                    <a:p>
                      <a:r>
                        <a:rPr lang="en-US" sz="2400" b="1" dirty="0" smtClean="0">
                          <a:latin typeface="Arial Narrow" panose="020B0606020202030204" pitchFamily="34" charset="0"/>
                        </a:rPr>
                        <a:t>Multiple-choice</a:t>
                      </a:r>
                      <a:r>
                        <a:rPr lang="en-US" sz="2400" b="1" baseline="0" dirty="0" smtClean="0">
                          <a:latin typeface="Arial Narrow" panose="020B0606020202030204" pitchFamily="34" charset="0"/>
                        </a:rPr>
                        <a:t> tests &amp; quizzes</a:t>
                      </a:r>
                      <a:endParaRPr lang="en-US" sz="2400" b="1" dirty="0">
                        <a:latin typeface="Arial Narrow" panose="020B0606020202030204" pitchFamily="34" charset="0"/>
                      </a:endParaRPr>
                    </a:p>
                  </a:txBody>
                  <a:tcPr>
                    <a:solidFill>
                      <a:schemeClr val="accent5">
                        <a:lumMod val="60000"/>
                        <a:lumOff val="40000"/>
                      </a:schemeClr>
                    </a:solidFill>
                  </a:tcPr>
                </a:tc>
                <a:tc>
                  <a:txBody>
                    <a:bodyPr/>
                    <a:lstStyle/>
                    <a:p>
                      <a:r>
                        <a:rPr lang="en-US" sz="2000" dirty="0" smtClean="0"/>
                        <a:t>Takes</a:t>
                      </a:r>
                      <a:r>
                        <a:rPr lang="en-US" sz="2000" baseline="0" dirty="0" smtClean="0"/>
                        <a:t> a long time.  Items need to be analyzed for validity and replaced each year.  Hard to include critical thinking.</a:t>
                      </a:r>
                      <a:endParaRPr lang="en-US" sz="2000" dirty="0"/>
                    </a:p>
                  </a:txBody>
                  <a:tcPr/>
                </a:tc>
                <a:tc>
                  <a:txBody>
                    <a:bodyPr/>
                    <a:lstStyle/>
                    <a:p>
                      <a:r>
                        <a:rPr lang="en-US" sz="2000" dirty="0" smtClean="0"/>
                        <a:t>Fastest – especially</a:t>
                      </a:r>
                      <a:r>
                        <a:rPr lang="en-US" sz="2000" baseline="0" dirty="0" smtClean="0"/>
                        <a:t> with a </a:t>
                      </a:r>
                      <a:r>
                        <a:rPr lang="en-US" sz="2000" baseline="0" dirty="0" err="1" smtClean="0"/>
                        <a:t>ScanTron</a:t>
                      </a:r>
                      <a:r>
                        <a:rPr lang="en-US" sz="2000" baseline="0" dirty="0" smtClean="0"/>
                        <a:t> machine</a:t>
                      </a:r>
                      <a:endParaRPr lang="en-US" sz="2000" dirty="0"/>
                    </a:p>
                  </a:txBody>
                  <a:tcPr/>
                </a:tc>
                <a:tc>
                  <a:txBody>
                    <a:bodyPr/>
                    <a:lstStyle/>
                    <a:p>
                      <a:r>
                        <a:rPr lang="en-US" sz="2000" dirty="0" smtClean="0"/>
                        <a:t>Least</a:t>
                      </a:r>
                      <a:endParaRPr lang="en-US" sz="2000" dirty="0"/>
                    </a:p>
                  </a:txBody>
                  <a:tcPr/>
                </a:tc>
                <a:extLst>
                  <a:ext uri="{0D108BD9-81ED-4DB2-BD59-A6C34878D82A}">
                    <a16:rowId xmlns:a16="http://schemas.microsoft.com/office/drawing/2014/main" val="660035766"/>
                  </a:ext>
                </a:extLst>
              </a:tr>
              <a:tr h="370840">
                <a:tc>
                  <a:txBody>
                    <a:bodyPr/>
                    <a:lstStyle/>
                    <a:p>
                      <a:r>
                        <a:rPr lang="en-US" sz="2400" b="1" dirty="0" smtClean="0">
                          <a:latin typeface="Arial Narrow" panose="020B0606020202030204" pitchFamily="34" charset="0"/>
                        </a:rPr>
                        <a:t>Essay tests</a:t>
                      </a:r>
                      <a:endParaRPr lang="en-US" sz="2400" b="1" dirty="0">
                        <a:latin typeface="Arial Narrow" panose="020B0606020202030204" pitchFamily="34" charset="0"/>
                      </a:endParaRPr>
                    </a:p>
                  </a:txBody>
                  <a:tcPr>
                    <a:solidFill>
                      <a:schemeClr val="accent1">
                        <a:lumMod val="40000"/>
                        <a:lumOff val="60000"/>
                      </a:schemeClr>
                    </a:solidFill>
                  </a:tcPr>
                </a:tc>
                <a:tc>
                  <a:txBody>
                    <a:bodyPr/>
                    <a:lstStyle/>
                    <a:p>
                      <a:r>
                        <a:rPr lang="en-US" sz="2000" dirty="0" smtClean="0"/>
                        <a:t>Shorter to prepare but the</a:t>
                      </a:r>
                      <a:r>
                        <a:rPr lang="en-US" sz="2000" baseline="0" dirty="0" smtClean="0"/>
                        <a:t> prompts need to be well thought out and well written</a:t>
                      </a:r>
                      <a:endParaRPr lang="en-US" sz="2000" dirty="0"/>
                    </a:p>
                  </a:txBody>
                  <a:tcPr/>
                </a:tc>
                <a:tc>
                  <a:txBody>
                    <a:bodyPr/>
                    <a:lstStyle/>
                    <a:p>
                      <a:r>
                        <a:rPr lang="en-US" sz="2000" dirty="0" smtClean="0"/>
                        <a:t>Longer – but “Speed Grader” on Canvas online course management system is really cool</a:t>
                      </a:r>
                      <a:endParaRPr lang="en-US" sz="2000" dirty="0"/>
                    </a:p>
                  </a:txBody>
                  <a:tcPr/>
                </a:tc>
                <a:tc>
                  <a:txBody>
                    <a:bodyPr/>
                    <a:lstStyle/>
                    <a:p>
                      <a:r>
                        <a:rPr lang="en-US" sz="2000" dirty="0" smtClean="0"/>
                        <a:t>Much more</a:t>
                      </a:r>
                      <a:r>
                        <a:rPr lang="en-US" sz="2000" baseline="0" dirty="0" smtClean="0"/>
                        <a:t> value – students retain more of what they write about.  Good questions get students to really think.</a:t>
                      </a:r>
                      <a:endParaRPr lang="en-US" sz="2000" dirty="0"/>
                    </a:p>
                  </a:txBody>
                  <a:tcPr/>
                </a:tc>
                <a:extLst>
                  <a:ext uri="{0D108BD9-81ED-4DB2-BD59-A6C34878D82A}">
                    <a16:rowId xmlns:a16="http://schemas.microsoft.com/office/drawing/2014/main" val="3335922254"/>
                  </a:ext>
                </a:extLst>
              </a:tr>
              <a:tr h="370840">
                <a:tc>
                  <a:txBody>
                    <a:bodyPr/>
                    <a:lstStyle/>
                    <a:p>
                      <a:r>
                        <a:rPr lang="en-US" sz="2400" b="1" dirty="0" smtClean="0">
                          <a:latin typeface="Arial Narrow" panose="020B0606020202030204" pitchFamily="34" charset="0"/>
                        </a:rPr>
                        <a:t>Authentic assessment tasks</a:t>
                      </a:r>
                      <a:endParaRPr lang="en-US" sz="2400" b="1" dirty="0">
                        <a:latin typeface="Arial Narrow" panose="020B0606020202030204" pitchFamily="34" charset="0"/>
                      </a:endParaRPr>
                    </a:p>
                  </a:txBody>
                  <a:tcPr>
                    <a:solidFill>
                      <a:schemeClr val="accent5">
                        <a:lumMod val="60000"/>
                        <a:lumOff val="40000"/>
                      </a:schemeClr>
                    </a:solidFill>
                  </a:tcPr>
                </a:tc>
                <a:tc>
                  <a:txBody>
                    <a:bodyPr/>
                    <a:lstStyle/>
                    <a:p>
                      <a:r>
                        <a:rPr lang="en-US" sz="2000" dirty="0" smtClean="0"/>
                        <a:t>Can take a long time (esp.</a:t>
                      </a:r>
                      <a:r>
                        <a:rPr lang="en-US" sz="2000" baseline="0" dirty="0" smtClean="0"/>
                        <a:t> the first time).  But teachers report it’s less of a “chore” and more part of the overall unit.</a:t>
                      </a:r>
                      <a:endParaRPr lang="en-US" sz="2000" dirty="0"/>
                    </a:p>
                  </a:txBody>
                  <a:tcPr/>
                </a:tc>
                <a:tc>
                  <a:txBody>
                    <a:bodyPr/>
                    <a:lstStyle/>
                    <a:p>
                      <a:r>
                        <a:rPr lang="en-US" sz="2000" dirty="0" smtClean="0"/>
                        <a:t>Can be</a:t>
                      </a:r>
                      <a:r>
                        <a:rPr lang="en-US" sz="2000" baseline="0" dirty="0" smtClean="0"/>
                        <a:t> time consuming, but again, it’s more of a natural culmination.  Teacher stress reduced by rubrics, peer-</a:t>
                      </a:r>
                      <a:r>
                        <a:rPr lang="en-US" sz="2000" baseline="0" dirty="0" err="1" smtClean="0"/>
                        <a:t>evals</a:t>
                      </a:r>
                      <a:r>
                        <a:rPr lang="en-US" sz="2000" baseline="0" dirty="0" smtClean="0"/>
                        <a:t>, expert panels, audience, etc.   </a:t>
                      </a:r>
                      <a:endParaRPr lang="en-US" sz="2000" dirty="0"/>
                    </a:p>
                  </a:txBody>
                  <a:tcPr/>
                </a:tc>
                <a:tc>
                  <a:txBody>
                    <a:bodyPr/>
                    <a:lstStyle/>
                    <a:p>
                      <a:r>
                        <a:rPr lang="en-US" sz="2000" dirty="0" smtClean="0"/>
                        <a:t>Best long</a:t>
                      </a:r>
                      <a:r>
                        <a:rPr lang="en-US" sz="2000" baseline="0" dirty="0" smtClean="0"/>
                        <a:t> term value.  Students remember most the multi-modal involvements, esp. if they really take ownership of the process &amp; get creative.</a:t>
                      </a:r>
                      <a:endParaRPr lang="en-US" sz="2000" dirty="0"/>
                    </a:p>
                  </a:txBody>
                  <a:tcPr/>
                </a:tc>
                <a:extLst>
                  <a:ext uri="{0D108BD9-81ED-4DB2-BD59-A6C34878D82A}">
                    <a16:rowId xmlns:a16="http://schemas.microsoft.com/office/drawing/2014/main" val="4071164283"/>
                  </a:ext>
                </a:extLst>
              </a:tr>
            </a:tbl>
          </a:graphicData>
        </a:graphic>
      </p:graphicFrame>
      <p:sp>
        <p:nvSpPr>
          <p:cNvPr id="4" name="TextBox 3"/>
          <p:cNvSpPr txBox="1"/>
          <p:nvPr/>
        </p:nvSpPr>
        <p:spPr>
          <a:xfrm>
            <a:off x="11395587" y="6222899"/>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2:52</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29248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6508" y="365124"/>
            <a:ext cx="4849368" cy="1920875"/>
          </a:xfrm>
          <a:solidFill>
            <a:schemeClr val="accent6">
              <a:lumMod val="75000"/>
            </a:schemeClr>
          </a:solidFill>
        </p:spPr>
        <p:txBody>
          <a:bodyPr>
            <a:normAutofit fontScale="90000"/>
          </a:bodyPr>
          <a:lstStyle/>
          <a:p>
            <a:r>
              <a:rPr lang="en-US" sz="4000" dirty="0" smtClean="0">
                <a:solidFill>
                  <a:schemeClr val="bg1"/>
                </a:solidFill>
              </a:rPr>
              <a:t>Alternative Assessment</a:t>
            </a:r>
            <a:r>
              <a:rPr lang="en-US" dirty="0" smtClean="0">
                <a:solidFill>
                  <a:schemeClr val="bg1"/>
                </a:solidFill>
              </a:rPr>
              <a:t/>
            </a:r>
            <a:br>
              <a:rPr lang="en-US" dirty="0" smtClean="0">
                <a:solidFill>
                  <a:schemeClr val="bg1"/>
                </a:solidFill>
              </a:rPr>
            </a:br>
            <a:r>
              <a:rPr lang="en-US" dirty="0" smtClean="0">
                <a:solidFill>
                  <a:schemeClr val="bg1"/>
                </a:solidFill>
              </a:rPr>
              <a:t>Learn NC </a:t>
            </a:r>
            <a:br>
              <a:rPr lang="en-US" dirty="0" smtClean="0">
                <a:solidFill>
                  <a:schemeClr val="bg1"/>
                </a:solidFill>
              </a:rPr>
            </a:br>
            <a:r>
              <a:rPr lang="en-US" sz="3600" dirty="0" smtClean="0">
                <a:solidFill>
                  <a:schemeClr val="bg1"/>
                </a:solidFill>
              </a:rPr>
              <a:t>(UNC School of Education)</a:t>
            </a:r>
            <a:endParaRPr lang="en-US" dirty="0"/>
          </a:p>
        </p:txBody>
      </p:sp>
      <p:sp>
        <p:nvSpPr>
          <p:cNvPr id="3" name="Content Placeholder 2"/>
          <p:cNvSpPr>
            <a:spLocks noGrp="1"/>
          </p:cNvSpPr>
          <p:nvPr>
            <p:ph idx="1"/>
          </p:nvPr>
        </p:nvSpPr>
        <p:spPr>
          <a:xfrm>
            <a:off x="1016508" y="2506659"/>
            <a:ext cx="5027676" cy="2801099"/>
          </a:xfrm>
        </p:spPr>
        <p:txBody>
          <a:bodyPr>
            <a:normAutofit fontScale="92500" lnSpcReduction="20000"/>
          </a:bodyPr>
          <a:lstStyle/>
          <a:p>
            <a:r>
              <a:rPr lang="en-US" sz="3200" dirty="0" smtClean="0"/>
              <a:t>Essays</a:t>
            </a:r>
          </a:p>
          <a:p>
            <a:r>
              <a:rPr lang="en-US" sz="3200" dirty="0" smtClean="0"/>
              <a:t>Portfolios</a:t>
            </a:r>
          </a:p>
          <a:p>
            <a:r>
              <a:rPr lang="en-US" sz="3200" dirty="0" smtClean="0"/>
              <a:t>Presentations/</a:t>
            </a:r>
            <a:br>
              <a:rPr lang="en-US" sz="3200" dirty="0" smtClean="0"/>
            </a:br>
            <a:r>
              <a:rPr lang="en-US" sz="3200" dirty="0" smtClean="0"/>
              <a:t>demonstrations</a:t>
            </a:r>
          </a:p>
          <a:p>
            <a:r>
              <a:rPr lang="en-US" sz="3200" dirty="0" smtClean="0"/>
              <a:t>Authentic assessments </a:t>
            </a:r>
            <a:br>
              <a:rPr lang="en-US" sz="3200" dirty="0" smtClean="0"/>
            </a:br>
            <a:r>
              <a:rPr lang="en-US" sz="3200" dirty="0" smtClean="0"/>
              <a:t>(real-world environment)</a:t>
            </a:r>
            <a:r>
              <a:rPr lang="en-US" sz="2400" dirty="0">
                <a:hlinkClick r:id="rId2"/>
              </a:rPr>
              <a:t> http://www.learnnc.org/lp/pages/7041</a:t>
            </a:r>
            <a:r>
              <a:rPr lang="en-US" sz="2400" dirty="0"/>
              <a:t> </a:t>
            </a:r>
          </a:p>
          <a:p>
            <a:endParaRPr lang="en-US" sz="3200" dirty="0" smtClean="0"/>
          </a:p>
        </p:txBody>
      </p:sp>
      <p:sp>
        <p:nvSpPr>
          <p:cNvPr id="4" name="Content Placeholder 2"/>
          <p:cNvSpPr txBox="1">
            <a:spLocks/>
          </p:cNvSpPr>
          <p:nvPr/>
        </p:nvSpPr>
        <p:spPr>
          <a:xfrm>
            <a:off x="6871063" y="2506659"/>
            <a:ext cx="5320937"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Authentic assessment can include many of the following:</a:t>
            </a:r>
          </a:p>
          <a:p>
            <a:r>
              <a:rPr lang="en-US" dirty="0" smtClean="0"/>
              <a:t>Observation</a:t>
            </a:r>
          </a:p>
          <a:p>
            <a:r>
              <a:rPr lang="en-US" dirty="0" smtClean="0"/>
              <a:t>Interviews</a:t>
            </a:r>
          </a:p>
          <a:p>
            <a:r>
              <a:rPr lang="en-US" dirty="0" smtClean="0"/>
              <a:t>Performance tasks</a:t>
            </a:r>
          </a:p>
          <a:p>
            <a:r>
              <a:rPr lang="en-US" dirty="0" smtClean="0"/>
              <a:t>Exhibitions</a:t>
            </a:r>
          </a:p>
          <a:p>
            <a:r>
              <a:rPr lang="en-US" dirty="0" smtClean="0"/>
              <a:t>Journals</a:t>
            </a:r>
          </a:p>
          <a:p>
            <a:r>
              <a:rPr lang="en-US" dirty="0" smtClean="0"/>
              <a:t>Teacher-created tests</a:t>
            </a:r>
          </a:p>
          <a:p>
            <a:r>
              <a:rPr lang="en-US" dirty="0" smtClean="0"/>
              <a:t>Rubrics</a:t>
            </a:r>
          </a:p>
          <a:p>
            <a:r>
              <a:rPr lang="en-US" dirty="0" smtClean="0"/>
              <a:t>Self- and peer-evaluation</a:t>
            </a:r>
          </a:p>
          <a:p>
            <a:pPr marL="0" indent="0">
              <a:buNone/>
            </a:pPr>
            <a:r>
              <a:rPr lang="en-US" sz="1700" dirty="0" smtClean="0">
                <a:hlinkClick r:id="rId3"/>
              </a:rPr>
              <a:t>http</a:t>
            </a:r>
            <a:r>
              <a:rPr lang="en-US" sz="1700" dirty="0">
                <a:hlinkClick r:id="rId3"/>
              </a:rPr>
              <a:t>://</a:t>
            </a:r>
            <a:r>
              <a:rPr lang="en-US" sz="1700" dirty="0" smtClean="0">
                <a:hlinkClick r:id="rId3"/>
              </a:rPr>
              <a:t>www.edutopia.org/assessment-guide-description</a:t>
            </a:r>
            <a:endParaRPr lang="en-US" sz="3000" dirty="0" smtClean="0"/>
          </a:p>
          <a:p>
            <a:endParaRPr lang="en-US" dirty="0"/>
          </a:p>
        </p:txBody>
      </p:sp>
      <p:sp>
        <p:nvSpPr>
          <p:cNvPr id="5" name="Title 1"/>
          <p:cNvSpPr txBox="1">
            <a:spLocks/>
          </p:cNvSpPr>
          <p:nvPr/>
        </p:nvSpPr>
        <p:spPr>
          <a:xfrm>
            <a:off x="6871063" y="365124"/>
            <a:ext cx="5156345" cy="1920875"/>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Edutopia.org</a:t>
            </a:r>
            <a:endParaRPr lang="en-US" sz="1600" dirty="0"/>
          </a:p>
        </p:txBody>
      </p:sp>
      <p:pic>
        <p:nvPicPr>
          <p:cNvPr id="7170" name="Picture 2" descr="Image result for elbow partne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16508" y="5361417"/>
            <a:ext cx="1995442" cy="14965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93267" y="5307758"/>
            <a:ext cx="3542664" cy="1631216"/>
          </a:xfrm>
          <a:prstGeom prst="rect">
            <a:avLst/>
          </a:prstGeom>
        </p:spPr>
        <p:txBody>
          <a:bodyPr wrap="square">
            <a:spAutoFit/>
          </a:bodyPr>
          <a:lstStyle/>
          <a:p>
            <a:r>
              <a:rPr lang="en-US" sz="2000" dirty="0" smtClean="0"/>
              <a:t>Have you used any of these assessments as a teacher (or student)?  How did they work out?  </a:t>
            </a:r>
            <a:endParaRPr lang="en-US" sz="2000" dirty="0"/>
          </a:p>
          <a:p>
            <a:r>
              <a:rPr lang="en-US" sz="2000" dirty="0" smtClean="0"/>
              <a:t>Tell </a:t>
            </a:r>
            <a:r>
              <a:rPr lang="en-US" sz="2000" dirty="0"/>
              <a:t>a partner right now.  </a:t>
            </a:r>
          </a:p>
        </p:txBody>
      </p:sp>
      <p:sp>
        <p:nvSpPr>
          <p:cNvPr id="8" name="TextBox 7"/>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2:54</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79870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8491"/>
            <a:ext cx="10515600" cy="1602198"/>
          </a:xfrm>
          <a:solidFill>
            <a:schemeClr val="accent4">
              <a:lumMod val="75000"/>
            </a:schemeClr>
          </a:solidFill>
        </p:spPr>
        <p:txBody>
          <a:bodyPr>
            <a:normAutofit fontScale="90000"/>
          </a:bodyPr>
          <a:lstStyle/>
          <a:p>
            <a:r>
              <a:rPr lang="en-US" b="1" dirty="0">
                <a:solidFill>
                  <a:schemeClr val="bg1"/>
                </a:solidFill>
              </a:rPr>
              <a:t>The National Capitol Language Resource Center</a:t>
            </a:r>
            <a:r>
              <a:rPr lang="en-US" dirty="0">
                <a:solidFill>
                  <a:schemeClr val="bg1"/>
                </a:solidFill>
              </a:rPr>
              <a:t> </a:t>
            </a:r>
            <a:r>
              <a:rPr lang="en-US" sz="3600" dirty="0" smtClean="0">
                <a:solidFill>
                  <a:schemeClr val="bg1"/>
                </a:solidFill>
              </a:rPr>
              <a:t>(Washington</a:t>
            </a:r>
            <a:r>
              <a:rPr lang="en-US" sz="3600" dirty="0">
                <a:solidFill>
                  <a:schemeClr val="bg1"/>
                </a:solidFill>
              </a:rPr>
              <a:t>, </a:t>
            </a:r>
            <a:r>
              <a:rPr lang="en-US" sz="3600" dirty="0" smtClean="0">
                <a:solidFill>
                  <a:schemeClr val="bg1"/>
                </a:solidFill>
              </a:rPr>
              <a:t>DC) ~ </a:t>
            </a:r>
            <a:r>
              <a:rPr lang="en-US" sz="3600" dirty="0">
                <a:solidFill>
                  <a:schemeClr val="bg1"/>
                </a:solidFill>
              </a:rPr>
              <a:t>a project of </a:t>
            </a:r>
            <a:r>
              <a:rPr lang="en-US" sz="3600" dirty="0" smtClean="0">
                <a:solidFill>
                  <a:schemeClr val="bg1"/>
                </a:solidFill>
              </a:rPr>
              <a:t/>
            </a:r>
            <a:br>
              <a:rPr lang="en-US" sz="3600" dirty="0" smtClean="0">
                <a:solidFill>
                  <a:schemeClr val="bg1"/>
                </a:solidFill>
              </a:rPr>
            </a:br>
            <a:r>
              <a:rPr lang="en-US" sz="3600" dirty="0" smtClean="0">
                <a:solidFill>
                  <a:schemeClr val="bg1"/>
                </a:solidFill>
              </a:rPr>
              <a:t>The </a:t>
            </a:r>
            <a:r>
              <a:rPr lang="en-US" sz="3600" dirty="0">
                <a:solidFill>
                  <a:schemeClr val="bg1"/>
                </a:solidFill>
              </a:rPr>
              <a:t>George Washington University.</a:t>
            </a:r>
          </a:p>
        </p:txBody>
      </p:sp>
      <p:sp>
        <p:nvSpPr>
          <p:cNvPr id="3" name="Content Placeholder 2"/>
          <p:cNvSpPr>
            <a:spLocks noGrp="1"/>
          </p:cNvSpPr>
          <p:nvPr>
            <p:ph idx="1"/>
          </p:nvPr>
        </p:nvSpPr>
        <p:spPr>
          <a:xfrm>
            <a:off x="838200" y="1984247"/>
            <a:ext cx="10515600" cy="4754881"/>
          </a:xfrm>
        </p:spPr>
        <p:txBody>
          <a:bodyPr>
            <a:normAutofit fontScale="92500" lnSpcReduction="20000"/>
          </a:bodyPr>
          <a:lstStyle/>
          <a:p>
            <a:pPr marL="0" indent="0">
              <a:buNone/>
            </a:pPr>
            <a:r>
              <a:rPr lang="en-US" dirty="0"/>
              <a:t>The following criteria define authentic assessment activities:</a:t>
            </a:r>
          </a:p>
          <a:p>
            <a:r>
              <a:rPr lang="en-US" dirty="0"/>
              <a:t>They are built around topics or issues of </a:t>
            </a:r>
            <a:r>
              <a:rPr lang="en-US" u="sng" dirty="0"/>
              <a:t>interest</a:t>
            </a:r>
            <a:r>
              <a:rPr lang="en-US" dirty="0"/>
              <a:t> to the students</a:t>
            </a:r>
          </a:p>
          <a:p>
            <a:r>
              <a:rPr lang="en-US" dirty="0"/>
              <a:t>They replicate </a:t>
            </a:r>
            <a:r>
              <a:rPr lang="en-US" u="sng" dirty="0"/>
              <a:t>real-world</a:t>
            </a:r>
            <a:r>
              <a:rPr lang="en-US" dirty="0"/>
              <a:t> communication contexts and situations</a:t>
            </a:r>
          </a:p>
          <a:p>
            <a:r>
              <a:rPr lang="en-US" dirty="0"/>
              <a:t>They involve </a:t>
            </a:r>
            <a:r>
              <a:rPr lang="en-US" u="sng" dirty="0"/>
              <a:t>multi-stage tasks and real problems </a:t>
            </a:r>
            <a:r>
              <a:rPr lang="en-US" dirty="0"/>
              <a:t>that require creative use of language rather than simple repetition</a:t>
            </a:r>
          </a:p>
          <a:p>
            <a:r>
              <a:rPr lang="en-US" dirty="0"/>
              <a:t>They require learners to produce a </a:t>
            </a:r>
            <a:r>
              <a:rPr lang="en-US" u="sng" dirty="0"/>
              <a:t>quality product or performance</a:t>
            </a:r>
          </a:p>
          <a:p>
            <a:r>
              <a:rPr lang="en-US" dirty="0"/>
              <a:t>Their evaluation </a:t>
            </a:r>
            <a:r>
              <a:rPr lang="en-US" u="sng" dirty="0"/>
              <a:t>criteria</a:t>
            </a:r>
            <a:r>
              <a:rPr lang="en-US" dirty="0"/>
              <a:t> and standards are </a:t>
            </a:r>
            <a:r>
              <a:rPr lang="en-US" u="sng" dirty="0"/>
              <a:t>known</a:t>
            </a:r>
            <a:r>
              <a:rPr lang="en-US" dirty="0"/>
              <a:t> to the student</a:t>
            </a:r>
          </a:p>
          <a:p>
            <a:r>
              <a:rPr lang="en-US" dirty="0"/>
              <a:t>They involve </a:t>
            </a:r>
            <a:r>
              <a:rPr lang="en-US" u="sng" dirty="0"/>
              <a:t>interaction</a:t>
            </a:r>
            <a:r>
              <a:rPr lang="en-US" dirty="0"/>
              <a:t> between assessor (instructor, peers, self) and person assessed</a:t>
            </a:r>
          </a:p>
          <a:p>
            <a:r>
              <a:rPr lang="en-US" dirty="0"/>
              <a:t>They allow for </a:t>
            </a:r>
            <a:r>
              <a:rPr lang="en-US" u="sng" dirty="0"/>
              <a:t>self-evaluation and self-correction </a:t>
            </a:r>
            <a:r>
              <a:rPr lang="en-US" dirty="0"/>
              <a:t>as they proceed</a:t>
            </a:r>
          </a:p>
          <a:p>
            <a:endParaRPr lang="en-US" dirty="0" smtClean="0"/>
          </a:p>
          <a:p>
            <a:pPr marL="0" indent="0">
              <a:buNone/>
            </a:pPr>
            <a:r>
              <a:rPr lang="en-US" sz="2200" dirty="0" smtClean="0">
                <a:hlinkClick r:id="rId2"/>
              </a:rPr>
              <a:t>http://www.nclrc.org/essentials/assessing/alternative.htm</a:t>
            </a:r>
            <a:r>
              <a:rPr lang="en-US" sz="2200" dirty="0" smtClean="0"/>
              <a:t> </a:t>
            </a:r>
            <a:endParaRPr lang="en-US" sz="2200" dirty="0"/>
          </a:p>
        </p:txBody>
      </p:sp>
      <p:sp>
        <p:nvSpPr>
          <p:cNvPr id="4" name="TextBox 3"/>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2:56</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5971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23" y="365125"/>
            <a:ext cx="10950677" cy="1325563"/>
          </a:xfrm>
          <a:solidFill>
            <a:schemeClr val="accent1">
              <a:lumMod val="50000"/>
            </a:schemeClr>
          </a:solidFill>
        </p:spPr>
        <p:txBody>
          <a:bodyPr>
            <a:normAutofit/>
          </a:bodyPr>
          <a:lstStyle/>
          <a:p>
            <a:r>
              <a:rPr lang="en-US" b="1" i="1" dirty="0">
                <a:solidFill>
                  <a:schemeClr val="bg1"/>
                </a:solidFill>
                <a:effectLst>
                  <a:outerShdw blurRad="38100" dist="38100" dir="2700000" algn="tl">
                    <a:srgbClr val="000000">
                      <a:alpha val="43137"/>
                    </a:srgbClr>
                  </a:outerShdw>
                </a:effectLst>
              </a:rPr>
              <a:t>Session description</a:t>
            </a:r>
          </a:p>
        </p:txBody>
      </p:sp>
      <p:sp>
        <p:nvSpPr>
          <p:cNvPr id="3" name="Content Placeholder 2"/>
          <p:cNvSpPr>
            <a:spLocks noGrp="1"/>
          </p:cNvSpPr>
          <p:nvPr>
            <p:ph idx="1"/>
          </p:nvPr>
        </p:nvSpPr>
        <p:spPr>
          <a:xfrm>
            <a:off x="403123" y="1825624"/>
            <a:ext cx="10950677" cy="4870143"/>
          </a:xfrm>
        </p:spPr>
        <p:txBody>
          <a:bodyPr/>
          <a:lstStyle/>
          <a:p>
            <a:pPr marL="0" lvl="0" indent="0">
              <a:buNone/>
            </a:pPr>
            <a:r>
              <a:rPr lang="en-US" dirty="0"/>
              <a:t>This session looks at </a:t>
            </a:r>
            <a:r>
              <a:rPr lang="en-US" u="sng" dirty="0"/>
              <a:t>alternative </a:t>
            </a:r>
            <a:r>
              <a:rPr lang="en-US" u="sng" dirty="0" smtClean="0"/>
              <a:t/>
            </a:r>
            <a:br>
              <a:rPr lang="en-US" u="sng" dirty="0" smtClean="0"/>
            </a:br>
            <a:r>
              <a:rPr lang="en-US" u="sng" dirty="0" smtClean="0"/>
              <a:t>assessment </a:t>
            </a:r>
            <a:r>
              <a:rPr lang="en-US" u="sng" dirty="0"/>
              <a:t>options</a:t>
            </a:r>
            <a:r>
              <a:rPr lang="en-US" dirty="0"/>
              <a:t> in various </a:t>
            </a:r>
            <a:r>
              <a:rPr lang="en-US" dirty="0" smtClean="0"/>
              <a:t/>
            </a:r>
            <a:br>
              <a:rPr lang="en-US" dirty="0" smtClean="0"/>
            </a:br>
            <a:r>
              <a:rPr lang="en-US" dirty="0" smtClean="0"/>
              <a:t>content </a:t>
            </a:r>
            <a:r>
              <a:rPr lang="en-US" dirty="0"/>
              <a:t>areas and grade levels.  </a:t>
            </a:r>
            <a:r>
              <a:rPr lang="en-US" dirty="0" smtClean="0"/>
              <a:t/>
            </a:r>
            <a:br>
              <a:rPr lang="en-US" dirty="0" smtClean="0"/>
            </a:br>
            <a:r>
              <a:rPr lang="en-US" dirty="0" smtClean="0"/>
              <a:t>We’ll </a:t>
            </a:r>
            <a:r>
              <a:rPr lang="en-US" dirty="0"/>
              <a:t>look at what’s happening </a:t>
            </a:r>
            <a:r>
              <a:rPr lang="en-US" dirty="0" smtClean="0"/>
              <a:t/>
            </a:r>
            <a:br>
              <a:rPr lang="en-US" dirty="0" smtClean="0"/>
            </a:br>
            <a:r>
              <a:rPr lang="en-US" dirty="0" smtClean="0"/>
              <a:t>with </a:t>
            </a:r>
            <a:r>
              <a:rPr lang="en-US" dirty="0"/>
              <a:t>alternative assessment </a:t>
            </a:r>
            <a:r>
              <a:rPr lang="en-US" dirty="0" smtClean="0"/>
              <a:t/>
            </a:r>
            <a:br>
              <a:rPr lang="en-US" dirty="0" smtClean="0"/>
            </a:br>
            <a:r>
              <a:rPr lang="en-US" dirty="0" smtClean="0"/>
              <a:t>around </a:t>
            </a:r>
            <a:r>
              <a:rPr lang="en-US" dirty="0"/>
              <a:t>the country.  We’ll </a:t>
            </a:r>
            <a:r>
              <a:rPr lang="en-US" u="sng" dirty="0"/>
              <a:t>discuss</a:t>
            </a:r>
            <a:r>
              <a:rPr lang="en-US" dirty="0"/>
              <a:t> </a:t>
            </a:r>
            <a:r>
              <a:rPr lang="en-US" dirty="0" smtClean="0"/>
              <a:t/>
            </a:r>
            <a:br>
              <a:rPr lang="en-US" dirty="0" smtClean="0"/>
            </a:br>
            <a:r>
              <a:rPr lang="en-US" dirty="0" smtClean="0"/>
              <a:t>with </a:t>
            </a:r>
            <a:r>
              <a:rPr lang="en-US" dirty="0"/>
              <a:t>small groups and all together </a:t>
            </a:r>
            <a:r>
              <a:rPr lang="en-US" dirty="0" smtClean="0"/>
              <a:t/>
            </a:r>
            <a:br>
              <a:rPr lang="en-US" dirty="0" smtClean="0"/>
            </a:br>
            <a:r>
              <a:rPr lang="en-US" dirty="0" smtClean="0"/>
              <a:t>some </a:t>
            </a:r>
            <a:r>
              <a:rPr lang="en-US" dirty="0"/>
              <a:t>of the </a:t>
            </a:r>
            <a:r>
              <a:rPr lang="en-US" u="sng" dirty="0"/>
              <a:t>pros, cons, and </a:t>
            </a:r>
            <a:r>
              <a:rPr lang="en-US" u="sng" dirty="0" smtClean="0"/>
              <a:t/>
            </a:r>
            <a:br>
              <a:rPr lang="en-US" u="sng" dirty="0" smtClean="0"/>
            </a:br>
            <a:r>
              <a:rPr lang="en-US" u="sng" dirty="0" smtClean="0"/>
              <a:t>assumptions</a:t>
            </a:r>
            <a:r>
              <a:rPr lang="en-US" dirty="0" smtClean="0"/>
              <a:t> </a:t>
            </a:r>
            <a:r>
              <a:rPr lang="en-US" dirty="0"/>
              <a:t>about a ton of </a:t>
            </a:r>
            <a:r>
              <a:rPr lang="en-US" u="sng" dirty="0"/>
              <a:t>examples</a:t>
            </a:r>
            <a:r>
              <a:rPr lang="en-US" dirty="0"/>
              <a:t> of alternative </a:t>
            </a:r>
            <a:r>
              <a:rPr lang="en-US" dirty="0" smtClean="0"/>
              <a:t>assessments</a:t>
            </a:r>
            <a:r>
              <a:rPr lang="en-US" dirty="0"/>
              <a:t>.  </a:t>
            </a:r>
            <a:r>
              <a:rPr lang="en-US" dirty="0" smtClean="0"/>
              <a:t/>
            </a:r>
            <a:br>
              <a:rPr lang="en-US" dirty="0" smtClean="0"/>
            </a:br>
            <a:r>
              <a:rPr lang="en-US" dirty="0" smtClean="0"/>
              <a:t>We’ll </a:t>
            </a:r>
            <a:r>
              <a:rPr lang="en-US" dirty="0"/>
              <a:t>also delve a little more specifically into </a:t>
            </a:r>
            <a:r>
              <a:rPr lang="en-US" u="sng" dirty="0"/>
              <a:t>mastery learning</a:t>
            </a:r>
            <a:r>
              <a:rPr lang="en-US" dirty="0"/>
              <a:t>, </a:t>
            </a:r>
            <a:r>
              <a:rPr lang="en-US" u="sng" dirty="0"/>
              <a:t>portfolios</a:t>
            </a:r>
            <a:r>
              <a:rPr lang="en-US" dirty="0"/>
              <a:t>, and </a:t>
            </a:r>
            <a:r>
              <a:rPr lang="en-US" u="sng" dirty="0"/>
              <a:t>project-based learning</a:t>
            </a:r>
            <a:r>
              <a:rPr lang="en-US" dirty="0"/>
              <a:t>.  </a:t>
            </a:r>
          </a:p>
          <a:p>
            <a:endParaRPr lang="en-US" dirty="0"/>
          </a:p>
        </p:txBody>
      </p:sp>
      <p:pic>
        <p:nvPicPr>
          <p:cNvPr id="10242" name="Picture 2" descr="https://scontent-ord1-1.xx.fbcdn.net/t31.0-8/13122914_10153344707897126_8818971725253000650_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595493" y="365125"/>
            <a:ext cx="6596507" cy="4403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2:05</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3967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9378"/>
          </a:xfrm>
          <a:solidFill>
            <a:schemeClr val="accent2">
              <a:lumMod val="50000"/>
            </a:schemeClr>
          </a:solidFill>
        </p:spPr>
        <p:txBody>
          <a:bodyPr>
            <a:normAutofit/>
          </a:bodyPr>
          <a:lstStyle/>
          <a:p>
            <a:r>
              <a:rPr lang="en-US" dirty="0" smtClean="0">
                <a:solidFill>
                  <a:schemeClr val="bg1"/>
                </a:solidFill>
              </a:rPr>
              <a:t>Teach Hub - </a:t>
            </a:r>
            <a:r>
              <a:rPr lang="en-US" b="1" dirty="0" smtClean="0">
                <a:solidFill>
                  <a:schemeClr val="bg1"/>
                </a:solidFill>
              </a:rPr>
              <a:t>Alternative Reading Assessments</a:t>
            </a:r>
            <a:r>
              <a:rPr lang="en-US" dirty="0" smtClean="0"/>
              <a:t/>
            </a:r>
            <a:br>
              <a:rPr lang="en-US" dirty="0" smtClean="0"/>
            </a:br>
            <a:endParaRPr lang="en-US" sz="1800" dirty="0"/>
          </a:p>
        </p:txBody>
      </p:sp>
      <p:sp>
        <p:nvSpPr>
          <p:cNvPr id="3" name="Content Placeholder 2"/>
          <p:cNvSpPr>
            <a:spLocks noGrp="1"/>
          </p:cNvSpPr>
          <p:nvPr>
            <p:ph idx="1"/>
          </p:nvPr>
        </p:nvSpPr>
        <p:spPr>
          <a:xfrm>
            <a:off x="838200" y="1717203"/>
            <a:ext cx="5059680" cy="4386044"/>
          </a:xfrm>
        </p:spPr>
        <p:txBody>
          <a:bodyPr>
            <a:normAutofit fontScale="77500" lnSpcReduction="20000"/>
          </a:bodyPr>
          <a:lstStyle/>
          <a:p>
            <a:pPr marL="0" indent="0">
              <a:buNone/>
            </a:pPr>
            <a:r>
              <a:rPr lang="en-US" b="1" dirty="0"/>
              <a:t>1. Bookmark</a:t>
            </a:r>
            <a:endParaRPr lang="en-US" dirty="0"/>
          </a:p>
          <a:p>
            <a:pPr marL="0" indent="0">
              <a:buNone/>
            </a:pPr>
            <a:r>
              <a:rPr lang="en-US" dirty="0"/>
              <a:t>Create a bookmark to match the theme of the last book read</a:t>
            </a:r>
            <a:r>
              <a:rPr lang="en-US" dirty="0" smtClean="0"/>
              <a:t>.</a:t>
            </a:r>
            <a:endParaRPr lang="en-US" dirty="0"/>
          </a:p>
          <a:p>
            <a:pPr marL="0" indent="0">
              <a:buNone/>
            </a:pPr>
            <a:r>
              <a:rPr lang="en-US" b="1" dirty="0"/>
              <a:t>2. Time Capsule</a:t>
            </a:r>
            <a:endParaRPr lang="en-US" dirty="0"/>
          </a:p>
          <a:p>
            <a:pPr marL="0" indent="0">
              <a:buNone/>
            </a:pPr>
            <a:r>
              <a:rPr lang="en-US" dirty="0"/>
              <a:t>Put together a group of 5 things from the story of the week</a:t>
            </a:r>
            <a:r>
              <a:rPr lang="en-US" dirty="0" smtClean="0"/>
              <a:t>.</a:t>
            </a:r>
            <a:endParaRPr lang="en-US" dirty="0"/>
          </a:p>
          <a:p>
            <a:pPr marL="0" indent="0">
              <a:buNone/>
            </a:pPr>
            <a:r>
              <a:rPr lang="en-US" b="1" dirty="0"/>
              <a:t>3. Stuffed Animal</a:t>
            </a:r>
            <a:endParaRPr lang="en-US" dirty="0"/>
          </a:p>
          <a:p>
            <a:pPr marL="0" indent="0">
              <a:buNone/>
            </a:pPr>
            <a:r>
              <a:rPr lang="en-US" dirty="0"/>
              <a:t>Students can make a stuffed animal that matches the theme of the story read</a:t>
            </a:r>
            <a:r>
              <a:rPr lang="en-US" dirty="0" smtClean="0"/>
              <a:t>.</a:t>
            </a:r>
            <a:endParaRPr lang="en-US" dirty="0"/>
          </a:p>
          <a:p>
            <a:pPr marL="0" indent="0">
              <a:buNone/>
            </a:pPr>
            <a:r>
              <a:rPr lang="en-US" b="1" dirty="0"/>
              <a:t>4. Business Card</a:t>
            </a:r>
            <a:endParaRPr lang="en-US" dirty="0"/>
          </a:p>
          <a:p>
            <a:pPr marL="0" indent="0">
              <a:buNone/>
            </a:pPr>
            <a:r>
              <a:rPr lang="en-US" dirty="0"/>
              <a:t>Summarize the story by designing a business card (this will be harder than it sounds</a:t>
            </a:r>
            <a:r>
              <a:rPr lang="en-US" dirty="0" smtClean="0"/>
              <a:t>).</a:t>
            </a:r>
            <a:endParaRPr lang="en-US" dirty="0"/>
          </a:p>
        </p:txBody>
      </p:sp>
      <p:sp>
        <p:nvSpPr>
          <p:cNvPr id="4" name="Content Placeholder 2"/>
          <p:cNvSpPr txBox="1">
            <a:spLocks/>
          </p:cNvSpPr>
          <p:nvPr/>
        </p:nvSpPr>
        <p:spPr>
          <a:xfrm>
            <a:off x="5897880" y="1717203"/>
            <a:ext cx="5059680" cy="465747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dirty="0" smtClean="0"/>
              <a:t>5. Radio Show</a:t>
            </a:r>
            <a:endParaRPr lang="en-US" sz="3300" dirty="0" smtClean="0"/>
          </a:p>
          <a:p>
            <a:pPr marL="0" indent="0">
              <a:buNone/>
            </a:pPr>
            <a:r>
              <a:rPr lang="en-US" sz="3300" dirty="0" smtClean="0"/>
              <a:t>Create a radio program that is set in the same time as the book.</a:t>
            </a:r>
          </a:p>
          <a:p>
            <a:pPr marL="0" indent="0">
              <a:buNone/>
            </a:pPr>
            <a:r>
              <a:rPr lang="en-US" sz="3300" b="1" dirty="0" smtClean="0"/>
              <a:t>6. Recipe</a:t>
            </a:r>
            <a:endParaRPr lang="en-US" sz="3300" dirty="0" smtClean="0"/>
          </a:p>
          <a:p>
            <a:pPr marL="0" indent="0">
              <a:buNone/>
            </a:pPr>
            <a:r>
              <a:rPr lang="en-US" sz="3300" dirty="0" smtClean="0"/>
              <a:t>Make a recipe (or just the instructions) for something that a character in the story might make.</a:t>
            </a:r>
          </a:p>
          <a:p>
            <a:pPr marL="0" indent="0">
              <a:buNone/>
            </a:pPr>
            <a:r>
              <a:rPr lang="en-US" sz="3300" b="1" dirty="0" smtClean="0"/>
              <a:t>7. Paper Doll</a:t>
            </a:r>
            <a:endParaRPr lang="en-US" sz="3300" dirty="0" smtClean="0"/>
          </a:p>
          <a:p>
            <a:pPr marL="0" indent="0">
              <a:buNone/>
            </a:pPr>
            <a:r>
              <a:rPr lang="en-US" sz="3300" dirty="0" smtClean="0"/>
              <a:t>More geared towards the younger set, this activity involves creating paper dolls and costume changes for the characters in the story.</a:t>
            </a:r>
          </a:p>
          <a:p>
            <a:pPr marL="0" indent="0">
              <a:buNone/>
            </a:pPr>
            <a:r>
              <a:rPr lang="en-US" sz="3300" b="1" dirty="0" smtClean="0"/>
              <a:t>8. Wanted Poster</a:t>
            </a:r>
            <a:endParaRPr lang="en-US" sz="3300" dirty="0" smtClean="0"/>
          </a:p>
          <a:p>
            <a:pPr marL="0" indent="0">
              <a:buNone/>
            </a:pPr>
            <a:r>
              <a:rPr lang="en-US" sz="3300" dirty="0" smtClean="0"/>
              <a:t>Make a wanted poster for the antagonist in the book.</a:t>
            </a:r>
            <a:r>
              <a:rPr lang="en-US" sz="1900" dirty="0">
                <a:hlinkClick r:id="rId2"/>
              </a:rPr>
              <a:t> </a:t>
            </a:r>
            <a:br>
              <a:rPr lang="en-US" sz="1900" dirty="0">
                <a:hlinkClick r:id="rId2"/>
              </a:rPr>
            </a:br>
            <a:r>
              <a:rPr lang="en-US" sz="2200" dirty="0" smtClean="0">
                <a:hlinkClick r:id="rId2"/>
              </a:rPr>
              <a:t>http</a:t>
            </a:r>
            <a:r>
              <a:rPr lang="en-US" sz="2200" dirty="0">
                <a:hlinkClick r:id="rId2"/>
              </a:rPr>
              <a:t>://www.teachhub.com/40-alternative-assessments-learning</a:t>
            </a:r>
            <a:r>
              <a:rPr lang="en-US" sz="2200" dirty="0"/>
              <a:t> </a:t>
            </a:r>
            <a:endParaRPr lang="en-US" sz="1900" dirty="0"/>
          </a:p>
          <a:p>
            <a:pPr marL="0" indent="0">
              <a:buNone/>
            </a:pPr>
            <a:endParaRPr lang="en-US" sz="3300" dirty="0" smtClean="0"/>
          </a:p>
          <a:p>
            <a:pPr marL="0" indent="0">
              <a:buNone/>
            </a:pPr>
            <a:endParaRPr lang="en-US" dirty="0"/>
          </a:p>
        </p:txBody>
      </p:sp>
      <p:sp>
        <p:nvSpPr>
          <p:cNvPr id="5" name="TextBox 4"/>
          <p:cNvSpPr txBox="1"/>
          <p:nvPr/>
        </p:nvSpPr>
        <p:spPr>
          <a:xfrm>
            <a:off x="1288868" y="6211669"/>
            <a:ext cx="10319674" cy="646331"/>
          </a:xfrm>
          <a:prstGeom prst="rect">
            <a:avLst/>
          </a:prstGeom>
          <a:noFill/>
        </p:spPr>
        <p:txBody>
          <a:bodyPr wrap="square" rtlCol="0">
            <a:spAutoFit/>
          </a:bodyPr>
          <a:lstStyle/>
          <a:p>
            <a:r>
              <a:rPr lang="en-US" i="1" dirty="0" smtClean="0">
                <a:solidFill>
                  <a:schemeClr val="accent5"/>
                </a:solidFill>
                <a:effectLst>
                  <a:outerShdw blurRad="38100" dist="38100" dir="2700000" algn="tl">
                    <a:srgbClr val="000000">
                      <a:alpha val="43137"/>
                    </a:srgbClr>
                  </a:outerShdw>
                </a:effectLst>
              </a:rPr>
              <a:t>Tell a partner:  What do you think of these assessments for your students, your own children, or for back when you were in reading classes?  How do they contrast with what you’re used to?  </a:t>
            </a:r>
            <a:endParaRPr lang="en-US" i="1" dirty="0">
              <a:solidFill>
                <a:schemeClr val="accent5"/>
              </a:solidFill>
              <a:effectLst>
                <a:outerShdw blurRad="38100" dist="38100" dir="2700000" algn="tl">
                  <a:srgbClr val="000000">
                    <a:alpha val="43137"/>
                  </a:srgbClr>
                </a:outerShdw>
              </a:effectLst>
            </a:endParaRPr>
          </a:p>
        </p:txBody>
      </p:sp>
      <p:pic>
        <p:nvPicPr>
          <p:cNvPr id="6" name="Picture 2" descr="Image result for elbow partne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5891348"/>
            <a:ext cx="1288869" cy="966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2:59</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34252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US" dirty="0" smtClean="0">
                <a:solidFill>
                  <a:schemeClr val="bg1"/>
                </a:solidFill>
              </a:rPr>
              <a:t>Teach Hub - </a:t>
            </a:r>
            <a:r>
              <a:rPr lang="en-US" b="1" dirty="0" smtClean="0">
                <a:solidFill>
                  <a:schemeClr val="bg1"/>
                </a:solidFill>
              </a:rPr>
              <a:t>Alternative Writing Assessments</a:t>
            </a:r>
            <a:r>
              <a:rPr lang="en-US" dirty="0" smtClean="0"/>
              <a:t/>
            </a:r>
            <a:br>
              <a:rPr lang="en-US" dirty="0" smtClean="0"/>
            </a:br>
            <a:endParaRPr lang="en-US" sz="1800" dirty="0"/>
          </a:p>
        </p:txBody>
      </p:sp>
      <p:sp>
        <p:nvSpPr>
          <p:cNvPr id="3" name="Content Placeholder 2"/>
          <p:cNvSpPr>
            <a:spLocks noGrp="1"/>
          </p:cNvSpPr>
          <p:nvPr>
            <p:ph idx="1"/>
          </p:nvPr>
        </p:nvSpPr>
        <p:spPr>
          <a:xfrm>
            <a:off x="838200" y="1825624"/>
            <a:ext cx="4778829" cy="4803775"/>
          </a:xfrm>
        </p:spPr>
        <p:txBody>
          <a:bodyPr>
            <a:normAutofit fontScale="32500" lnSpcReduction="20000"/>
          </a:bodyPr>
          <a:lstStyle/>
          <a:p>
            <a:pPr marL="0" indent="0">
              <a:buNone/>
            </a:pPr>
            <a:r>
              <a:rPr lang="en-US" sz="6200" b="1" dirty="0"/>
              <a:t>9. Eulogy</a:t>
            </a:r>
          </a:p>
          <a:p>
            <a:pPr marL="0" indent="0">
              <a:buNone/>
            </a:pPr>
            <a:r>
              <a:rPr lang="en-US" sz="6200" dirty="0"/>
              <a:t>Write a eulogy for a word that is overused in the student’s own writing samples</a:t>
            </a:r>
            <a:r>
              <a:rPr lang="en-US" sz="6200" dirty="0" smtClean="0"/>
              <a:t>.</a:t>
            </a:r>
            <a:endParaRPr lang="en-US" sz="6200" b="1" dirty="0"/>
          </a:p>
          <a:p>
            <a:pPr marL="0" indent="0">
              <a:buNone/>
            </a:pPr>
            <a:r>
              <a:rPr lang="en-US" sz="6200" b="1" dirty="0"/>
              <a:t>10. Infomercial</a:t>
            </a:r>
          </a:p>
          <a:p>
            <a:pPr marL="0" indent="0">
              <a:buNone/>
            </a:pPr>
            <a:r>
              <a:rPr lang="en-US" sz="6200" dirty="0"/>
              <a:t>Students will tape a segment that uses persuasion</a:t>
            </a:r>
            <a:r>
              <a:rPr lang="en-US" sz="6200" dirty="0" smtClean="0"/>
              <a:t>.</a:t>
            </a:r>
            <a:endParaRPr lang="en-US" sz="6200" b="1" dirty="0"/>
          </a:p>
          <a:p>
            <a:pPr marL="0" indent="0">
              <a:buNone/>
            </a:pPr>
            <a:r>
              <a:rPr lang="en-US" sz="6200" b="1" dirty="0"/>
              <a:t>11. Bumper Sticker</a:t>
            </a:r>
          </a:p>
          <a:p>
            <a:pPr marL="0" indent="0">
              <a:buNone/>
            </a:pPr>
            <a:r>
              <a:rPr lang="en-US" sz="6200" dirty="0"/>
              <a:t>Design a bumper sticker with a catchy slogan for each of the writing genres</a:t>
            </a:r>
            <a:r>
              <a:rPr lang="en-US" sz="6200" dirty="0" smtClean="0"/>
              <a:t>.</a:t>
            </a:r>
            <a:endParaRPr lang="en-US" sz="6200" b="1" dirty="0"/>
          </a:p>
          <a:p>
            <a:pPr marL="0" indent="0">
              <a:buNone/>
            </a:pPr>
            <a:r>
              <a:rPr lang="en-US" sz="6200" b="1" dirty="0"/>
              <a:t>12. PowerPoint</a:t>
            </a:r>
          </a:p>
          <a:p>
            <a:pPr marL="0" indent="0">
              <a:buNone/>
            </a:pPr>
            <a:r>
              <a:rPr lang="en-US" sz="6200" dirty="0"/>
              <a:t>Pairs can create a slideshow about their writing process from start to finish.</a:t>
            </a:r>
          </a:p>
          <a:p>
            <a:pPr marL="0" indent="0">
              <a:buNone/>
            </a:pPr>
            <a:r>
              <a:rPr lang="en-US" sz="7200" b="1" dirty="0"/>
              <a:t> </a:t>
            </a:r>
          </a:p>
          <a:p>
            <a:endParaRPr lang="en-US" dirty="0"/>
          </a:p>
        </p:txBody>
      </p:sp>
      <p:sp>
        <p:nvSpPr>
          <p:cNvPr id="4" name="Content Placeholder 2"/>
          <p:cNvSpPr txBox="1">
            <a:spLocks/>
          </p:cNvSpPr>
          <p:nvPr/>
        </p:nvSpPr>
        <p:spPr>
          <a:xfrm>
            <a:off x="5617029" y="1825625"/>
            <a:ext cx="5956663" cy="43860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t>13. Newscast</a:t>
            </a:r>
          </a:p>
          <a:p>
            <a:pPr marL="0" indent="0">
              <a:buFont typeface="Arial" panose="020B0604020202020204" pitchFamily="34" charset="0"/>
              <a:buNone/>
            </a:pPr>
            <a:r>
              <a:rPr lang="en-US" sz="1800" dirty="0" smtClean="0"/>
              <a:t>Students can form teams to create a news program about writing conventions (run-on sentences, spacing, punctuation, etc.)</a:t>
            </a:r>
            <a:endParaRPr lang="en-US" sz="1800" b="1" dirty="0" smtClean="0"/>
          </a:p>
          <a:p>
            <a:pPr marL="0" indent="0">
              <a:buFont typeface="Arial" panose="020B0604020202020204" pitchFamily="34" charset="0"/>
              <a:buNone/>
            </a:pPr>
            <a:r>
              <a:rPr lang="en-US" sz="1800" b="1" dirty="0" smtClean="0"/>
              <a:t>14. Comic Strip</a:t>
            </a:r>
          </a:p>
          <a:p>
            <a:pPr marL="0" indent="0">
              <a:buFont typeface="Arial" panose="020B0604020202020204" pitchFamily="34" charset="0"/>
              <a:buNone/>
            </a:pPr>
            <a:r>
              <a:rPr lang="en-US" sz="1800" dirty="0" smtClean="0"/>
              <a:t>Draw a comic strip that shows examples of figurative language.</a:t>
            </a:r>
            <a:endParaRPr lang="en-US" sz="1800" b="1" dirty="0" smtClean="0"/>
          </a:p>
          <a:p>
            <a:pPr marL="0" indent="0">
              <a:buFont typeface="Arial" panose="020B0604020202020204" pitchFamily="34" charset="0"/>
              <a:buNone/>
            </a:pPr>
            <a:r>
              <a:rPr lang="en-US" sz="1800" b="1" dirty="0" smtClean="0"/>
              <a:t>15. Brochure</a:t>
            </a:r>
          </a:p>
          <a:p>
            <a:pPr marL="0" indent="0">
              <a:buFont typeface="Arial" panose="020B0604020202020204" pitchFamily="34" charset="0"/>
              <a:buNone/>
            </a:pPr>
            <a:r>
              <a:rPr lang="en-US" sz="1800" dirty="0" smtClean="0"/>
              <a:t>Create a brochure that explains the steps involved when writing for different audiences.</a:t>
            </a:r>
            <a:endParaRPr lang="en-US" sz="1800" b="1" dirty="0" smtClean="0"/>
          </a:p>
          <a:p>
            <a:pPr marL="0" indent="0">
              <a:buFont typeface="Arial" panose="020B0604020202020204" pitchFamily="34" charset="0"/>
              <a:buNone/>
            </a:pPr>
            <a:r>
              <a:rPr lang="en-US" sz="1800" b="1" dirty="0" smtClean="0"/>
              <a:t>16. Survey</a:t>
            </a:r>
          </a:p>
          <a:p>
            <a:pPr marL="0" indent="0">
              <a:buFont typeface="Arial" panose="020B0604020202020204" pitchFamily="34" charset="0"/>
              <a:buNone/>
            </a:pPr>
            <a:r>
              <a:rPr lang="en-US" sz="1800" dirty="0" smtClean="0"/>
              <a:t>Create a survey of students’ favorite writing styles or writing pet peeves.  Make a graph that explains the results.</a:t>
            </a:r>
          </a:p>
        </p:txBody>
      </p:sp>
      <p:sp>
        <p:nvSpPr>
          <p:cNvPr id="5" name="TextBox 4"/>
          <p:cNvSpPr txBox="1"/>
          <p:nvPr/>
        </p:nvSpPr>
        <p:spPr>
          <a:xfrm>
            <a:off x="1254018" y="6211669"/>
            <a:ext cx="10319674" cy="646331"/>
          </a:xfrm>
          <a:prstGeom prst="rect">
            <a:avLst/>
          </a:prstGeom>
          <a:noFill/>
        </p:spPr>
        <p:txBody>
          <a:bodyPr wrap="square" rtlCol="0">
            <a:spAutoFit/>
          </a:bodyPr>
          <a:lstStyle/>
          <a:p>
            <a:r>
              <a:rPr lang="en-US" i="1" dirty="0" smtClean="0">
                <a:solidFill>
                  <a:schemeClr val="accent5"/>
                </a:solidFill>
                <a:effectLst>
                  <a:outerShdw blurRad="38100" dist="38100" dir="2700000" algn="tl">
                    <a:srgbClr val="000000">
                      <a:alpha val="43137"/>
                    </a:srgbClr>
                  </a:outerShdw>
                </a:effectLst>
              </a:rPr>
              <a:t>Tell a partner:  What do you think of these assessments for your students, your own children, or for back when you were in writing classes?  How do they contrast with what you’re used to?  </a:t>
            </a:r>
            <a:endParaRPr lang="en-US" i="1" dirty="0">
              <a:solidFill>
                <a:schemeClr val="accent5"/>
              </a:solidFill>
              <a:effectLst>
                <a:outerShdw blurRad="38100" dist="38100" dir="2700000" algn="tl">
                  <a:srgbClr val="000000">
                    <a:alpha val="43137"/>
                  </a:srgbClr>
                </a:outerShdw>
              </a:effectLst>
            </a:endParaRPr>
          </a:p>
        </p:txBody>
      </p:sp>
      <p:pic>
        <p:nvPicPr>
          <p:cNvPr id="6" name="Picture 2" descr="Image result for elbow partn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917486"/>
            <a:ext cx="1254018" cy="9405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3:02</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07178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9227"/>
            <a:ext cx="10515600" cy="1325563"/>
          </a:xfrm>
          <a:solidFill>
            <a:schemeClr val="accent2">
              <a:lumMod val="50000"/>
            </a:schemeClr>
          </a:solidFill>
        </p:spPr>
        <p:txBody>
          <a:bodyPr>
            <a:normAutofit/>
          </a:bodyPr>
          <a:lstStyle/>
          <a:p>
            <a:r>
              <a:rPr lang="en-US" dirty="0" smtClean="0">
                <a:solidFill>
                  <a:schemeClr val="bg1"/>
                </a:solidFill>
              </a:rPr>
              <a:t>Teach Hub - </a:t>
            </a:r>
            <a:r>
              <a:rPr lang="en-US" b="1" dirty="0" smtClean="0">
                <a:solidFill>
                  <a:schemeClr val="bg1"/>
                </a:solidFill>
              </a:rPr>
              <a:t>Alternative Math Assessments</a:t>
            </a:r>
            <a:endParaRPr lang="en-US" sz="1800" dirty="0"/>
          </a:p>
        </p:txBody>
      </p:sp>
      <p:sp>
        <p:nvSpPr>
          <p:cNvPr id="3" name="Content Placeholder 2"/>
          <p:cNvSpPr>
            <a:spLocks noGrp="1"/>
          </p:cNvSpPr>
          <p:nvPr>
            <p:ph idx="1"/>
          </p:nvPr>
        </p:nvSpPr>
        <p:spPr>
          <a:xfrm>
            <a:off x="838200" y="1590493"/>
            <a:ext cx="5041392" cy="4209416"/>
          </a:xfrm>
        </p:spPr>
        <p:txBody>
          <a:bodyPr>
            <a:noAutofit/>
          </a:bodyPr>
          <a:lstStyle/>
          <a:p>
            <a:pPr marL="0" indent="0">
              <a:buNone/>
            </a:pPr>
            <a:r>
              <a:rPr lang="en-US" sz="1800" b="1" dirty="0"/>
              <a:t>17. Acrostic Poem</a:t>
            </a:r>
            <a:endParaRPr lang="en-US" sz="1800" dirty="0"/>
          </a:p>
          <a:p>
            <a:pPr marL="0" indent="0">
              <a:buNone/>
            </a:pPr>
            <a:r>
              <a:rPr lang="en-US" sz="1800" dirty="0"/>
              <a:t>Using one math term, such as geometry or algebra, make an acrostic poem</a:t>
            </a:r>
            <a:r>
              <a:rPr lang="en-US" sz="1800" dirty="0" smtClean="0"/>
              <a:t>.</a:t>
            </a:r>
            <a:endParaRPr lang="en-US" sz="1800" dirty="0"/>
          </a:p>
          <a:p>
            <a:pPr marL="0" indent="0">
              <a:buNone/>
            </a:pPr>
            <a:r>
              <a:rPr lang="en-US" sz="1800" b="1" dirty="0"/>
              <a:t>18. Internet Resource List</a:t>
            </a:r>
            <a:endParaRPr lang="en-US" sz="1800" dirty="0"/>
          </a:p>
          <a:p>
            <a:pPr marL="0" indent="0">
              <a:buNone/>
            </a:pPr>
            <a:r>
              <a:rPr lang="en-US" sz="1800" dirty="0"/>
              <a:t>Students will find a list of websites that explain the current math concepts correctly.</a:t>
            </a:r>
          </a:p>
          <a:p>
            <a:pPr marL="0" indent="0">
              <a:buNone/>
            </a:pPr>
            <a:r>
              <a:rPr lang="en-US" sz="1800" b="1" dirty="0" smtClean="0"/>
              <a:t>19</a:t>
            </a:r>
            <a:r>
              <a:rPr lang="en-US" sz="1800" b="1" dirty="0"/>
              <a:t>. Readers’ Theater</a:t>
            </a:r>
            <a:endParaRPr lang="en-US" sz="1800" dirty="0"/>
          </a:p>
          <a:p>
            <a:pPr marL="0" indent="0">
              <a:buNone/>
            </a:pPr>
            <a:r>
              <a:rPr lang="en-US" sz="1800" dirty="0"/>
              <a:t>Perform a readers’ theater that is all about the current topic.</a:t>
            </a:r>
          </a:p>
          <a:p>
            <a:pPr marL="0" indent="0">
              <a:buNone/>
            </a:pPr>
            <a:r>
              <a:rPr lang="en-US" sz="1800" dirty="0"/>
              <a:t> </a:t>
            </a:r>
            <a:r>
              <a:rPr lang="en-US" sz="1800" b="1" dirty="0" smtClean="0"/>
              <a:t>20</a:t>
            </a:r>
            <a:r>
              <a:rPr lang="en-US" sz="1800" b="1" dirty="0"/>
              <a:t>. Crossword Puzzle</a:t>
            </a:r>
            <a:endParaRPr lang="en-US" sz="1800" dirty="0"/>
          </a:p>
          <a:p>
            <a:pPr marL="0" indent="0">
              <a:buNone/>
            </a:pPr>
            <a:r>
              <a:rPr lang="en-US" sz="1800" dirty="0"/>
              <a:t>Use the vocabulary from the assessed chapter to create a crossword puzzle, including the design and matching clues</a:t>
            </a:r>
            <a:r>
              <a:rPr lang="en-US" sz="1800" dirty="0" smtClean="0"/>
              <a:t>.</a:t>
            </a:r>
            <a:endParaRPr lang="en-US" sz="1800" dirty="0"/>
          </a:p>
        </p:txBody>
      </p:sp>
      <p:sp>
        <p:nvSpPr>
          <p:cNvPr id="5" name="Content Placeholder 2"/>
          <p:cNvSpPr txBox="1">
            <a:spLocks/>
          </p:cNvSpPr>
          <p:nvPr/>
        </p:nvSpPr>
        <p:spPr>
          <a:xfrm>
            <a:off x="5879592" y="1588340"/>
            <a:ext cx="5961888" cy="4522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t>21. Scrapbook Page</a:t>
            </a:r>
            <a:endParaRPr lang="en-US" sz="1800" dirty="0" smtClean="0"/>
          </a:p>
          <a:p>
            <a:pPr marL="0" indent="0">
              <a:buNone/>
            </a:pPr>
            <a:r>
              <a:rPr lang="en-US" sz="1800" dirty="0" smtClean="0"/>
              <a:t>Each student makes a page that describes a certain vocabulary word. Combine them to provide a future review tool for students.</a:t>
            </a:r>
          </a:p>
          <a:p>
            <a:pPr marL="0" indent="0">
              <a:buNone/>
            </a:pPr>
            <a:r>
              <a:rPr lang="en-US" sz="1800" dirty="0" smtClean="0"/>
              <a:t> </a:t>
            </a:r>
            <a:r>
              <a:rPr lang="en-US" sz="1800" b="1" dirty="0" smtClean="0"/>
              <a:t>22. Paint By Number</a:t>
            </a:r>
            <a:endParaRPr lang="en-US" sz="1800" dirty="0" smtClean="0"/>
          </a:p>
          <a:p>
            <a:pPr marL="0" indent="0">
              <a:buNone/>
            </a:pPr>
            <a:r>
              <a:rPr lang="en-US" sz="1800" dirty="0" smtClean="0"/>
              <a:t>More artistically-inclined students may want to create a paint by number portrait that includes math terms and examples. They can also write and solve problems that match the paint-by-number answers.</a:t>
            </a:r>
          </a:p>
          <a:p>
            <a:pPr marL="0" indent="0">
              <a:buNone/>
            </a:pPr>
            <a:r>
              <a:rPr lang="en-US" sz="1800" dirty="0" smtClean="0"/>
              <a:t> </a:t>
            </a:r>
            <a:r>
              <a:rPr lang="en-US" sz="1800" b="1" dirty="0" smtClean="0"/>
              <a:t>23. Pattern</a:t>
            </a:r>
            <a:endParaRPr lang="en-US" sz="1800" dirty="0" smtClean="0"/>
          </a:p>
          <a:p>
            <a:pPr marL="0" indent="0">
              <a:buNone/>
            </a:pPr>
            <a:r>
              <a:rPr lang="en-US" sz="1800" dirty="0" smtClean="0"/>
              <a:t>Find a pattern in the current math unit that can be explained.</a:t>
            </a:r>
          </a:p>
          <a:p>
            <a:pPr marL="0" indent="0">
              <a:buNone/>
            </a:pPr>
            <a:r>
              <a:rPr lang="en-US" sz="1800" dirty="0" smtClean="0"/>
              <a:t> </a:t>
            </a:r>
            <a:r>
              <a:rPr lang="en-US" sz="1800" b="1" dirty="0" smtClean="0"/>
              <a:t>24. Collage</a:t>
            </a:r>
            <a:endParaRPr lang="en-US" sz="1800" dirty="0" smtClean="0"/>
          </a:p>
          <a:p>
            <a:pPr marL="0" indent="0">
              <a:buNone/>
            </a:pPr>
            <a:r>
              <a:rPr lang="en-US" sz="1800" dirty="0" smtClean="0"/>
              <a:t>Using magazines, students can cut up and paste math strand examples.</a:t>
            </a:r>
          </a:p>
        </p:txBody>
      </p:sp>
      <p:sp>
        <p:nvSpPr>
          <p:cNvPr id="6" name="TextBox 5"/>
          <p:cNvSpPr txBox="1"/>
          <p:nvPr/>
        </p:nvSpPr>
        <p:spPr>
          <a:xfrm>
            <a:off x="1254018" y="6111264"/>
            <a:ext cx="10319674" cy="646331"/>
          </a:xfrm>
          <a:prstGeom prst="rect">
            <a:avLst/>
          </a:prstGeom>
          <a:noFill/>
        </p:spPr>
        <p:txBody>
          <a:bodyPr wrap="square" rtlCol="0">
            <a:spAutoFit/>
          </a:bodyPr>
          <a:lstStyle/>
          <a:p>
            <a:r>
              <a:rPr lang="en-US" i="1" dirty="0" smtClean="0">
                <a:solidFill>
                  <a:schemeClr val="accent5"/>
                </a:solidFill>
                <a:effectLst>
                  <a:outerShdw blurRad="38100" dist="38100" dir="2700000" algn="tl">
                    <a:srgbClr val="000000">
                      <a:alpha val="43137"/>
                    </a:srgbClr>
                  </a:outerShdw>
                </a:effectLst>
              </a:rPr>
              <a:t>Tell a partner:  What do you think of these assessments for your students, your own children, or for back when you were in math classes?  How do they contrast with what you’re used to?  </a:t>
            </a:r>
            <a:endParaRPr lang="en-US" i="1" dirty="0">
              <a:solidFill>
                <a:schemeClr val="accent5"/>
              </a:solidFill>
              <a:effectLst>
                <a:outerShdw blurRad="38100" dist="38100" dir="2700000" algn="tl">
                  <a:srgbClr val="000000">
                    <a:alpha val="43137"/>
                  </a:srgbClr>
                </a:outerShdw>
              </a:effectLst>
            </a:endParaRPr>
          </a:p>
        </p:txBody>
      </p:sp>
      <p:pic>
        <p:nvPicPr>
          <p:cNvPr id="7" name="Picture 2" descr="Image result for elbow partn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917486"/>
            <a:ext cx="1254018" cy="9405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3:05</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8257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US" dirty="0" smtClean="0">
                <a:solidFill>
                  <a:schemeClr val="bg1"/>
                </a:solidFill>
              </a:rPr>
              <a:t>Teach Hub - </a:t>
            </a:r>
            <a:r>
              <a:rPr lang="en-US" b="1" dirty="0">
                <a:solidFill>
                  <a:schemeClr val="bg1"/>
                </a:solidFill>
              </a:rPr>
              <a:t>Alternative Science Assessments</a:t>
            </a:r>
            <a:r>
              <a:rPr lang="en-US" dirty="0" smtClean="0"/>
              <a:t/>
            </a:r>
            <a:br>
              <a:rPr lang="en-US" dirty="0" smtClean="0"/>
            </a:br>
            <a:endParaRPr lang="en-US" sz="1800" dirty="0"/>
          </a:p>
        </p:txBody>
      </p:sp>
      <p:sp>
        <p:nvSpPr>
          <p:cNvPr id="3" name="Content Placeholder 2"/>
          <p:cNvSpPr>
            <a:spLocks noGrp="1"/>
          </p:cNvSpPr>
          <p:nvPr>
            <p:ph idx="1"/>
          </p:nvPr>
        </p:nvSpPr>
        <p:spPr>
          <a:xfrm>
            <a:off x="838200" y="1825625"/>
            <a:ext cx="5178552" cy="4087496"/>
          </a:xfrm>
        </p:spPr>
        <p:txBody>
          <a:bodyPr>
            <a:normAutofit fontScale="77500" lnSpcReduction="20000"/>
          </a:bodyPr>
          <a:lstStyle/>
          <a:p>
            <a:pPr marL="0" indent="0">
              <a:buNone/>
            </a:pPr>
            <a:r>
              <a:rPr lang="en-US" b="1" dirty="0"/>
              <a:t>25. Help Wanted Ad</a:t>
            </a:r>
            <a:endParaRPr lang="en-US" dirty="0"/>
          </a:p>
          <a:p>
            <a:pPr marL="0" indent="0">
              <a:buNone/>
            </a:pPr>
            <a:r>
              <a:rPr lang="en-US" dirty="0"/>
              <a:t>Write an ad to find a “professor” who can help to explain the subject at hand.</a:t>
            </a:r>
          </a:p>
          <a:p>
            <a:pPr marL="0" indent="0">
              <a:buNone/>
            </a:pPr>
            <a:r>
              <a:rPr lang="en-US" b="1" dirty="0" smtClean="0"/>
              <a:t>26</a:t>
            </a:r>
            <a:r>
              <a:rPr lang="en-US" b="1" dirty="0"/>
              <a:t>. Singing Telegram</a:t>
            </a:r>
            <a:endParaRPr lang="en-US" dirty="0"/>
          </a:p>
          <a:p>
            <a:pPr marL="0" indent="0">
              <a:buNone/>
            </a:pPr>
            <a:r>
              <a:rPr lang="en-US" dirty="0"/>
              <a:t>More musically-inclined students may love to create a song about the latest chapter</a:t>
            </a:r>
            <a:r>
              <a:rPr lang="en-US" dirty="0" smtClean="0"/>
              <a:t>.</a:t>
            </a:r>
            <a:endParaRPr lang="en-US" dirty="0"/>
          </a:p>
          <a:p>
            <a:pPr marL="0" indent="0">
              <a:buNone/>
            </a:pPr>
            <a:r>
              <a:rPr lang="en-US" b="1" dirty="0"/>
              <a:t>27. Calendar</a:t>
            </a:r>
            <a:endParaRPr lang="en-US" dirty="0"/>
          </a:p>
          <a:p>
            <a:pPr marL="0" indent="0">
              <a:buNone/>
            </a:pPr>
            <a:r>
              <a:rPr lang="en-US" dirty="0"/>
              <a:t>Mark on a calendar (paper or electronic copy) the time frame for how long it takes to see changes in a scientific event (such as erosion or plants growing</a:t>
            </a:r>
            <a:r>
              <a:rPr lang="en-US" dirty="0" smtClean="0"/>
              <a:t>).</a:t>
            </a:r>
            <a:endParaRPr lang="en-US" dirty="0"/>
          </a:p>
          <a:p>
            <a:pPr marL="0" indent="0">
              <a:buNone/>
            </a:pPr>
            <a:r>
              <a:rPr lang="en-US" b="1" dirty="0"/>
              <a:t>28. Diary</a:t>
            </a:r>
            <a:endParaRPr lang="en-US" dirty="0"/>
          </a:p>
          <a:p>
            <a:pPr marL="0" indent="0">
              <a:buNone/>
            </a:pPr>
            <a:r>
              <a:rPr lang="en-US" dirty="0"/>
              <a:t>Pen a diary entry from a famous scientist</a:t>
            </a:r>
            <a:r>
              <a:rPr lang="en-US" dirty="0" smtClean="0"/>
              <a:t>.</a:t>
            </a:r>
            <a:endParaRPr lang="en-US" dirty="0"/>
          </a:p>
        </p:txBody>
      </p:sp>
      <p:sp>
        <p:nvSpPr>
          <p:cNvPr id="4" name="Content Placeholder 2"/>
          <p:cNvSpPr txBox="1">
            <a:spLocks/>
          </p:cNvSpPr>
          <p:nvPr/>
        </p:nvSpPr>
        <p:spPr>
          <a:xfrm>
            <a:off x="6016752" y="1825625"/>
            <a:ext cx="5178552" cy="419199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29. Advice Column</a:t>
            </a:r>
            <a:endParaRPr lang="en-US" dirty="0" smtClean="0"/>
          </a:p>
          <a:p>
            <a:pPr marL="0" indent="0">
              <a:buNone/>
            </a:pPr>
            <a:r>
              <a:rPr lang="en-US" dirty="0" smtClean="0"/>
              <a:t>Students write advice to an “anonymous friend” who has a scientific problem that needs solved.</a:t>
            </a:r>
          </a:p>
          <a:p>
            <a:pPr marL="0" indent="0">
              <a:buNone/>
            </a:pPr>
            <a:r>
              <a:rPr lang="en-US" b="1" dirty="0" smtClean="0"/>
              <a:t>30. Trivia Game</a:t>
            </a:r>
            <a:endParaRPr lang="en-US" dirty="0" smtClean="0"/>
          </a:p>
          <a:p>
            <a:pPr marL="0" indent="0">
              <a:buNone/>
            </a:pPr>
            <a:r>
              <a:rPr lang="en-US" dirty="0" smtClean="0"/>
              <a:t>Students create the questions (and answers) that will be used in a review game.</a:t>
            </a:r>
          </a:p>
          <a:p>
            <a:pPr marL="0" indent="0">
              <a:buNone/>
            </a:pPr>
            <a:r>
              <a:rPr lang="en-US" b="1" dirty="0" smtClean="0"/>
              <a:t>31. T-shirt</a:t>
            </a:r>
            <a:endParaRPr lang="en-US" dirty="0" smtClean="0"/>
          </a:p>
          <a:p>
            <a:pPr marL="0" indent="0">
              <a:buNone/>
            </a:pPr>
            <a:r>
              <a:rPr lang="en-US" dirty="0" smtClean="0"/>
              <a:t>Design a t-shirt that matches the current science concepts.</a:t>
            </a:r>
          </a:p>
          <a:p>
            <a:pPr marL="0" indent="0">
              <a:buNone/>
            </a:pPr>
            <a:r>
              <a:rPr lang="en-US" b="1" dirty="0" smtClean="0"/>
              <a:t>32. Experiment</a:t>
            </a:r>
            <a:endParaRPr lang="en-US" dirty="0" smtClean="0"/>
          </a:p>
          <a:p>
            <a:pPr marL="0" indent="0">
              <a:buNone/>
            </a:pPr>
            <a:r>
              <a:rPr lang="en-US" dirty="0" smtClean="0"/>
              <a:t>No explanation needed for this one.</a:t>
            </a:r>
          </a:p>
          <a:p>
            <a:endParaRPr lang="en-US" dirty="0"/>
          </a:p>
        </p:txBody>
      </p:sp>
      <p:sp>
        <p:nvSpPr>
          <p:cNvPr id="5" name="TextBox 4"/>
          <p:cNvSpPr txBox="1"/>
          <p:nvPr/>
        </p:nvSpPr>
        <p:spPr>
          <a:xfrm>
            <a:off x="1254017" y="6017623"/>
            <a:ext cx="10310965" cy="646331"/>
          </a:xfrm>
          <a:prstGeom prst="rect">
            <a:avLst/>
          </a:prstGeom>
          <a:noFill/>
        </p:spPr>
        <p:txBody>
          <a:bodyPr wrap="square" rtlCol="0">
            <a:spAutoFit/>
          </a:bodyPr>
          <a:lstStyle/>
          <a:p>
            <a:r>
              <a:rPr lang="en-US" i="1" dirty="0" smtClean="0">
                <a:solidFill>
                  <a:schemeClr val="accent5"/>
                </a:solidFill>
                <a:effectLst>
                  <a:outerShdw blurRad="38100" dist="38100" dir="2700000" algn="tl">
                    <a:srgbClr val="000000">
                      <a:alpha val="43137"/>
                    </a:srgbClr>
                  </a:outerShdw>
                </a:effectLst>
              </a:rPr>
              <a:t>Tell a partner:  What do you think of these assessments for your students, your own children, or for back when you were in science classes?  How do they contrast with what you’re used to?  </a:t>
            </a:r>
            <a:endParaRPr lang="en-US" i="1" dirty="0">
              <a:solidFill>
                <a:schemeClr val="accent5"/>
              </a:solidFill>
              <a:effectLst>
                <a:outerShdw blurRad="38100" dist="38100" dir="2700000" algn="tl">
                  <a:srgbClr val="000000">
                    <a:alpha val="43137"/>
                  </a:srgbClr>
                </a:outerShdw>
              </a:effectLst>
            </a:endParaRPr>
          </a:p>
        </p:txBody>
      </p:sp>
      <p:pic>
        <p:nvPicPr>
          <p:cNvPr id="6" name="Picture 2" descr="Image result for elbow partn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917486"/>
            <a:ext cx="1254018" cy="9405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3:08</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35233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US" dirty="0" smtClean="0">
                <a:solidFill>
                  <a:schemeClr val="bg1"/>
                </a:solidFill>
              </a:rPr>
              <a:t>Teach Hub - </a:t>
            </a:r>
            <a:r>
              <a:rPr lang="en-US" sz="3600" b="1" dirty="0">
                <a:solidFill>
                  <a:schemeClr val="bg1"/>
                </a:solidFill>
              </a:rPr>
              <a:t>Alternative Social Studies </a:t>
            </a:r>
            <a:r>
              <a:rPr lang="en-US" sz="3600" b="1" dirty="0" smtClean="0">
                <a:solidFill>
                  <a:schemeClr val="bg1"/>
                </a:solidFill>
              </a:rPr>
              <a:t>Assessments</a:t>
            </a:r>
            <a:endParaRPr lang="en-US" sz="1600" dirty="0"/>
          </a:p>
        </p:txBody>
      </p:sp>
      <p:sp>
        <p:nvSpPr>
          <p:cNvPr id="3" name="Content Placeholder 2"/>
          <p:cNvSpPr>
            <a:spLocks noGrp="1"/>
          </p:cNvSpPr>
          <p:nvPr>
            <p:ph idx="1"/>
          </p:nvPr>
        </p:nvSpPr>
        <p:spPr>
          <a:xfrm>
            <a:off x="838200" y="1825624"/>
            <a:ext cx="5187696" cy="4285639"/>
          </a:xfrm>
        </p:spPr>
        <p:txBody>
          <a:bodyPr>
            <a:normAutofit fontScale="77500" lnSpcReduction="20000"/>
          </a:bodyPr>
          <a:lstStyle/>
          <a:p>
            <a:pPr marL="0" indent="0">
              <a:buNone/>
            </a:pPr>
            <a:r>
              <a:rPr lang="en-US" b="1" dirty="0"/>
              <a:t>33. Cheer</a:t>
            </a:r>
            <a:endParaRPr lang="en-US" dirty="0"/>
          </a:p>
          <a:p>
            <a:pPr marL="0" indent="0">
              <a:buNone/>
            </a:pPr>
            <a:r>
              <a:rPr lang="en-US" dirty="0"/>
              <a:t>Compose a cheer for someone in history who has struggled through something in your latest unit</a:t>
            </a:r>
            <a:r>
              <a:rPr lang="en-US" dirty="0" smtClean="0"/>
              <a:t>.</a:t>
            </a:r>
            <a:endParaRPr lang="en-US" dirty="0"/>
          </a:p>
          <a:p>
            <a:pPr marL="0" indent="0">
              <a:buNone/>
            </a:pPr>
            <a:r>
              <a:rPr lang="en-US" b="1" dirty="0"/>
              <a:t>34. Fashion Sketch</a:t>
            </a:r>
            <a:endParaRPr lang="en-US" dirty="0"/>
          </a:p>
          <a:p>
            <a:pPr marL="0" indent="0">
              <a:buNone/>
            </a:pPr>
            <a:r>
              <a:rPr lang="en-US" dirty="0"/>
              <a:t>Draw an example of what a person would wear from the era being studied</a:t>
            </a:r>
            <a:r>
              <a:rPr lang="en-US" dirty="0" smtClean="0"/>
              <a:t>.</a:t>
            </a:r>
            <a:endParaRPr lang="en-US" dirty="0"/>
          </a:p>
          <a:p>
            <a:pPr marL="0" indent="0">
              <a:buNone/>
            </a:pPr>
            <a:r>
              <a:rPr lang="en-US" b="1" dirty="0"/>
              <a:t>35. Toy</a:t>
            </a:r>
            <a:endParaRPr lang="en-US" dirty="0"/>
          </a:p>
          <a:p>
            <a:pPr marL="0" indent="0">
              <a:buNone/>
            </a:pPr>
            <a:r>
              <a:rPr lang="en-US" dirty="0"/>
              <a:t>Create a drawing (or a prototype) of a toy that might have been used from the children of that specific time period</a:t>
            </a:r>
            <a:r>
              <a:rPr lang="en-US" dirty="0" smtClean="0"/>
              <a:t>.</a:t>
            </a:r>
            <a:endParaRPr lang="en-US" dirty="0"/>
          </a:p>
          <a:p>
            <a:pPr marL="0" indent="0">
              <a:buNone/>
            </a:pPr>
            <a:r>
              <a:rPr lang="en-US" b="1" dirty="0"/>
              <a:t>36. Documentary</a:t>
            </a:r>
            <a:endParaRPr lang="en-US" dirty="0"/>
          </a:p>
          <a:p>
            <a:pPr marL="0" indent="0">
              <a:buNone/>
            </a:pPr>
            <a:r>
              <a:rPr lang="en-US" dirty="0"/>
              <a:t>Recreate an important historical </a:t>
            </a:r>
            <a:r>
              <a:rPr lang="en-US" dirty="0" smtClean="0"/>
              <a:t>event</a:t>
            </a:r>
            <a:r>
              <a:rPr lang="en-US" dirty="0"/>
              <a:t>.</a:t>
            </a:r>
            <a:endParaRPr lang="en-US" dirty="0" smtClean="0"/>
          </a:p>
        </p:txBody>
      </p:sp>
      <p:sp>
        <p:nvSpPr>
          <p:cNvPr id="5" name="Content Placeholder 2"/>
          <p:cNvSpPr txBox="1">
            <a:spLocks/>
          </p:cNvSpPr>
          <p:nvPr/>
        </p:nvSpPr>
        <p:spPr>
          <a:xfrm>
            <a:off x="6135624" y="1825624"/>
            <a:ext cx="5870448" cy="428563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37. Family Tree</a:t>
            </a:r>
            <a:endParaRPr lang="en-US" dirty="0" smtClean="0"/>
          </a:p>
          <a:p>
            <a:pPr marL="0" indent="0">
              <a:buNone/>
            </a:pPr>
            <a:r>
              <a:rPr lang="en-US" dirty="0" smtClean="0"/>
              <a:t>Research the family tree of a famous historical person.</a:t>
            </a:r>
          </a:p>
          <a:p>
            <a:pPr marL="0" indent="0">
              <a:buNone/>
            </a:pPr>
            <a:r>
              <a:rPr lang="en-US" b="1" dirty="0" smtClean="0"/>
              <a:t>38. Time Line</a:t>
            </a:r>
            <a:endParaRPr lang="en-US" dirty="0" smtClean="0"/>
          </a:p>
          <a:p>
            <a:pPr marL="0" indent="0">
              <a:buNone/>
            </a:pPr>
            <a:r>
              <a:rPr lang="en-US" dirty="0" smtClean="0"/>
              <a:t>Students create a class timeline as they study different eras.  Post the master time line up in the classroom and add as new eras are learned.</a:t>
            </a:r>
          </a:p>
          <a:p>
            <a:pPr marL="0" indent="0">
              <a:buNone/>
            </a:pPr>
            <a:r>
              <a:rPr lang="en-US" b="1" dirty="0" smtClean="0"/>
              <a:t>39. Speech</a:t>
            </a:r>
            <a:endParaRPr lang="en-US" dirty="0" smtClean="0"/>
          </a:p>
          <a:p>
            <a:pPr marL="0" indent="0">
              <a:buNone/>
            </a:pPr>
            <a:r>
              <a:rPr lang="en-US" dirty="0" smtClean="0"/>
              <a:t>Memorize and recite an important historical speech.</a:t>
            </a:r>
          </a:p>
          <a:p>
            <a:pPr marL="0" indent="0">
              <a:buNone/>
            </a:pPr>
            <a:r>
              <a:rPr lang="en-US" b="1" dirty="0" smtClean="0"/>
              <a:t>40. Museum Exhibit</a:t>
            </a:r>
            <a:endParaRPr lang="en-US" dirty="0" smtClean="0"/>
          </a:p>
          <a:p>
            <a:pPr marL="0" indent="0">
              <a:buNone/>
            </a:pPr>
            <a:r>
              <a:rPr lang="en-US" dirty="0" smtClean="0"/>
              <a:t>Students each create a museum “artifact” and set them up in the classroom as a museum, where they will stand next to their artifact to explain and answer questions from visitors.  Invite other classes or parents to come do a walkthrough of your museum.</a:t>
            </a:r>
            <a:r>
              <a:rPr lang="en-US" dirty="0">
                <a:hlinkClick r:id="rId2"/>
              </a:rPr>
              <a:t> </a:t>
            </a:r>
            <a:r>
              <a:rPr lang="en-US" sz="2200" dirty="0">
                <a:hlinkClick r:id="rId2"/>
              </a:rPr>
              <a:t>http://www.teachhub.com/40-alternative-assessments-learning</a:t>
            </a:r>
            <a:r>
              <a:rPr lang="en-US" sz="2200" dirty="0"/>
              <a:t> </a:t>
            </a:r>
            <a:endParaRPr lang="en-US" sz="2200" dirty="0" smtClean="0"/>
          </a:p>
          <a:p>
            <a:endParaRPr lang="en-US" dirty="0"/>
          </a:p>
        </p:txBody>
      </p:sp>
      <p:sp>
        <p:nvSpPr>
          <p:cNvPr id="6" name="TextBox 5"/>
          <p:cNvSpPr txBox="1"/>
          <p:nvPr/>
        </p:nvSpPr>
        <p:spPr>
          <a:xfrm>
            <a:off x="1254018" y="6111264"/>
            <a:ext cx="10319674" cy="646331"/>
          </a:xfrm>
          <a:prstGeom prst="rect">
            <a:avLst/>
          </a:prstGeom>
          <a:noFill/>
        </p:spPr>
        <p:txBody>
          <a:bodyPr wrap="square" rtlCol="0">
            <a:spAutoFit/>
          </a:bodyPr>
          <a:lstStyle/>
          <a:p>
            <a:r>
              <a:rPr lang="en-US" i="1" dirty="0" smtClean="0">
                <a:solidFill>
                  <a:schemeClr val="accent5"/>
                </a:solidFill>
                <a:effectLst>
                  <a:outerShdw blurRad="38100" dist="38100" dir="2700000" algn="tl">
                    <a:srgbClr val="000000">
                      <a:alpha val="43137"/>
                    </a:srgbClr>
                  </a:outerShdw>
                </a:effectLst>
              </a:rPr>
              <a:t>Tell a partner:  What do you think of these assessments for your students, your own children, or for back when you were in social studies classes?  How do they contrast with what you’re used to?  </a:t>
            </a:r>
            <a:endParaRPr lang="en-US" i="1" dirty="0">
              <a:solidFill>
                <a:schemeClr val="accent5"/>
              </a:solidFill>
              <a:effectLst>
                <a:outerShdw blurRad="38100" dist="38100" dir="2700000" algn="tl">
                  <a:srgbClr val="000000">
                    <a:alpha val="43137"/>
                  </a:srgbClr>
                </a:outerShdw>
              </a:effectLst>
            </a:endParaRPr>
          </a:p>
        </p:txBody>
      </p:sp>
      <p:pic>
        <p:nvPicPr>
          <p:cNvPr id="7" name="Picture 2" descr="Image result for elbow partne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5917486"/>
            <a:ext cx="1254018" cy="9405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3:11</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70671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p>
            <a:r>
              <a:rPr lang="en-US" b="1" dirty="0" smtClean="0">
                <a:solidFill>
                  <a:schemeClr val="bg1"/>
                </a:solidFill>
              </a:rPr>
              <a:t>Alternative Assessment Benefits</a:t>
            </a:r>
            <a:r>
              <a:rPr lang="en-US" dirty="0" smtClean="0"/>
              <a:t/>
            </a:r>
            <a:br>
              <a:rPr lang="en-US" dirty="0" smtClean="0"/>
            </a:br>
            <a:endParaRPr lang="en-US" sz="2000" dirty="0"/>
          </a:p>
        </p:txBody>
      </p:sp>
      <p:sp>
        <p:nvSpPr>
          <p:cNvPr id="3" name="Content Placeholder 2"/>
          <p:cNvSpPr>
            <a:spLocks noGrp="1"/>
          </p:cNvSpPr>
          <p:nvPr>
            <p:ph idx="1"/>
          </p:nvPr>
        </p:nvSpPr>
        <p:spPr>
          <a:xfrm>
            <a:off x="649224" y="1825624"/>
            <a:ext cx="10704576" cy="4913503"/>
          </a:xfrm>
        </p:spPr>
        <p:txBody>
          <a:bodyPr>
            <a:normAutofit fontScale="77500" lnSpcReduction="20000"/>
          </a:bodyPr>
          <a:lstStyle/>
          <a:p>
            <a:r>
              <a:rPr lang="en-US" dirty="0" smtClean="0"/>
              <a:t>Often </a:t>
            </a:r>
            <a:r>
              <a:rPr lang="en-US" dirty="0"/>
              <a:t>because of </a:t>
            </a:r>
            <a:r>
              <a:rPr lang="en-US" u="sng" dirty="0"/>
              <a:t>class size </a:t>
            </a:r>
            <a:r>
              <a:rPr lang="en-US" dirty="0"/>
              <a:t>or as a method for </a:t>
            </a:r>
            <a:r>
              <a:rPr lang="en-US" u="sng" dirty="0"/>
              <a:t>saving timing in grading</a:t>
            </a:r>
            <a:r>
              <a:rPr lang="en-US" dirty="0"/>
              <a:t>, traditional testing has been utilized. </a:t>
            </a:r>
            <a:endParaRPr lang="en-US" dirty="0" smtClean="0"/>
          </a:p>
          <a:p>
            <a:r>
              <a:rPr lang="en-US" dirty="0" smtClean="0"/>
              <a:t>Alternative </a:t>
            </a:r>
            <a:r>
              <a:rPr lang="en-US" dirty="0"/>
              <a:t>assessment gives the student the opportunity to </a:t>
            </a:r>
            <a:r>
              <a:rPr lang="en-US" u="sng" dirty="0"/>
              <a:t>demonstrate</a:t>
            </a:r>
            <a:r>
              <a:rPr lang="en-US" dirty="0"/>
              <a:t> the depth and scope of what they have learned rather than being limited to just a few responses on a traditional test or exam. </a:t>
            </a:r>
            <a:endParaRPr lang="en-US" dirty="0" smtClean="0"/>
          </a:p>
          <a:p>
            <a:r>
              <a:rPr lang="en-US" dirty="0" smtClean="0"/>
              <a:t>The </a:t>
            </a:r>
            <a:r>
              <a:rPr lang="en-US" dirty="0"/>
              <a:t>compression of an entire semester of work into a single hour of testing that can account for a major portion of a grade can often be a </a:t>
            </a:r>
            <a:r>
              <a:rPr lang="en-US" u="sng" dirty="0"/>
              <a:t>misrepresentation</a:t>
            </a:r>
            <a:r>
              <a:rPr lang="en-US" dirty="0"/>
              <a:t> of the efforts of students.</a:t>
            </a:r>
          </a:p>
          <a:p>
            <a:r>
              <a:rPr lang="en-US" dirty="0"/>
              <a:t>A </a:t>
            </a:r>
            <a:r>
              <a:rPr lang="en-US" u="sng" dirty="0"/>
              <a:t>portfolio</a:t>
            </a:r>
            <a:r>
              <a:rPr lang="en-US" dirty="0"/>
              <a:t> of work is an example of alternative assessments where a student has </a:t>
            </a:r>
            <a:r>
              <a:rPr lang="en-US" u="sng" dirty="0"/>
              <a:t>selected or developed </a:t>
            </a:r>
            <a:r>
              <a:rPr lang="en-US" dirty="0"/>
              <a:t>the work they think </a:t>
            </a:r>
            <a:r>
              <a:rPr lang="en-US" u="sng" dirty="0"/>
              <a:t>best depicts </a:t>
            </a:r>
            <a:r>
              <a:rPr lang="en-US" dirty="0"/>
              <a:t>their study skills and understanding of concepts. </a:t>
            </a:r>
            <a:endParaRPr lang="en-US" dirty="0" smtClean="0"/>
          </a:p>
          <a:p>
            <a:r>
              <a:rPr lang="en-US" dirty="0" smtClean="0"/>
              <a:t>It </a:t>
            </a:r>
            <a:r>
              <a:rPr lang="en-US" dirty="0"/>
              <a:t>is also an overall great </a:t>
            </a:r>
            <a:r>
              <a:rPr lang="en-US" u="sng" dirty="0"/>
              <a:t>teacher resource </a:t>
            </a:r>
            <a:r>
              <a:rPr lang="en-US" dirty="0"/>
              <a:t>for showing what lesson plans were effective and which were not. </a:t>
            </a:r>
            <a:endParaRPr lang="en-US" dirty="0" smtClean="0"/>
          </a:p>
          <a:p>
            <a:r>
              <a:rPr lang="en-US" dirty="0" smtClean="0"/>
              <a:t>In </a:t>
            </a:r>
            <a:r>
              <a:rPr lang="en-US" dirty="0"/>
              <a:t>the same way that traditional assessments can show the flaws of </a:t>
            </a:r>
            <a:r>
              <a:rPr lang="en-US" u="sng" dirty="0"/>
              <a:t>poorly understood concepts </a:t>
            </a:r>
            <a:r>
              <a:rPr lang="en-US" dirty="0"/>
              <a:t>when viewed at a holistic classroom level, the same can be true with alternative assessments</a:t>
            </a:r>
            <a:r>
              <a:rPr lang="en-US" dirty="0" smtClean="0"/>
              <a:t>.</a:t>
            </a:r>
            <a:br>
              <a:rPr lang="en-US" dirty="0" smtClean="0"/>
            </a:br>
            <a:r>
              <a:rPr lang="en-US" dirty="0">
                <a:hlinkClick r:id="rId2"/>
              </a:rPr>
              <a:t>http://www.teach-nology.com/currenttrends/alternative_assessment/</a:t>
            </a:r>
            <a:r>
              <a:rPr lang="en-US" dirty="0"/>
              <a:t> </a:t>
            </a:r>
          </a:p>
        </p:txBody>
      </p:sp>
      <p:sp>
        <p:nvSpPr>
          <p:cNvPr id="4" name="TextBox 3"/>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3:13</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83355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p>
            <a:pPr algn="ctr"/>
            <a:r>
              <a:rPr lang="en-US" dirty="0" smtClean="0">
                <a:solidFill>
                  <a:schemeClr val="bg1"/>
                </a:solidFill>
              </a:rPr>
              <a:t>Advantages &amp; Disadvantages of </a:t>
            </a:r>
            <a:br>
              <a:rPr lang="en-US" dirty="0" smtClean="0">
                <a:solidFill>
                  <a:schemeClr val="bg1"/>
                </a:solidFill>
              </a:rPr>
            </a:br>
            <a:r>
              <a:rPr lang="en-US" dirty="0" smtClean="0">
                <a:solidFill>
                  <a:schemeClr val="bg1"/>
                </a:solidFill>
              </a:rPr>
              <a:t>Alternative Assessments</a:t>
            </a:r>
            <a:endParaRPr lang="en-US" dirty="0"/>
          </a:p>
        </p:txBody>
      </p:sp>
      <p:sp>
        <p:nvSpPr>
          <p:cNvPr id="3" name="Content Placeholder 2"/>
          <p:cNvSpPr>
            <a:spLocks noGrp="1"/>
          </p:cNvSpPr>
          <p:nvPr>
            <p:ph idx="1"/>
          </p:nvPr>
        </p:nvSpPr>
        <p:spPr>
          <a:xfrm>
            <a:off x="838201" y="1825625"/>
            <a:ext cx="5240382" cy="4923518"/>
          </a:xfrm>
        </p:spPr>
        <p:txBody>
          <a:bodyPr>
            <a:normAutofit fontScale="92500" lnSpcReduction="20000"/>
          </a:bodyPr>
          <a:lstStyle/>
          <a:p>
            <a:r>
              <a:rPr lang="en-US" sz="3200" dirty="0" smtClean="0"/>
              <a:t>They </a:t>
            </a:r>
            <a:r>
              <a:rPr lang="en-US" sz="3200" dirty="0"/>
              <a:t>provide a means of assessing </a:t>
            </a:r>
            <a:r>
              <a:rPr lang="en-US" sz="3200" u="sng" dirty="0"/>
              <a:t>valued skills </a:t>
            </a:r>
            <a:r>
              <a:rPr lang="en-US" sz="3200" dirty="0"/>
              <a:t>that cannot be directly assessed with traditional tests.</a:t>
            </a:r>
          </a:p>
          <a:p>
            <a:r>
              <a:rPr lang="en-US" sz="3200" dirty="0"/>
              <a:t>They provide a </a:t>
            </a:r>
            <a:r>
              <a:rPr lang="en-US" sz="3200" u="sng" dirty="0"/>
              <a:t>more realistic setting </a:t>
            </a:r>
            <a:r>
              <a:rPr lang="en-US" sz="3200" dirty="0"/>
              <a:t>for student performance than traditional tests.</a:t>
            </a:r>
          </a:p>
          <a:p>
            <a:r>
              <a:rPr lang="en-US" sz="3200" dirty="0"/>
              <a:t>They focus on </a:t>
            </a:r>
            <a:r>
              <a:rPr lang="en-US" sz="3200" u="sng" dirty="0"/>
              <a:t>student performance </a:t>
            </a:r>
            <a:r>
              <a:rPr lang="en-US" sz="3200" dirty="0"/>
              <a:t>and the </a:t>
            </a:r>
            <a:r>
              <a:rPr lang="en-US" sz="3200" u="sng" dirty="0"/>
              <a:t>quality of work</a:t>
            </a:r>
            <a:r>
              <a:rPr lang="en-US" sz="3200" dirty="0"/>
              <a:t> performed by students.</a:t>
            </a:r>
          </a:p>
          <a:p>
            <a:r>
              <a:rPr lang="en-US" sz="3200" dirty="0"/>
              <a:t>They can be </a:t>
            </a:r>
            <a:r>
              <a:rPr lang="en-US" sz="3200" u="sng" dirty="0"/>
              <a:t>easily aligned </a:t>
            </a:r>
            <a:r>
              <a:rPr lang="en-US" sz="3200" dirty="0"/>
              <a:t>with established learning outcomes</a:t>
            </a:r>
            <a:r>
              <a:rPr lang="en-US" sz="3200" dirty="0" smtClean="0"/>
              <a:t>.</a:t>
            </a:r>
            <a:r>
              <a:rPr lang="en-US" sz="2100" dirty="0">
                <a:hlinkClick r:id="rId2"/>
              </a:rPr>
              <a:t> http://ctl.byu.edu/using-alternative-assessments</a:t>
            </a:r>
            <a:r>
              <a:rPr lang="en-US" sz="2100" dirty="0"/>
              <a:t> </a:t>
            </a:r>
          </a:p>
          <a:p>
            <a:endParaRPr lang="en-US" sz="3200" dirty="0"/>
          </a:p>
        </p:txBody>
      </p:sp>
      <p:sp>
        <p:nvSpPr>
          <p:cNvPr id="4" name="Content Placeholder 2"/>
          <p:cNvSpPr txBox="1">
            <a:spLocks/>
          </p:cNvSpPr>
          <p:nvPr/>
        </p:nvSpPr>
        <p:spPr>
          <a:xfrm>
            <a:off x="6078582" y="1825625"/>
            <a:ext cx="52752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444444"/>
                </a:solidFill>
                <a:latin typeface="Whitney SSm A"/>
              </a:rPr>
              <a:t>But the process can be </a:t>
            </a:r>
            <a:r>
              <a:rPr lang="en-US" u="sng" dirty="0" smtClean="0">
                <a:solidFill>
                  <a:srgbClr val="444444"/>
                </a:solidFill>
                <a:latin typeface="Whitney SSm A"/>
              </a:rPr>
              <a:t>costly</a:t>
            </a:r>
            <a:r>
              <a:rPr lang="en-US" dirty="0" smtClean="0">
                <a:solidFill>
                  <a:srgbClr val="444444"/>
                </a:solidFill>
                <a:latin typeface="Whitney SSm A"/>
              </a:rPr>
              <a:t> in terms of time, effort, equipment, materials, facilities, or funds.</a:t>
            </a:r>
          </a:p>
          <a:p>
            <a:r>
              <a:rPr lang="en-US" dirty="0" smtClean="0">
                <a:solidFill>
                  <a:srgbClr val="444444"/>
                </a:solidFill>
                <a:latin typeface="Whitney SSm A"/>
              </a:rPr>
              <a:t>Rating process is </a:t>
            </a:r>
            <a:r>
              <a:rPr lang="en-US" u="sng" dirty="0" smtClean="0">
                <a:solidFill>
                  <a:srgbClr val="444444"/>
                </a:solidFill>
                <a:latin typeface="Whitney SSm A"/>
              </a:rPr>
              <a:t>sometimes more subjective </a:t>
            </a:r>
            <a:r>
              <a:rPr lang="en-US" dirty="0" smtClean="0">
                <a:solidFill>
                  <a:srgbClr val="444444"/>
                </a:solidFill>
                <a:latin typeface="Whitney SSm A"/>
              </a:rPr>
              <a:t>than traditional exams.</a:t>
            </a:r>
          </a:p>
          <a:p>
            <a:endParaRPr lang="en-US" dirty="0"/>
          </a:p>
        </p:txBody>
      </p:sp>
      <p:pic>
        <p:nvPicPr>
          <p:cNvPr id="5" name="Picture 2" descr="Image result for elbow partne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80988" y="4895497"/>
            <a:ext cx="1995442" cy="14965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457747" y="4858958"/>
            <a:ext cx="2896052" cy="1569660"/>
          </a:xfrm>
          <a:prstGeom prst="rect">
            <a:avLst/>
          </a:prstGeom>
        </p:spPr>
        <p:txBody>
          <a:bodyPr wrap="square">
            <a:spAutoFit/>
          </a:bodyPr>
          <a:lstStyle/>
          <a:p>
            <a:r>
              <a:rPr lang="en-US" sz="2400" dirty="0" smtClean="0"/>
              <a:t>Tell a partner how important these pros and cons are to your teaching situation.</a:t>
            </a:r>
            <a:endParaRPr lang="en-US" sz="2400" dirty="0"/>
          </a:p>
        </p:txBody>
      </p:sp>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3:15</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49276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632" y="1"/>
            <a:ext cx="11495315" cy="835741"/>
          </a:xfrm>
          <a:solidFill>
            <a:schemeClr val="accent6">
              <a:lumMod val="75000"/>
            </a:schemeClr>
          </a:solidFill>
        </p:spPr>
        <p:txBody>
          <a:bodyPr>
            <a:normAutofit fontScale="90000"/>
          </a:bodyPr>
          <a:lstStyle/>
          <a:p>
            <a:r>
              <a:rPr lang="en-US" dirty="0">
                <a:solidFill>
                  <a:schemeClr val="bg1"/>
                </a:solidFill>
              </a:rPr>
              <a:t>Guidelines for </a:t>
            </a:r>
            <a:r>
              <a:rPr lang="en-US" dirty="0" smtClean="0">
                <a:solidFill>
                  <a:schemeClr val="bg1"/>
                </a:solidFill>
              </a:rPr>
              <a:t>Constructing Alternative </a:t>
            </a:r>
            <a:r>
              <a:rPr lang="en-US" dirty="0">
                <a:solidFill>
                  <a:schemeClr val="bg1"/>
                </a:solidFill>
              </a:rPr>
              <a:t>Assessments</a:t>
            </a:r>
            <a:r>
              <a:rPr lang="en-US" dirty="0"/>
              <a:t/>
            </a:r>
            <a:br>
              <a:rPr lang="en-US" dirty="0"/>
            </a:br>
            <a:endParaRPr lang="en-US" sz="2200" dirty="0"/>
          </a:p>
        </p:txBody>
      </p:sp>
      <p:sp>
        <p:nvSpPr>
          <p:cNvPr id="3" name="Content Placeholder 2"/>
          <p:cNvSpPr>
            <a:spLocks noGrp="1"/>
          </p:cNvSpPr>
          <p:nvPr>
            <p:ph idx="1"/>
          </p:nvPr>
        </p:nvSpPr>
        <p:spPr>
          <a:xfrm>
            <a:off x="339633" y="835742"/>
            <a:ext cx="11495315" cy="6022258"/>
          </a:xfrm>
        </p:spPr>
        <p:txBody>
          <a:bodyPr>
            <a:normAutofit fontScale="77500" lnSpcReduction="20000"/>
          </a:bodyPr>
          <a:lstStyle/>
          <a:p>
            <a:r>
              <a:rPr lang="en-US" dirty="0"/>
              <a:t>Define the </a:t>
            </a:r>
            <a:r>
              <a:rPr lang="en-US" u="sng" dirty="0"/>
              <a:t>instructional outcome </a:t>
            </a:r>
            <a:r>
              <a:rPr lang="en-US" dirty="0"/>
              <a:t>you want to assess as clearly and unambiguously as possible in terms of both the subject-matter content and the set of skills or operations that a skillful performer would exhibit.</a:t>
            </a:r>
          </a:p>
          <a:p>
            <a:pPr lvl="1"/>
            <a:r>
              <a:rPr lang="en-US" dirty="0"/>
              <a:t>Example: Students will perform five types of Cha </a:t>
            </a:r>
            <a:r>
              <a:rPr lang="en-US" dirty="0" err="1"/>
              <a:t>Cha</a:t>
            </a:r>
            <a:r>
              <a:rPr lang="en-US" dirty="0"/>
              <a:t> steps in correct dance position without error.</a:t>
            </a:r>
            <a:br>
              <a:rPr lang="en-US" dirty="0"/>
            </a:br>
            <a:r>
              <a:rPr lang="en-US" dirty="0"/>
              <a:t> </a:t>
            </a:r>
          </a:p>
          <a:p>
            <a:r>
              <a:rPr lang="en-US" dirty="0"/>
              <a:t>Distinguish between those outcomes that can validly be </a:t>
            </a:r>
            <a:r>
              <a:rPr lang="en-US" u="sng" dirty="0"/>
              <a:t>assessed</a:t>
            </a:r>
            <a:r>
              <a:rPr lang="en-US" i="1" u="sng" dirty="0"/>
              <a:t> solely</a:t>
            </a:r>
            <a:r>
              <a:rPr lang="en-US" u="sng" dirty="0"/>
              <a:t> by performance assessments </a:t>
            </a:r>
            <a:r>
              <a:rPr lang="en-US" dirty="0"/>
              <a:t>and those that can be assessed</a:t>
            </a:r>
            <a:r>
              <a:rPr lang="en-US" i="1" dirty="0"/>
              <a:t> </a:t>
            </a:r>
            <a:r>
              <a:rPr lang="en-US" dirty="0"/>
              <a:t>just as effectively by objective measures.</a:t>
            </a:r>
          </a:p>
          <a:p>
            <a:pPr lvl="1"/>
            <a:r>
              <a:rPr lang="en-US" dirty="0"/>
              <a:t>Students would have a difficult time demonstrating dance steps on paper.</a:t>
            </a:r>
            <a:br>
              <a:rPr lang="en-US" dirty="0"/>
            </a:br>
            <a:r>
              <a:rPr lang="en-US" dirty="0"/>
              <a:t> </a:t>
            </a:r>
          </a:p>
          <a:p>
            <a:r>
              <a:rPr lang="en-US" dirty="0"/>
              <a:t>Create </a:t>
            </a:r>
            <a:r>
              <a:rPr lang="en-US" u="sng" dirty="0"/>
              <a:t>tasks that elicit evidence </a:t>
            </a:r>
            <a:r>
              <a:rPr lang="en-US" dirty="0"/>
              <a:t>of the student’s ability to perform the targeted skill.</a:t>
            </a:r>
          </a:p>
          <a:p>
            <a:pPr lvl="1"/>
            <a:r>
              <a:rPr lang="en-US" dirty="0"/>
              <a:t>Task: Set aside a block of classroom time for students to dance with a partner, two or three couples at a time. Allow students to dance for at least 2 minutes so they have time to demonstrate all the steps they know. Students should have sufficient time to practice the steps before they are assessed.</a:t>
            </a:r>
            <a:br>
              <a:rPr lang="en-US" dirty="0"/>
            </a:br>
            <a:r>
              <a:rPr lang="en-US" dirty="0"/>
              <a:t> </a:t>
            </a:r>
          </a:p>
          <a:p>
            <a:r>
              <a:rPr lang="en-US" dirty="0"/>
              <a:t>Decide what kinds of </a:t>
            </a:r>
            <a:r>
              <a:rPr lang="en-US" u="sng" dirty="0"/>
              <a:t>teacher guidance </a:t>
            </a:r>
            <a:r>
              <a:rPr lang="en-US" u="sng" dirty="0" smtClean="0"/>
              <a:t>[scaffolding] </a:t>
            </a:r>
            <a:r>
              <a:rPr lang="en-US" dirty="0" smtClean="0"/>
              <a:t>can </a:t>
            </a:r>
            <a:r>
              <a:rPr lang="en-US" dirty="0"/>
              <a:t>be used while still allowing students the freedom to learn and do it their own way.</a:t>
            </a:r>
          </a:p>
          <a:p>
            <a:pPr lvl="1"/>
            <a:r>
              <a:rPr lang="en-US" dirty="0"/>
              <a:t>Students may do the steps in whatever order they would like. Teacher may put the names of the different steps on the board to help students remember them if needed.</a:t>
            </a:r>
            <a:br>
              <a:rPr lang="en-US" dirty="0"/>
            </a:br>
            <a:r>
              <a:rPr lang="en-US" dirty="0"/>
              <a:t> </a:t>
            </a:r>
          </a:p>
          <a:p>
            <a:r>
              <a:rPr lang="en-US" u="sng" dirty="0"/>
              <a:t>Try out </a:t>
            </a:r>
            <a:r>
              <a:rPr lang="en-US" dirty="0"/>
              <a:t>the assessment and make revisions as necessary.</a:t>
            </a:r>
          </a:p>
          <a:p>
            <a:pPr lvl="1"/>
            <a:r>
              <a:rPr lang="en-US" dirty="0"/>
              <a:t>Revisions could include giving more detailed instructions and expectations to the students or inviting an assistant to write down dictated comments while the teacher keeps his or her attention on the dancers</a:t>
            </a:r>
            <a:r>
              <a:rPr lang="en-US" dirty="0" smtClean="0"/>
              <a:t>.</a:t>
            </a:r>
            <a:r>
              <a:rPr lang="en-US" dirty="0">
                <a:hlinkClick r:id="rId2"/>
              </a:rPr>
              <a:t> http://ctl.byu.edu/using-alternative-assessments</a:t>
            </a:r>
            <a:r>
              <a:rPr lang="en-US" dirty="0"/>
              <a:t> </a:t>
            </a:r>
          </a:p>
          <a:p>
            <a:pPr lvl="1"/>
            <a:endParaRPr lang="en-US" dirty="0"/>
          </a:p>
          <a:p>
            <a:endParaRPr lang="en-US" dirty="0"/>
          </a:p>
        </p:txBody>
      </p:sp>
      <p:sp>
        <p:nvSpPr>
          <p:cNvPr id="4" name="TextBox 3"/>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3:17</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76226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r>
              <a:rPr lang="en-US" dirty="0" smtClean="0">
                <a:solidFill>
                  <a:schemeClr val="bg1"/>
                </a:solidFill>
              </a:rPr>
              <a:t>Mastery Learning</a:t>
            </a:r>
            <a:r>
              <a:rPr lang="en-US" dirty="0" smtClean="0"/>
              <a:t/>
            </a:r>
            <a:br>
              <a:rPr lang="en-US" dirty="0" smtClean="0"/>
            </a:br>
            <a:endParaRPr lang="en-US" sz="2000" dirty="0"/>
          </a:p>
        </p:txBody>
      </p:sp>
      <p:sp>
        <p:nvSpPr>
          <p:cNvPr id="3" name="Content Placeholder 2"/>
          <p:cNvSpPr>
            <a:spLocks noGrp="1"/>
          </p:cNvSpPr>
          <p:nvPr>
            <p:ph idx="1"/>
          </p:nvPr>
        </p:nvSpPr>
        <p:spPr>
          <a:xfrm>
            <a:off x="838200" y="1825625"/>
            <a:ext cx="10515600" cy="4761988"/>
          </a:xfrm>
        </p:spPr>
        <p:txBody>
          <a:bodyPr>
            <a:normAutofit lnSpcReduction="10000"/>
          </a:bodyPr>
          <a:lstStyle/>
          <a:p>
            <a:r>
              <a:rPr lang="en-US" dirty="0"/>
              <a:t>By definition, mastery learning is a method of instruction where the </a:t>
            </a:r>
            <a:r>
              <a:rPr lang="en-US" u="sng" dirty="0"/>
              <a:t>focus is on the role of feedback</a:t>
            </a:r>
            <a:r>
              <a:rPr lang="en-US" dirty="0"/>
              <a:t> in learning. Furthermore, mastery learning refers to a category of instructional methods which establishes a </a:t>
            </a:r>
            <a:r>
              <a:rPr lang="en-US" u="sng" dirty="0"/>
              <a:t>level of performance </a:t>
            </a:r>
            <a:r>
              <a:rPr lang="en-US" dirty="0"/>
              <a:t>that all students must </a:t>
            </a:r>
            <a:r>
              <a:rPr lang="en-US" u="sng" dirty="0" smtClean="0"/>
              <a:t>master</a:t>
            </a:r>
            <a:r>
              <a:rPr lang="en-US" dirty="0" smtClean="0"/>
              <a:t> before </a:t>
            </a:r>
            <a:r>
              <a:rPr lang="en-US" dirty="0"/>
              <a:t>moving on to the next unit (</a:t>
            </a:r>
            <a:r>
              <a:rPr lang="en-US" dirty="0" err="1"/>
              <a:t>Slavin</a:t>
            </a:r>
            <a:r>
              <a:rPr lang="en-US" dirty="0"/>
              <a:t>, 1987). </a:t>
            </a:r>
            <a:endParaRPr lang="en-US" dirty="0" smtClean="0"/>
          </a:p>
          <a:p>
            <a:r>
              <a:rPr lang="en-US" dirty="0" smtClean="0"/>
              <a:t>Thus</a:t>
            </a:r>
            <a:r>
              <a:rPr lang="en-US" dirty="0"/>
              <a:t>, through one or more </a:t>
            </a:r>
            <a:r>
              <a:rPr lang="en-US" u="sng" dirty="0"/>
              <a:t>trials</a:t>
            </a:r>
            <a:r>
              <a:rPr lang="en-US" dirty="0"/>
              <a:t>, students have to achieve a specified level of content knowledge </a:t>
            </a:r>
            <a:r>
              <a:rPr lang="en-US" dirty="0" smtClean="0"/>
              <a:t>[or skill] prior to progression on to a next unit of instruction.</a:t>
            </a:r>
          </a:p>
          <a:p>
            <a:endParaRPr lang="en-US" dirty="0" smtClean="0"/>
          </a:p>
          <a:p>
            <a:r>
              <a:rPr lang="en-US" dirty="0" err="1"/>
              <a:t>Slavin</a:t>
            </a:r>
            <a:r>
              <a:rPr lang="en-US" dirty="0"/>
              <a:t>, R. E. (1987). Mastery learning reconsidered. </a:t>
            </a:r>
            <a:r>
              <a:rPr lang="en-US" i="1" dirty="0"/>
              <a:t>Review of Educational Research</a:t>
            </a:r>
            <a:r>
              <a:rPr lang="en-US" dirty="0"/>
              <a:t>, 57, 175-213. </a:t>
            </a:r>
            <a:r>
              <a:rPr lang="en-US" dirty="0">
                <a:hlinkClick r:id="rId2"/>
              </a:rPr>
              <a:t>http://www.nyu.edu/classes/keefer/waoe/motamediv.htm</a:t>
            </a:r>
            <a:r>
              <a:rPr lang="en-US" dirty="0"/>
              <a:t> </a:t>
            </a:r>
          </a:p>
        </p:txBody>
      </p:sp>
      <p:pic>
        <p:nvPicPr>
          <p:cNvPr id="22530" name="Picture 2" descr="Image result for mastery learni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643412" y="20330"/>
            <a:ext cx="1710388" cy="16701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3:18</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89283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Mastery learning</a:t>
            </a:r>
            <a:endParaRPr lang="en-US" dirty="0">
              <a:solidFill>
                <a:schemeClr val="bg1"/>
              </a:solidFill>
            </a:endParaRPr>
          </a:p>
        </p:txBody>
      </p:sp>
      <p:sp>
        <p:nvSpPr>
          <p:cNvPr id="3" name="Content Placeholder 2"/>
          <p:cNvSpPr>
            <a:spLocks noGrp="1"/>
          </p:cNvSpPr>
          <p:nvPr>
            <p:ph idx="1"/>
          </p:nvPr>
        </p:nvSpPr>
        <p:spPr>
          <a:xfrm>
            <a:off x="748937" y="1825624"/>
            <a:ext cx="10604863" cy="4792889"/>
          </a:xfrm>
        </p:spPr>
        <p:txBody>
          <a:bodyPr>
            <a:normAutofit lnSpcReduction="10000"/>
          </a:bodyPr>
          <a:lstStyle/>
          <a:p>
            <a:pPr marL="0" indent="0">
              <a:buNone/>
            </a:pPr>
            <a:r>
              <a:rPr lang="en-US" dirty="0" smtClean="0"/>
              <a:t>Synonyms:</a:t>
            </a:r>
          </a:p>
          <a:p>
            <a:r>
              <a:rPr lang="en-US" dirty="0" smtClean="0"/>
              <a:t>Criterion-based learning</a:t>
            </a:r>
          </a:p>
          <a:p>
            <a:r>
              <a:rPr lang="en-US" dirty="0" smtClean="0"/>
              <a:t>Specifications grading</a:t>
            </a:r>
          </a:p>
          <a:p>
            <a:r>
              <a:rPr lang="en-US" dirty="0" smtClean="0"/>
              <a:t>Mandatory-A assignment</a:t>
            </a:r>
          </a:p>
          <a:p>
            <a:pPr marL="0" indent="0">
              <a:buNone/>
            </a:pPr>
            <a:endParaRPr lang="en-US" dirty="0"/>
          </a:p>
          <a:p>
            <a:pPr marL="0" indent="0">
              <a:buNone/>
            </a:pPr>
            <a:endParaRPr lang="en-US" dirty="0" smtClean="0"/>
          </a:p>
          <a:p>
            <a:pPr marL="0" indent="0">
              <a:buNone/>
            </a:pPr>
            <a:r>
              <a:rPr lang="en-US" dirty="0" smtClean="0"/>
              <a:t>Partners/groups:</a:t>
            </a:r>
          </a:p>
          <a:p>
            <a:r>
              <a:rPr lang="en-US" dirty="0" smtClean="0"/>
              <a:t>What did this look like when you experienced it?</a:t>
            </a:r>
          </a:p>
          <a:p>
            <a:r>
              <a:rPr lang="en-US" dirty="0" smtClean="0"/>
              <a:t>How could you use mastery learning for one week, </a:t>
            </a:r>
            <a:br>
              <a:rPr lang="en-US" dirty="0" smtClean="0"/>
            </a:br>
            <a:r>
              <a:rPr lang="en-US" dirty="0" smtClean="0"/>
              <a:t>unit, or project?  </a:t>
            </a:r>
          </a:p>
          <a:p>
            <a:endParaRPr lang="en-US" dirty="0"/>
          </a:p>
        </p:txBody>
      </p:sp>
      <p:pic>
        <p:nvPicPr>
          <p:cNvPr id="4" name="Picture 2" descr="Image result for elbow partn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416125" y="4654743"/>
            <a:ext cx="2937675" cy="22032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3:20</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5472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1792" y="119189"/>
            <a:ext cx="10732008" cy="1325563"/>
          </a:xfrm>
          <a:solidFill>
            <a:schemeClr val="accent1">
              <a:lumMod val="50000"/>
            </a:schemeClr>
          </a:solidFill>
        </p:spPr>
        <p:txBody>
          <a:bodyPr/>
          <a:lstStyle/>
          <a:p>
            <a:r>
              <a:rPr lang="en-US" b="1" i="1" dirty="0">
                <a:solidFill>
                  <a:schemeClr val="bg1"/>
                </a:solidFill>
                <a:effectLst>
                  <a:outerShdw blurRad="38100" dist="38100" dir="2700000" algn="tl">
                    <a:srgbClr val="000000">
                      <a:alpha val="43137"/>
                    </a:srgbClr>
                  </a:outerShdw>
                </a:effectLst>
              </a:rPr>
              <a:t>My bio </a:t>
            </a:r>
            <a:r>
              <a:rPr lang="en-US" dirty="0" smtClean="0">
                <a:solidFill>
                  <a:schemeClr val="bg1"/>
                </a:solidFill>
              </a:rPr>
              <a:t>– Steve Holtrop…</a:t>
            </a:r>
            <a:endParaRPr lang="en-US" dirty="0">
              <a:solidFill>
                <a:schemeClr val="bg1"/>
              </a:solidFill>
            </a:endParaRPr>
          </a:p>
        </p:txBody>
      </p:sp>
      <p:sp>
        <p:nvSpPr>
          <p:cNvPr id="3" name="Content Placeholder 2"/>
          <p:cNvSpPr>
            <a:spLocks noGrp="1"/>
          </p:cNvSpPr>
          <p:nvPr>
            <p:ph idx="1"/>
          </p:nvPr>
        </p:nvSpPr>
        <p:spPr>
          <a:xfrm>
            <a:off x="621793" y="1563940"/>
            <a:ext cx="11034538" cy="5056315"/>
          </a:xfrm>
        </p:spPr>
        <p:txBody>
          <a:bodyPr>
            <a:normAutofit fontScale="92500" lnSpcReduction="20000"/>
          </a:bodyPr>
          <a:lstStyle/>
          <a:p>
            <a:pPr lvl="0"/>
            <a:r>
              <a:rPr lang="en-US" dirty="0" smtClean="0"/>
              <a:t>Currently teaching </a:t>
            </a:r>
            <a:r>
              <a:rPr lang="en-US" b="1" u="sng" dirty="0"/>
              <a:t>curriculum </a:t>
            </a:r>
            <a:r>
              <a:rPr lang="en-US" b="1" u="sng" dirty="0" smtClean="0"/>
              <a:t/>
            </a:r>
            <a:br>
              <a:rPr lang="en-US" b="1" u="sng" dirty="0" smtClean="0"/>
            </a:br>
            <a:r>
              <a:rPr lang="en-US" b="1" u="sng" dirty="0" smtClean="0"/>
              <a:t>development</a:t>
            </a:r>
            <a:r>
              <a:rPr lang="en-US" u="sng" dirty="0" smtClean="0"/>
              <a:t> </a:t>
            </a:r>
            <a:r>
              <a:rPr lang="en-US" dirty="0"/>
              <a:t>and </a:t>
            </a:r>
            <a:r>
              <a:rPr lang="en-US" b="1" u="sng" dirty="0"/>
              <a:t>action research </a:t>
            </a:r>
            <a:r>
              <a:rPr lang="en-US" dirty="0"/>
              <a:t>at the graduate level </a:t>
            </a:r>
            <a:r>
              <a:rPr lang="en-US" dirty="0" smtClean="0"/>
              <a:t/>
            </a:r>
            <a:br>
              <a:rPr lang="en-US" dirty="0" smtClean="0"/>
            </a:br>
            <a:r>
              <a:rPr lang="en-US" dirty="0" smtClean="0"/>
              <a:t>at </a:t>
            </a:r>
            <a:r>
              <a:rPr lang="en-US" dirty="0"/>
              <a:t>Dordt College and </a:t>
            </a:r>
            <a:r>
              <a:rPr lang="en-US" b="1" u="sng" dirty="0"/>
              <a:t>philosophy of education </a:t>
            </a:r>
            <a:r>
              <a:rPr lang="en-US" dirty="0"/>
              <a:t>at the </a:t>
            </a:r>
            <a:r>
              <a:rPr lang="en-US" dirty="0" smtClean="0"/>
              <a:t/>
            </a:r>
            <a:br>
              <a:rPr lang="en-US" dirty="0" smtClean="0"/>
            </a:br>
            <a:r>
              <a:rPr lang="en-US" dirty="0" smtClean="0"/>
              <a:t>undergraduate </a:t>
            </a:r>
            <a:r>
              <a:rPr lang="en-US" dirty="0"/>
              <a:t>level.  </a:t>
            </a:r>
            <a:endParaRPr lang="en-US" dirty="0" smtClean="0"/>
          </a:p>
          <a:p>
            <a:pPr lvl="0"/>
            <a:r>
              <a:rPr lang="en-US" dirty="0" smtClean="0"/>
              <a:t>Directing </a:t>
            </a:r>
            <a:r>
              <a:rPr lang="en-US" dirty="0"/>
              <a:t>the </a:t>
            </a:r>
            <a:r>
              <a:rPr lang="en-US" b="1" u="sng" dirty="0"/>
              <a:t>Master of Education </a:t>
            </a:r>
            <a:r>
              <a:rPr lang="en-US" dirty="0"/>
              <a:t>program and the </a:t>
            </a:r>
            <a:r>
              <a:rPr lang="en-US" dirty="0" smtClean="0"/>
              <a:t/>
            </a:r>
            <a:br>
              <a:rPr lang="en-US" dirty="0" smtClean="0"/>
            </a:br>
            <a:r>
              <a:rPr lang="en-US" dirty="0" smtClean="0"/>
              <a:t>Concurrent </a:t>
            </a:r>
            <a:r>
              <a:rPr lang="en-US" dirty="0"/>
              <a:t>Credit program at Dordt.  </a:t>
            </a:r>
            <a:endParaRPr lang="en-US" dirty="0" smtClean="0"/>
          </a:p>
          <a:p>
            <a:pPr lvl="0"/>
            <a:r>
              <a:rPr lang="en-US" dirty="0" smtClean="0"/>
              <a:t>Previously served </a:t>
            </a:r>
            <a:r>
              <a:rPr lang="en-US" dirty="0"/>
              <a:t>at Huntington University, a CCCU college in Indiana, as Dean of </a:t>
            </a:r>
            <a:r>
              <a:rPr lang="en-US" b="1" u="sng" dirty="0"/>
              <a:t>Graduate and Adult Programs </a:t>
            </a:r>
            <a:r>
              <a:rPr lang="en-US" dirty="0"/>
              <a:t>and taught a variety of graduate and undergraduate courses in the teacher education program.  </a:t>
            </a:r>
            <a:endParaRPr lang="en-US" dirty="0" smtClean="0"/>
          </a:p>
          <a:p>
            <a:pPr lvl="0"/>
            <a:r>
              <a:rPr lang="en-US" dirty="0" smtClean="0"/>
              <a:t>Taught </a:t>
            </a:r>
            <a:r>
              <a:rPr lang="en-US" dirty="0"/>
              <a:t>high school </a:t>
            </a:r>
            <a:r>
              <a:rPr lang="en-US" b="1" u="sng" dirty="0"/>
              <a:t>English and journalism</a:t>
            </a:r>
            <a:r>
              <a:rPr lang="en-US" b="1" dirty="0"/>
              <a:t> </a:t>
            </a:r>
            <a:r>
              <a:rPr lang="en-US" dirty="0"/>
              <a:t>at CSI schools in Miami, FL, and Orange City, IA.  </a:t>
            </a:r>
            <a:endParaRPr lang="en-US" dirty="0" smtClean="0"/>
          </a:p>
          <a:p>
            <a:pPr lvl="0"/>
            <a:r>
              <a:rPr lang="en-US" dirty="0" smtClean="0"/>
              <a:t>Earned </a:t>
            </a:r>
            <a:r>
              <a:rPr lang="en-US" dirty="0"/>
              <a:t>a BA in English education from </a:t>
            </a:r>
            <a:r>
              <a:rPr lang="en-US" b="1" dirty="0"/>
              <a:t>Calvin College </a:t>
            </a:r>
            <a:r>
              <a:rPr lang="en-US" dirty="0"/>
              <a:t>and an MA and PhD in curriculum and instruction from the </a:t>
            </a:r>
            <a:r>
              <a:rPr lang="en-US" b="1" dirty="0"/>
              <a:t>University of Iowa</a:t>
            </a:r>
            <a:r>
              <a:rPr lang="en-US" dirty="0"/>
              <a:t>.  </a:t>
            </a:r>
            <a:endParaRPr lang="en-US" dirty="0" smtClean="0"/>
          </a:p>
          <a:p>
            <a:pPr lvl="0"/>
            <a:r>
              <a:rPr lang="en-US" dirty="0"/>
              <a:t>L</a:t>
            </a:r>
            <a:r>
              <a:rPr lang="en-US" dirty="0" smtClean="0"/>
              <a:t>ives </a:t>
            </a:r>
            <a:r>
              <a:rPr lang="en-US" dirty="0"/>
              <a:t>with his wife and three grown children in Sioux Center, IA, and enjoys </a:t>
            </a:r>
            <a:r>
              <a:rPr lang="en-US" b="1" dirty="0"/>
              <a:t>hiking</a:t>
            </a:r>
            <a:r>
              <a:rPr lang="en-US" dirty="0"/>
              <a:t>, </a:t>
            </a:r>
            <a:r>
              <a:rPr lang="en-US" b="1" dirty="0"/>
              <a:t>photography</a:t>
            </a:r>
            <a:r>
              <a:rPr lang="en-US" dirty="0"/>
              <a:t>, and </a:t>
            </a:r>
            <a:r>
              <a:rPr lang="en-US" b="1" dirty="0"/>
              <a:t>sailing</a:t>
            </a:r>
            <a:r>
              <a:rPr lang="en-US" dirty="0"/>
              <a:t> whenever possible.  </a:t>
            </a:r>
          </a:p>
          <a:p>
            <a:endParaRPr lang="en-US" dirty="0"/>
          </a:p>
        </p:txBody>
      </p:sp>
      <p:pic>
        <p:nvPicPr>
          <p:cNvPr id="9218" name="Picture 2" descr="https://scontent-ord1-1.xx.fbcdn.net/v/t1.0-9/13925088_712334490349_704761797640896579_n.jpg?oh=292fad59ea93cee1d08968299126ed3c&amp;oe=5866C0A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43755" y="0"/>
            <a:ext cx="3012575" cy="3012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2:07</a:t>
            </a:r>
          </a:p>
        </p:txBody>
      </p:sp>
    </p:spTree>
    <p:extLst>
      <p:ext uri="{BB962C8B-B14F-4D97-AF65-F5344CB8AC3E}">
        <p14:creationId xmlns:p14="http://schemas.microsoft.com/office/powerpoint/2010/main" val="1552220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fontScale="90000"/>
          </a:bodyPr>
          <a:lstStyle/>
          <a:p>
            <a:r>
              <a:rPr lang="en-US" altLang="en-US" sz="4900" dirty="0">
                <a:solidFill>
                  <a:schemeClr val="bg1"/>
                </a:solidFill>
              </a:rPr>
              <a:t>What is a portfolio?</a:t>
            </a:r>
            <a:r>
              <a:rPr lang="en-US" altLang="en-US" sz="2000" dirty="0">
                <a:latin typeface="Arial" panose="020B0604020202020204" pitchFamily="34" charset="0"/>
              </a:rPr>
              <a:t/>
            </a:r>
            <a:br>
              <a:rPr lang="en-US" altLang="en-US" sz="2000" dirty="0">
                <a:latin typeface="Arial" panose="020B0604020202020204" pitchFamily="34" charset="0"/>
              </a:rPr>
            </a:br>
            <a:r>
              <a:rPr kumimoji="0" lang="en-US" altLang="en-US" sz="5400" b="0" i="0" u="none" strike="noStrike" cap="none" normalizeH="0" baseline="0" dirty="0" smtClean="0">
                <a:ln>
                  <a:noFill/>
                </a:ln>
                <a:solidFill>
                  <a:schemeClr val="tx1"/>
                </a:solidFill>
                <a:effectLst/>
                <a:latin typeface="Arial" panose="020B0604020202020204" pitchFamily="34" charset="0"/>
              </a:rPr>
              <a:t> </a:t>
            </a:r>
            <a:endParaRPr lang="en-US" dirty="0"/>
          </a:p>
        </p:txBody>
      </p:sp>
      <p:sp>
        <p:nvSpPr>
          <p:cNvPr id="5" name="Content Placeholder 4"/>
          <p:cNvSpPr>
            <a:spLocks noGrp="1"/>
          </p:cNvSpPr>
          <p:nvPr>
            <p:ph idx="1"/>
          </p:nvPr>
        </p:nvSpPr>
        <p:spPr>
          <a:xfrm>
            <a:off x="838200" y="2158373"/>
            <a:ext cx="10515600" cy="4596388"/>
          </a:xfrm>
        </p:spPr>
        <p:txBody>
          <a:bodyPr>
            <a:normAutofit/>
          </a:bodyPr>
          <a:lstStyle/>
          <a:p>
            <a:r>
              <a:rPr lang="en-US" dirty="0" smtClean="0"/>
              <a:t>A</a:t>
            </a:r>
            <a:r>
              <a:rPr lang="en-US" dirty="0"/>
              <a:t> </a:t>
            </a:r>
            <a:r>
              <a:rPr lang="en-US" b="1" dirty="0"/>
              <a:t>student portfolio</a:t>
            </a:r>
            <a:r>
              <a:rPr lang="en-US" dirty="0"/>
              <a:t> is a </a:t>
            </a:r>
            <a:r>
              <a:rPr lang="en-US" u="sng" dirty="0"/>
              <a:t>systematic collection of student work </a:t>
            </a:r>
            <a:r>
              <a:rPr lang="en-US" dirty="0"/>
              <a:t>and related material that depicts a student's activities, accomplishments, and achievements in one or more school subjects. </a:t>
            </a:r>
            <a:endParaRPr lang="en-US" dirty="0" smtClean="0"/>
          </a:p>
          <a:p>
            <a:r>
              <a:rPr lang="en-US" dirty="0" smtClean="0"/>
              <a:t>The </a:t>
            </a:r>
            <a:r>
              <a:rPr lang="en-US" dirty="0"/>
              <a:t>collection should include </a:t>
            </a:r>
            <a:r>
              <a:rPr lang="en-US" u="sng" dirty="0"/>
              <a:t>evidence of student reflection and self-evaluation</a:t>
            </a:r>
            <a:r>
              <a:rPr lang="en-US" dirty="0"/>
              <a:t>, guidelines for selecting the portfolio contents, and </a:t>
            </a:r>
            <a:r>
              <a:rPr lang="en-US" u="sng" dirty="0"/>
              <a:t>criteria</a:t>
            </a:r>
            <a:r>
              <a:rPr lang="en-US" dirty="0"/>
              <a:t> for judging the quality of the work. </a:t>
            </a:r>
            <a:endParaRPr lang="en-US" dirty="0" smtClean="0"/>
          </a:p>
          <a:p>
            <a:r>
              <a:rPr lang="en-US" dirty="0" smtClean="0"/>
              <a:t>The </a:t>
            </a:r>
            <a:r>
              <a:rPr lang="en-US" dirty="0"/>
              <a:t>goal is to </a:t>
            </a:r>
            <a:r>
              <a:rPr lang="en-US" u="sng" dirty="0"/>
              <a:t>help students assemble portfolios </a:t>
            </a:r>
            <a:r>
              <a:rPr lang="en-US" dirty="0"/>
              <a:t>that illustrate their talents, represent their writing capabilities, and tell their stories of school achievement... (Venn, 2000, pp. 530-531</a:t>
            </a:r>
            <a:r>
              <a:rPr lang="en-US" dirty="0" smtClean="0"/>
              <a:t>)</a:t>
            </a:r>
            <a:r>
              <a:rPr lang="en-US" altLang="en-US" dirty="0">
                <a:latin typeface="Arial" panose="020B0604020202020204" pitchFamily="34" charset="0"/>
                <a:hlinkClick r:id="rId2"/>
              </a:rPr>
              <a:t> http://www.unm.edu/~devalenz/handouts/portfolio.html</a:t>
            </a:r>
            <a:r>
              <a:rPr lang="en-US" altLang="en-US" dirty="0">
                <a:latin typeface="Arial" panose="020B0604020202020204" pitchFamily="34" charset="0"/>
              </a:rPr>
              <a:t> </a:t>
            </a:r>
            <a:endParaRPr lang="en-US" dirty="0"/>
          </a:p>
          <a:p>
            <a:endParaRPr lang="en-US" dirty="0"/>
          </a:p>
        </p:txBody>
      </p:sp>
      <p:pic>
        <p:nvPicPr>
          <p:cNvPr id="24578" name="Picture 2" descr="Image result for portfoli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36774" y="178210"/>
            <a:ext cx="5335639" cy="19801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3:21</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84058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US" dirty="0" smtClean="0">
                <a:solidFill>
                  <a:schemeClr val="bg1"/>
                </a:solidFill>
              </a:rPr>
              <a:t>Advantages of Portfolio Assessment</a:t>
            </a:r>
            <a:r>
              <a:rPr lang="en-US" u="sng" dirty="0" smtClean="0"/>
              <a:t/>
            </a:r>
            <a:br>
              <a:rPr lang="en-US" u="sng" dirty="0" smtClean="0"/>
            </a:br>
            <a:endParaRPr lang="en-US" sz="2000" dirty="0"/>
          </a:p>
        </p:txBody>
      </p:sp>
      <p:sp>
        <p:nvSpPr>
          <p:cNvPr id="3" name="Content Placeholder 2"/>
          <p:cNvSpPr>
            <a:spLocks noGrp="1"/>
          </p:cNvSpPr>
          <p:nvPr>
            <p:ph idx="1"/>
          </p:nvPr>
        </p:nvSpPr>
        <p:spPr>
          <a:xfrm>
            <a:off x="838200" y="1825624"/>
            <a:ext cx="10515600" cy="5032375"/>
          </a:xfrm>
        </p:spPr>
        <p:txBody>
          <a:bodyPr>
            <a:normAutofit fontScale="85000" lnSpcReduction="20000"/>
          </a:bodyPr>
          <a:lstStyle/>
          <a:p>
            <a:r>
              <a:rPr lang="en-US" dirty="0" smtClean="0"/>
              <a:t>Promoting </a:t>
            </a:r>
            <a:r>
              <a:rPr lang="en-US" dirty="0"/>
              <a:t>student </a:t>
            </a:r>
            <a:r>
              <a:rPr lang="en-US" u="sng" dirty="0"/>
              <a:t>self-evaluation</a:t>
            </a:r>
            <a:r>
              <a:rPr lang="en-US" dirty="0"/>
              <a:t>, reflection, and critical thinking.</a:t>
            </a:r>
          </a:p>
          <a:p>
            <a:r>
              <a:rPr lang="en-US" dirty="0"/>
              <a:t>Measuring performance based on </a:t>
            </a:r>
            <a:r>
              <a:rPr lang="en-US" u="sng" dirty="0"/>
              <a:t>genuine samples </a:t>
            </a:r>
            <a:r>
              <a:rPr lang="en-US" dirty="0"/>
              <a:t>of student work.</a:t>
            </a:r>
          </a:p>
          <a:p>
            <a:r>
              <a:rPr lang="en-US" dirty="0"/>
              <a:t>Providing </a:t>
            </a:r>
            <a:r>
              <a:rPr lang="en-US" u="sng" dirty="0"/>
              <a:t>flexibility</a:t>
            </a:r>
            <a:r>
              <a:rPr lang="en-US" dirty="0"/>
              <a:t> in measuring how students accomplish their learning goals.</a:t>
            </a:r>
          </a:p>
          <a:p>
            <a:r>
              <a:rPr lang="en-US" dirty="0"/>
              <a:t>Enabling teachers and students to </a:t>
            </a:r>
            <a:r>
              <a:rPr lang="en-US" u="sng" dirty="0"/>
              <a:t>share the responsibility </a:t>
            </a:r>
            <a:r>
              <a:rPr lang="en-US" dirty="0"/>
              <a:t>for setting learning goals and for evaluating progress toward meeting those goals.</a:t>
            </a:r>
          </a:p>
          <a:p>
            <a:r>
              <a:rPr lang="en-US" dirty="0"/>
              <a:t>Giving students the opportunity to have </a:t>
            </a:r>
            <a:r>
              <a:rPr lang="en-US" u="sng" dirty="0"/>
              <a:t>extensive input </a:t>
            </a:r>
            <a:r>
              <a:rPr lang="en-US" dirty="0"/>
              <a:t>into the learning process.</a:t>
            </a:r>
          </a:p>
          <a:p>
            <a:r>
              <a:rPr lang="en-US" dirty="0"/>
              <a:t>Facilitating cooperative learning activities, including </a:t>
            </a:r>
            <a:r>
              <a:rPr lang="en-US" u="sng" dirty="0"/>
              <a:t>peer evaluation </a:t>
            </a:r>
            <a:r>
              <a:rPr lang="en-US" dirty="0"/>
              <a:t>and tutoring, cooperative learning groups, and </a:t>
            </a:r>
            <a:r>
              <a:rPr lang="en-US" u="sng" dirty="0"/>
              <a:t>peer conferencing</a:t>
            </a:r>
            <a:r>
              <a:rPr lang="en-US" dirty="0"/>
              <a:t>.</a:t>
            </a:r>
          </a:p>
          <a:p>
            <a:r>
              <a:rPr lang="en-US" dirty="0"/>
              <a:t>Providing a process for structuring learning in </a:t>
            </a:r>
            <a:r>
              <a:rPr lang="en-US" u="sng" dirty="0"/>
              <a:t>stages</a:t>
            </a:r>
            <a:r>
              <a:rPr lang="en-US" dirty="0"/>
              <a:t>.</a:t>
            </a:r>
          </a:p>
          <a:p>
            <a:r>
              <a:rPr lang="en-US" dirty="0"/>
              <a:t>Providing opportunities for students and teachers to discuss </a:t>
            </a:r>
            <a:r>
              <a:rPr lang="en-US" u="sng" dirty="0"/>
              <a:t>learning goals </a:t>
            </a:r>
            <a:r>
              <a:rPr lang="en-US" dirty="0"/>
              <a:t>and the </a:t>
            </a:r>
            <a:r>
              <a:rPr lang="en-US" u="sng" dirty="0"/>
              <a:t>progress</a:t>
            </a:r>
            <a:r>
              <a:rPr lang="en-US" dirty="0"/>
              <a:t> toward those goals in structured and unstructured conferences.</a:t>
            </a:r>
          </a:p>
          <a:p>
            <a:r>
              <a:rPr lang="en-US" dirty="0"/>
              <a:t>Enabling measurement of </a:t>
            </a:r>
            <a:r>
              <a:rPr lang="en-US" u="sng" dirty="0"/>
              <a:t>multiple dimensions of student progress </a:t>
            </a:r>
            <a:r>
              <a:rPr lang="en-US" dirty="0"/>
              <a:t>by including different types of data and materials. (Venn, 2000, p. 538</a:t>
            </a:r>
            <a:r>
              <a:rPr lang="en-US" dirty="0" smtClean="0"/>
              <a:t>)</a:t>
            </a:r>
            <a:r>
              <a:rPr lang="en-US" u="sng" dirty="0">
                <a:hlinkClick r:id="rId2"/>
              </a:rPr>
              <a:t> http://www.unm.edu/~devalenz/handouts/portfolio.html</a:t>
            </a:r>
            <a:r>
              <a:rPr lang="en-US" u="sng" dirty="0"/>
              <a:t> </a:t>
            </a:r>
            <a:endParaRPr lang="en-US" dirty="0"/>
          </a:p>
          <a:p>
            <a:endParaRPr lang="en-US" dirty="0"/>
          </a:p>
          <a:p>
            <a:endParaRPr lang="en-US" dirty="0"/>
          </a:p>
        </p:txBody>
      </p:sp>
      <p:sp>
        <p:nvSpPr>
          <p:cNvPr id="4" name="TextBox 3"/>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3:22</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6435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US" dirty="0">
                <a:solidFill>
                  <a:schemeClr val="bg1"/>
                </a:solidFill>
              </a:rPr>
              <a:t>Disadvantages of Portfolio Assessment</a:t>
            </a:r>
            <a:r>
              <a:rPr lang="en-US" b="0" i="0" u="sng" dirty="0" smtClean="0">
                <a:solidFill>
                  <a:srgbClr val="000000"/>
                </a:solidFill>
                <a:effectLst/>
                <a:latin typeface="Arial,Helvetica"/>
              </a:rPr>
              <a:t/>
            </a:r>
            <a:br>
              <a:rPr lang="en-US" b="0" i="0" u="sng" dirty="0" smtClean="0">
                <a:solidFill>
                  <a:srgbClr val="000000"/>
                </a:solidFill>
                <a:effectLst/>
                <a:latin typeface="Arial,Helvetica"/>
              </a:rPr>
            </a:br>
            <a:endParaRPr lang="en-US" sz="2000" dirty="0"/>
          </a:p>
        </p:txBody>
      </p:sp>
      <p:sp>
        <p:nvSpPr>
          <p:cNvPr id="3" name="Content Placeholder 2"/>
          <p:cNvSpPr>
            <a:spLocks noGrp="1"/>
          </p:cNvSpPr>
          <p:nvPr>
            <p:ph idx="1"/>
          </p:nvPr>
        </p:nvSpPr>
        <p:spPr>
          <a:xfrm>
            <a:off x="838200" y="1825625"/>
            <a:ext cx="10515600" cy="4919304"/>
          </a:xfrm>
        </p:spPr>
        <p:txBody>
          <a:bodyPr>
            <a:normAutofit fontScale="85000" lnSpcReduction="10000"/>
          </a:bodyPr>
          <a:lstStyle/>
          <a:p>
            <a:r>
              <a:rPr lang="en-US" dirty="0"/>
              <a:t>Requiring </a:t>
            </a:r>
            <a:r>
              <a:rPr lang="en-US" u="sng" dirty="0"/>
              <a:t>extra time </a:t>
            </a:r>
            <a:r>
              <a:rPr lang="en-US" dirty="0"/>
              <a:t>to plan an assessment system and conduct the assessment.</a:t>
            </a:r>
          </a:p>
          <a:p>
            <a:r>
              <a:rPr lang="en-US" dirty="0"/>
              <a:t>Gathering all of the necessary data and work samples can make portfolios </a:t>
            </a:r>
            <a:r>
              <a:rPr lang="en-US" u="sng" dirty="0"/>
              <a:t>bulky</a:t>
            </a:r>
            <a:r>
              <a:rPr lang="en-US" dirty="0"/>
              <a:t> and </a:t>
            </a:r>
            <a:r>
              <a:rPr lang="en-US" u="sng" dirty="0"/>
              <a:t>difficult to manage</a:t>
            </a:r>
            <a:r>
              <a:rPr lang="en-US" dirty="0"/>
              <a:t>.</a:t>
            </a:r>
          </a:p>
          <a:p>
            <a:r>
              <a:rPr lang="en-US" dirty="0"/>
              <a:t>Developing a systematic and deliberate management system is difficult, but this step is necessary in order to make portfolios </a:t>
            </a:r>
            <a:r>
              <a:rPr lang="en-US" u="sng" dirty="0"/>
              <a:t>more than a random collection</a:t>
            </a:r>
            <a:r>
              <a:rPr lang="en-US" dirty="0"/>
              <a:t> of student work.</a:t>
            </a:r>
          </a:p>
          <a:p>
            <a:r>
              <a:rPr lang="en-US" dirty="0"/>
              <a:t>Scoring portfolios involves the extensive use of </a:t>
            </a:r>
            <a:r>
              <a:rPr lang="en-US" u="sng" dirty="0"/>
              <a:t>subjective evaluation procedures </a:t>
            </a:r>
            <a:r>
              <a:rPr lang="en-US" dirty="0"/>
              <a:t>such as rating scales and professional judgment, and this limits reliability.</a:t>
            </a:r>
          </a:p>
          <a:p>
            <a:r>
              <a:rPr lang="en-US" dirty="0"/>
              <a:t>Scheduling </a:t>
            </a:r>
            <a:r>
              <a:rPr lang="en-US" u="sng" dirty="0"/>
              <a:t>individual portfolio conferences </a:t>
            </a:r>
            <a:r>
              <a:rPr lang="en-US" dirty="0"/>
              <a:t>is difficulty and the length of each conference may interfere with other instructional activities. (Venn, 2000, p. 538)</a:t>
            </a:r>
          </a:p>
          <a:p>
            <a:r>
              <a:rPr lang="en-US" dirty="0"/>
              <a:t>From: Venn, J. J. (2000). </a:t>
            </a:r>
            <a:r>
              <a:rPr lang="en-US" u="sng" dirty="0"/>
              <a:t>Assessing students with special needs</a:t>
            </a:r>
            <a:r>
              <a:rPr lang="en-US" dirty="0"/>
              <a:t> (2nd ed.). Upper Saddle River, NJ: Merrill</a:t>
            </a:r>
            <a:r>
              <a:rPr lang="en-US" dirty="0" smtClean="0"/>
              <a:t>.</a:t>
            </a:r>
            <a:r>
              <a:rPr lang="en-US" u="sng" dirty="0">
                <a:solidFill>
                  <a:srgbClr val="000000"/>
                </a:solidFill>
                <a:latin typeface="Arial,Helvetica"/>
                <a:hlinkClick r:id="rId2"/>
              </a:rPr>
              <a:t> http://www.unm.edu/~devalenz/handouts/portfolio.html</a:t>
            </a:r>
            <a:r>
              <a:rPr lang="en-US" u="sng" dirty="0">
                <a:solidFill>
                  <a:srgbClr val="000000"/>
                </a:solidFill>
                <a:latin typeface="Arial,Helvetica"/>
              </a:rPr>
              <a:t> </a:t>
            </a:r>
            <a:endParaRPr lang="en-US" dirty="0"/>
          </a:p>
          <a:p>
            <a:endParaRPr lang="en-US" dirty="0"/>
          </a:p>
        </p:txBody>
      </p:sp>
      <p:sp>
        <p:nvSpPr>
          <p:cNvPr id="4" name="TextBox 3"/>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3:23</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76802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solidFill>
                  <a:schemeClr val="bg1"/>
                </a:solidFill>
              </a:rPr>
              <a:t>Portfolios</a:t>
            </a:r>
            <a:endParaRPr lang="en-US" dirty="0">
              <a:solidFill>
                <a:schemeClr val="bg1"/>
              </a:solidFill>
            </a:endParaRPr>
          </a:p>
        </p:txBody>
      </p:sp>
      <p:sp>
        <p:nvSpPr>
          <p:cNvPr id="3" name="Content Placeholder 2"/>
          <p:cNvSpPr>
            <a:spLocks noGrp="1"/>
          </p:cNvSpPr>
          <p:nvPr>
            <p:ph idx="1"/>
          </p:nvPr>
        </p:nvSpPr>
        <p:spPr>
          <a:xfrm>
            <a:off x="3779520" y="1825625"/>
            <a:ext cx="7574280" cy="4351338"/>
          </a:xfrm>
        </p:spPr>
        <p:txBody>
          <a:bodyPr/>
          <a:lstStyle/>
          <a:p>
            <a:r>
              <a:rPr lang="en-US" dirty="0" smtClean="0"/>
              <a:t>Where have you seen portfolios used well?</a:t>
            </a:r>
          </a:p>
          <a:p>
            <a:r>
              <a:rPr lang="en-US" dirty="0" smtClean="0"/>
              <a:t>Which subject areas or kinds of assignments seem to fit best with portfolio grading?</a:t>
            </a:r>
          </a:p>
          <a:p>
            <a:r>
              <a:rPr lang="en-US" dirty="0" smtClean="0"/>
              <a:t>Pros and cons? </a:t>
            </a:r>
          </a:p>
          <a:p>
            <a:r>
              <a:rPr lang="en-US" dirty="0" smtClean="0"/>
              <a:t>Would this be an alternative assessment you would try?   </a:t>
            </a:r>
            <a:endParaRPr lang="en-US" dirty="0"/>
          </a:p>
        </p:txBody>
      </p:sp>
      <p:pic>
        <p:nvPicPr>
          <p:cNvPr id="4" name="Picture 2" descr="Image result for elbow partn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7485" y="1854337"/>
            <a:ext cx="3532035" cy="2649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3:25</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61158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017" y="115968"/>
            <a:ext cx="10726784" cy="1071716"/>
          </a:xfrm>
          <a:solidFill>
            <a:schemeClr val="accent6">
              <a:lumMod val="50000"/>
            </a:schemeClr>
          </a:solidFill>
        </p:spPr>
        <p:txBody>
          <a:bodyPr/>
          <a:lstStyle/>
          <a:p>
            <a:r>
              <a:rPr lang="en-US" dirty="0" smtClean="0">
                <a:solidFill>
                  <a:schemeClr val="bg1"/>
                </a:solidFill>
              </a:rPr>
              <a:t>Project-Based Learning</a:t>
            </a:r>
            <a:endParaRPr lang="en-US" dirty="0">
              <a:solidFill>
                <a:schemeClr val="bg1"/>
              </a:solidFill>
            </a:endParaRPr>
          </a:p>
        </p:txBody>
      </p:sp>
      <p:sp>
        <p:nvSpPr>
          <p:cNvPr id="3" name="Content Placeholder 2"/>
          <p:cNvSpPr>
            <a:spLocks noGrp="1"/>
          </p:cNvSpPr>
          <p:nvPr>
            <p:ph idx="1"/>
          </p:nvPr>
        </p:nvSpPr>
        <p:spPr>
          <a:xfrm>
            <a:off x="627017" y="1325564"/>
            <a:ext cx="11120846" cy="5532436"/>
          </a:xfrm>
        </p:spPr>
        <p:txBody>
          <a:bodyPr>
            <a:normAutofit fontScale="32500" lnSpcReduction="20000"/>
          </a:bodyPr>
          <a:lstStyle/>
          <a:p>
            <a:pPr marL="0" indent="0">
              <a:buNone/>
            </a:pPr>
            <a:r>
              <a:rPr lang="en-US" sz="5800" b="1" dirty="0"/>
              <a:t>Project Based Learning </a:t>
            </a:r>
            <a:r>
              <a:rPr lang="en-US" sz="5800" dirty="0"/>
              <a:t>is a teaching method in which students gain knowledge </a:t>
            </a:r>
            <a:r>
              <a:rPr lang="en-US" sz="5800" dirty="0" smtClean="0"/>
              <a:t/>
            </a:r>
            <a:br>
              <a:rPr lang="en-US" sz="5800" dirty="0" smtClean="0"/>
            </a:br>
            <a:r>
              <a:rPr lang="en-US" sz="5800" dirty="0" smtClean="0"/>
              <a:t>and </a:t>
            </a:r>
            <a:r>
              <a:rPr lang="en-US" sz="5800" dirty="0"/>
              <a:t>skills by working for an extended period of time to investigate and respond to </a:t>
            </a:r>
            <a:r>
              <a:rPr lang="en-US" sz="5800" dirty="0" smtClean="0"/>
              <a:t>an</a:t>
            </a:r>
            <a:br>
              <a:rPr lang="en-US" sz="5800" dirty="0" smtClean="0"/>
            </a:br>
            <a:r>
              <a:rPr lang="en-US" sz="5800" dirty="0" smtClean="0"/>
              <a:t> </a:t>
            </a:r>
            <a:r>
              <a:rPr lang="en-US" sz="5800" u="sng" dirty="0"/>
              <a:t>authentic, engaging and complex question</a:t>
            </a:r>
            <a:r>
              <a:rPr lang="en-US" sz="5800" dirty="0"/>
              <a:t>, problem, or challenge. In </a:t>
            </a:r>
            <a:r>
              <a:rPr lang="en-US" sz="5800" dirty="0">
                <a:hlinkClick r:id="rId2"/>
              </a:rPr>
              <a:t>Gold Standard PBL</a:t>
            </a:r>
            <a:r>
              <a:rPr lang="en-US" sz="5800" dirty="0"/>
              <a:t>, </a:t>
            </a:r>
            <a:r>
              <a:rPr lang="en-US" sz="5800" dirty="0" smtClean="0"/>
              <a:t/>
            </a:r>
            <a:br>
              <a:rPr lang="en-US" sz="5800" dirty="0" smtClean="0"/>
            </a:br>
            <a:r>
              <a:rPr lang="en-US" sz="5800" dirty="0" smtClean="0"/>
              <a:t>Essential </a:t>
            </a:r>
            <a:r>
              <a:rPr lang="en-US" sz="5800" dirty="0"/>
              <a:t>Project Design Elements include:</a:t>
            </a:r>
            <a:endParaRPr lang="en-US" sz="5800" dirty="0" smtClean="0"/>
          </a:p>
          <a:p>
            <a:r>
              <a:rPr lang="en-US" sz="5800" b="1" dirty="0"/>
              <a:t>Key Knowledge, Understanding, and Success Skills </a:t>
            </a:r>
            <a:r>
              <a:rPr lang="en-US" sz="5800" dirty="0"/>
              <a:t>- The project is focused on student learning goals, including standards-based content and skills such as </a:t>
            </a:r>
            <a:r>
              <a:rPr lang="en-US" sz="5800" u="sng" dirty="0"/>
              <a:t>critical thinking/problem solving, collaboration, and self-management. </a:t>
            </a:r>
          </a:p>
          <a:p>
            <a:r>
              <a:rPr lang="en-US" sz="5800" b="1" dirty="0"/>
              <a:t>Challenging Problem or Question</a:t>
            </a:r>
            <a:r>
              <a:rPr lang="en-US" sz="5800" dirty="0"/>
              <a:t> - The project is framed by a </a:t>
            </a:r>
            <a:r>
              <a:rPr lang="en-US" sz="5800" u="sng" dirty="0"/>
              <a:t>meaningful problem to solve </a:t>
            </a:r>
            <a:r>
              <a:rPr lang="en-US" sz="5800" dirty="0"/>
              <a:t>or a question to answer, at the appropriate level of challenge.</a:t>
            </a:r>
          </a:p>
          <a:p>
            <a:r>
              <a:rPr lang="en-US" sz="5800" b="1" dirty="0"/>
              <a:t>Sustained Inquiry</a:t>
            </a:r>
            <a:r>
              <a:rPr lang="en-US" sz="5800" dirty="0"/>
              <a:t> - Students engage in a </a:t>
            </a:r>
            <a:r>
              <a:rPr lang="en-US" sz="5800" u="sng" dirty="0"/>
              <a:t>rigorous, extended process </a:t>
            </a:r>
            <a:r>
              <a:rPr lang="en-US" sz="5800" dirty="0"/>
              <a:t>of asking questions, finding resources, and applying information.</a:t>
            </a:r>
          </a:p>
          <a:p>
            <a:r>
              <a:rPr lang="en-US" sz="5800" b="1" dirty="0"/>
              <a:t>Authenticity</a:t>
            </a:r>
            <a:r>
              <a:rPr lang="en-US" sz="5800" dirty="0"/>
              <a:t> - The project features </a:t>
            </a:r>
            <a:r>
              <a:rPr lang="en-US" sz="5800" u="sng" dirty="0"/>
              <a:t>real-world context, tasks and tools, quality standards, or impact </a:t>
            </a:r>
            <a:r>
              <a:rPr lang="en-US" sz="5800" dirty="0"/>
              <a:t>– or speaks to students’ personal concerns, interests, and issues in their lives.</a:t>
            </a:r>
          </a:p>
          <a:p>
            <a:r>
              <a:rPr lang="en-US" sz="5800" b="1" dirty="0"/>
              <a:t>Student Voice &amp; Choice</a:t>
            </a:r>
            <a:r>
              <a:rPr lang="en-US" sz="5800" dirty="0"/>
              <a:t> - </a:t>
            </a:r>
            <a:r>
              <a:rPr lang="en-US" sz="5800" u="sng" dirty="0"/>
              <a:t>Students make some decisions </a:t>
            </a:r>
            <a:r>
              <a:rPr lang="en-US" sz="5800" dirty="0"/>
              <a:t>about the project, including how they work and what they create.</a:t>
            </a:r>
          </a:p>
          <a:p>
            <a:r>
              <a:rPr lang="en-US" sz="5800" b="1" dirty="0"/>
              <a:t>Reflection</a:t>
            </a:r>
            <a:r>
              <a:rPr lang="en-US" sz="5800" dirty="0"/>
              <a:t> - Students and teachers </a:t>
            </a:r>
            <a:r>
              <a:rPr lang="en-US" sz="5800" u="sng" dirty="0"/>
              <a:t>reflect</a:t>
            </a:r>
            <a:r>
              <a:rPr lang="en-US" sz="5800" dirty="0"/>
              <a:t> on learning, the effectiveness of their inquiry and project activities, the quality of student work, obstacles and how to overcome them.</a:t>
            </a:r>
          </a:p>
          <a:p>
            <a:r>
              <a:rPr lang="en-US" sz="5800" b="1" dirty="0"/>
              <a:t>Critique &amp; Revision</a:t>
            </a:r>
            <a:r>
              <a:rPr lang="en-US" sz="5800" dirty="0"/>
              <a:t> - Students give, receive, and use </a:t>
            </a:r>
            <a:r>
              <a:rPr lang="en-US" sz="5800" u="sng" dirty="0"/>
              <a:t>feedback to improve </a:t>
            </a:r>
            <a:r>
              <a:rPr lang="en-US" sz="5800" dirty="0"/>
              <a:t>their process and products.</a:t>
            </a:r>
          </a:p>
          <a:p>
            <a:r>
              <a:rPr lang="en-US" sz="5800" b="1" dirty="0"/>
              <a:t>Public Product</a:t>
            </a:r>
            <a:r>
              <a:rPr lang="en-US" sz="5800" dirty="0"/>
              <a:t> -</a:t>
            </a:r>
            <a:r>
              <a:rPr lang="en-US" sz="5800" b="1" dirty="0"/>
              <a:t> </a:t>
            </a:r>
            <a:r>
              <a:rPr lang="en-US" sz="5800" dirty="0"/>
              <a:t>Students make their project work </a:t>
            </a:r>
            <a:r>
              <a:rPr lang="en-US" sz="5800" u="sng" dirty="0"/>
              <a:t>public</a:t>
            </a:r>
            <a:r>
              <a:rPr lang="en-US" sz="5800" dirty="0"/>
              <a:t> by explaining, displaying and/or presenting it to people beyond the classroom.</a:t>
            </a:r>
          </a:p>
          <a:p>
            <a:pPr marL="0" indent="0">
              <a:buNone/>
            </a:pPr>
            <a:r>
              <a:rPr lang="en-US" sz="4900" dirty="0">
                <a:solidFill>
                  <a:schemeClr val="bg1"/>
                </a:solidFill>
                <a:hlinkClick r:id="rId3"/>
              </a:rPr>
              <a:t>https://www.bie.org/about/what_pbl</a:t>
            </a:r>
            <a:r>
              <a:rPr lang="en-US" sz="4900" dirty="0">
                <a:solidFill>
                  <a:schemeClr val="bg1"/>
                </a:solidFill>
              </a:rPr>
              <a:t> </a:t>
            </a:r>
          </a:p>
          <a:p>
            <a:pPr marL="0" indent="0">
              <a:buNone/>
            </a:pPr>
            <a:endParaRPr lang="en-US" dirty="0"/>
          </a:p>
        </p:txBody>
      </p:sp>
      <p:pic>
        <p:nvPicPr>
          <p:cNvPr id="25602" name="Picture 2" descr="Image result for pb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47131" y="-21913"/>
            <a:ext cx="2544869" cy="19849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3:26</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09547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p:spPr>
        <p:txBody>
          <a:bodyPr/>
          <a:lstStyle/>
          <a:p>
            <a:r>
              <a:rPr lang="en-US" dirty="0" smtClean="0">
                <a:solidFill>
                  <a:schemeClr val="bg1"/>
                </a:solidFill>
              </a:rPr>
              <a:t>Project-Based Learning</a:t>
            </a:r>
            <a:endParaRPr lang="en-US" dirty="0">
              <a:solidFill>
                <a:schemeClr val="bg1"/>
              </a:solidFill>
            </a:endParaRPr>
          </a:p>
        </p:txBody>
      </p:sp>
      <p:sp>
        <p:nvSpPr>
          <p:cNvPr id="3" name="Content Placeholder 2"/>
          <p:cNvSpPr>
            <a:spLocks noGrp="1"/>
          </p:cNvSpPr>
          <p:nvPr>
            <p:ph idx="1"/>
          </p:nvPr>
        </p:nvSpPr>
        <p:spPr>
          <a:xfrm>
            <a:off x="3779520" y="1825625"/>
            <a:ext cx="7574280" cy="4351338"/>
          </a:xfrm>
        </p:spPr>
        <p:txBody>
          <a:bodyPr>
            <a:normAutofit/>
          </a:bodyPr>
          <a:lstStyle/>
          <a:p>
            <a:endParaRPr lang="en-US" dirty="0"/>
          </a:p>
          <a:p>
            <a:r>
              <a:rPr lang="en-US" dirty="0" smtClean="0"/>
              <a:t>Have you seen PBL anywhere?</a:t>
            </a:r>
          </a:p>
          <a:p>
            <a:r>
              <a:rPr lang="en-US" dirty="0" smtClean="0"/>
              <a:t>Pros and cons?</a:t>
            </a:r>
          </a:p>
          <a:p>
            <a:r>
              <a:rPr lang="en-US" dirty="0" smtClean="0"/>
              <a:t>If you start small with PBL, what would you start with?  </a:t>
            </a:r>
            <a:endParaRPr lang="en-US" dirty="0"/>
          </a:p>
        </p:txBody>
      </p:sp>
      <p:pic>
        <p:nvPicPr>
          <p:cNvPr id="4" name="Picture 2" descr="Image result for elbow partn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7485" y="2350725"/>
            <a:ext cx="3532035" cy="2649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3:28</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171915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8194" name="Picture 2" descr="Image result for questio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0830303">
            <a:off x="1744550" y="4887722"/>
            <a:ext cx="4254077" cy="24758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7149" y="226141"/>
            <a:ext cx="11649380" cy="934065"/>
          </a:xfrm>
          <a:solidFill>
            <a:schemeClr val="tx1">
              <a:lumMod val="95000"/>
              <a:lumOff val="5000"/>
            </a:schemeClr>
          </a:solidFill>
        </p:spPr>
        <p:txBody>
          <a:bodyPr/>
          <a:lstStyle/>
          <a:p>
            <a:r>
              <a:rPr lang="en-US" dirty="0" smtClean="0">
                <a:solidFill>
                  <a:schemeClr val="bg1"/>
                </a:solidFill>
              </a:rPr>
              <a:t>		Wrap up</a:t>
            </a:r>
            <a:endParaRPr lang="en-US" dirty="0">
              <a:solidFill>
                <a:schemeClr val="bg1"/>
              </a:solidFill>
            </a:endParaRPr>
          </a:p>
        </p:txBody>
      </p:sp>
      <p:sp>
        <p:nvSpPr>
          <p:cNvPr id="3" name="Content Placeholder 2"/>
          <p:cNvSpPr>
            <a:spLocks noGrp="1"/>
          </p:cNvSpPr>
          <p:nvPr>
            <p:ph idx="1"/>
          </p:nvPr>
        </p:nvSpPr>
        <p:spPr>
          <a:xfrm>
            <a:off x="2007292" y="1325563"/>
            <a:ext cx="9346507" cy="4486275"/>
          </a:xfrm>
        </p:spPr>
        <p:txBody>
          <a:bodyPr/>
          <a:lstStyle/>
          <a:p>
            <a:r>
              <a:rPr lang="en-US" dirty="0" smtClean="0">
                <a:solidFill>
                  <a:schemeClr val="bg1"/>
                </a:solidFill>
              </a:rPr>
              <a:t>There are pros and cons of traditional school testing.</a:t>
            </a:r>
          </a:p>
          <a:p>
            <a:r>
              <a:rPr lang="en-US" dirty="0" smtClean="0">
                <a:solidFill>
                  <a:schemeClr val="bg1"/>
                </a:solidFill>
              </a:rPr>
              <a:t>There are “real-world” options and alternatives.</a:t>
            </a:r>
          </a:p>
          <a:p>
            <a:pPr lvl="1"/>
            <a:r>
              <a:rPr lang="en-US" dirty="0" smtClean="0">
                <a:solidFill>
                  <a:schemeClr val="bg1"/>
                </a:solidFill>
              </a:rPr>
              <a:t>Imply different views of the student and the curriculum</a:t>
            </a:r>
          </a:p>
          <a:p>
            <a:pPr lvl="1"/>
            <a:r>
              <a:rPr lang="en-US" dirty="0" smtClean="0">
                <a:solidFill>
                  <a:schemeClr val="bg1"/>
                </a:solidFill>
              </a:rPr>
              <a:t>Can be more time consuming </a:t>
            </a:r>
            <a:br>
              <a:rPr lang="en-US" dirty="0" smtClean="0">
                <a:solidFill>
                  <a:schemeClr val="bg1"/>
                </a:solidFill>
              </a:rPr>
            </a:br>
            <a:r>
              <a:rPr lang="en-US" dirty="0" smtClean="0">
                <a:solidFill>
                  <a:schemeClr val="bg1"/>
                </a:solidFill>
              </a:rPr>
              <a:t>but more rewarding</a:t>
            </a:r>
          </a:p>
          <a:p>
            <a:pPr lvl="1"/>
            <a:r>
              <a:rPr lang="en-US" dirty="0" smtClean="0">
                <a:solidFill>
                  <a:schemeClr val="bg1"/>
                </a:solidFill>
              </a:rPr>
              <a:t>Bottom line:  which type of </a:t>
            </a:r>
            <a:br>
              <a:rPr lang="en-US" dirty="0" smtClean="0">
                <a:solidFill>
                  <a:schemeClr val="bg1"/>
                </a:solidFill>
              </a:rPr>
            </a:br>
            <a:r>
              <a:rPr lang="en-US" dirty="0" smtClean="0">
                <a:solidFill>
                  <a:schemeClr val="bg1"/>
                </a:solidFill>
              </a:rPr>
              <a:t>assessment best shows </a:t>
            </a:r>
            <a:br>
              <a:rPr lang="en-US" dirty="0" smtClean="0">
                <a:solidFill>
                  <a:schemeClr val="bg1"/>
                </a:solidFill>
              </a:rPr>
            </a:br>
            <a:r>
              <a:rPr lang="en-US" dirty="0" smtClean="0">
                <a:solidFill>
                  <a:schemeClr val="bg1"/>
                </a:solidFill>
              </a:rPr>
              <a:t>student attainment of </a:t>
            </a:r>
            <a:br>
              <a:rPr lang="en-US" dirty="0" smtClean="0">
                <a:solidFill>
                  <a:schemeClr val="bg1"/>
                </a:solidFill>
              </a:rPr>
            </a:br>
            <a:r>
              <a:rPr lang="en-US" dirty="0" smtClean="0">
                <a:solidFill>
                  <a:schemeClr val="bg1"/>
                </a:solidFill>
                <a:effectLst>
                  <a:outerShdw blurRad="38100" dist="38100" dir="2700000" algn="tl">
                    <a:srgbClr val="000000">
                      <a:alpha val="43137"/>
                    </a:srgbClr>
                  </a:outerShdw>
                </a:effectLst>
              </a:rPr>
              <a:t>desired knowledge and skills?  </a:t>
            </a:r>
            <a:endParaRPr lang="en-US" dirty="0">
              <a:solidFill>
                <a:schemeClr val="bg1"/>
              </a:solidFill>
              <a:effectLst>
                <a:outerShdw blurRad="38100" dist="38100" dir="2700000" algn="tl">
                  <a:srgbClr val="000000">
                    <a:alpha val="43137"/>
                  </a:srgbClr>
                </a:outerShdw>
              </a:effectLst>
            </a:endParaRPr>
          </a:p>
        </p:txBody>
      </p:sp>
      <p:pic>
        <p:nvPicPr>
          <p:cNvPr id="4" name="Picture 4" descr="Image result for spelling t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149" y="1325563"/>
            <a:ext cx="1730143" cy="2323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anoeing te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58129" y="2804159"/>
            <a:ext cx="5633871" cy="37577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3:29</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37380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4" name="Picture 2" descr="Image result for boy scout camp learning canoeing stroke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8200" y="20051"/>
            <a:ext cx="10593260" cy="68379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652" y="2890685"/>
            <a:ext cx="9721645" cy="3677264"/>
          </a:xfrm>
        </p:spPr>
        <p:txBody>
          <a:bodyPr>
            <a:normAutofit/>
          </a:bodyPr>
          <a:lstStyle/>
          <a:p>
            <a:pPr algn="ctr"/>
            <a:r>
              <a:rPr lang="en-US" sz="6000" i="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Thank You</a:t>
            </a:r>
            <a:r>
              <a:rPr lang="en-US" sz="8800" i="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endParaRPr lang="en-US" sz="3600" i="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684620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4382" y="1328351"/>
            <a:ext cx="2464527" cy="830997"/>
          </a:xfrm>
          <a:prstGeom prst="rect">
            <a:avLst/>
          </a:prstGeom>
          <a:noFill/>
        </p:spPr>
        <p:txBody>
          <a:bodyPr wrap="square" rtlCol="0">
            <a:spAutoFit/>
          </a:bodyPr>
          <a:lstStyle/>
          <a:p>
            <a:pPr algn="ctr"/>
            <a:endParaRPr lang="en-US" sz="2400" dirty="0" smtClean="0">
              <a:latin typeface="Calisto MT" panose="02040603050505030304" pitchFamily="18" charset="0"/>
            </a:endParaRPr>
          </a:p>
          <a:p>
            <a:pPr algn="ctr"/>
            <a:endParaRPr lang="en-US" sz="2400" dirty="0" smtClean="0">
              <a:latin typeface="Calisto MT" panose="02040603050505030304" pitchFamily="18" charset="0"/>
            </a:endParaRPr>
          </a:p>
        </p:txBody>
      </p:sp>
      <p:sp>
        <p:nvSpPr>
          <p:cNvPr id="6" name="TextBox 5"/>
          <p:cNvSpPr txBox="1"/>
          <p:nvPr/>
        </p:nvSpPr>
        <p:spPr>
          <a:xfrm>
            <a:off x="8569234" y="823254"/>
            <a:ext cx="2987040" cy="1477328"/>
          </a:xfrm>
          <a:prstGeom prst="rect">
            <a:avLst/>
          </a:prstGeom>
          <a:noFill/>
        </p:spPr>
        <p:txBody>
          <a:bodyPr wrap="square" rtlCol="0">
            <a:spAutoFit/>
          </a:bodyPr>
          <a:lstStyle/>
          <a:p>
            <a:r>
              <a:rPr lang="en-US" dirty="0" smtClean="0">
                <a:hlinkClick r:id="rId2"/>
              </a:rPr>
              <a:t>/</a:t>
            </a:r>
            <a:r>
              <a:rPr lang="en-US" dirty="0" smtClean="0"/>
              <a:t> </a:t>
            </a:r>
          </a:p>
          <a:p>
            <a:pPr lvl="1"/>
            <a:endParaRPr lang="en-US" dirty="0"/>
          </a:p>
          <a:p>
            <a:endParaRPr lang="en-US" dirty="0" smtClean="0"/>
          </a:p>
          <a:p>
            <a:endParaRPr lang="en-US" dirty="0" smtClean="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37530822"/>
              </p:ext>
            </p:extLst>
          </p:nvPr>
        </p:nvGraphicFramePr>
        <p:xfrm>
          <a:off x="2" y="2"/>
          <a:ext cx="12191998" cy="6946143"/>
        </p:xfrm>
        <a:graphic>
          <a:graphicData uri="http://schemas.openxmlformats.org/drawingml/2006/table">
            <a:tbl>
              <a:tblPr firstRow="1" bandRow="1">
                <a:tableStyleId>{00A15C55-8517-42AA-B614-E9B94910E393}</a:tableStyleId>
              </a:tblPr>
              <a:tblGrid>
                <a:gridCol w="2229392">
                  <a:extLst>
                    <a:ext uri="{9D8B030D-6E8A-4147-A177-3AD203B41FA5}">
                      <a16:colId xmlns:a16="http://schemas.microsoft.com/office/drawing/2014/main" val="704242451"/>
                    </a:ext>
                  </a:extLst>
                </a:gridCol>
                <a:gridCol w="6010039">
                  <a:extLst>
                    <a:ext uri="{9D8B030D-6E8A-4147-A177-3AD203B41FA5}">
                      <a16:colId xmlns:a16="http://schemas.microsoft.com/office/drawing/2014/main" val="3720545258"/>
                    </a:ext>
                  </a:extLst>
                </a:gridCol>
                <a:gridCol w="3952567">
                  <a:extLst>
                    <a:ext uri="{9D8B030D-6E8A-4147-A177-3AD203B41FA5}">
                      <a16:colId xmlns:a16="http://schemas.microsoft.com/office/drawing/2014/main" val="2091572541"/>
                    </a:ext>
                  </a:extLst>
                </a:gridCol>
              </a:tblGrid>
              <a:tr h="1185423">
                <a:tc>
                  <a:txBody>
                    <a:bodyPr/>
                    <a:lstStyle/>
                    <a:p>
                      <a:endParaRPr lang="en-US" sz="1100" dirty="0"/>
                    </a:p>
                  </a:txBody>
                  <a:tcP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5400" dirty="0" smtClean="0">
                          <a:solidFill>
                            <a:schemeClr val="tx1"/>
                          </a:solidFill>
                          <a:latin typeface="Calisto MT" panose="02040603050505030304" pitchFamily="18" charset="0"/>
                        </a:rPr>
                        <a:t>Dordt College Programs</a:t>
                      </a:r>
                    </a:p>
                    <a:p>
                      <a:endParaRPr lang="en-US" sz="1100" dirty="0"/>
                    </a:p>
                  </a:txBody>
                  <a:tcPr/>
                </a:tc>
                <a:tc hMerge="1">
                  <a:txBody>
                    <a:bodyPr/>
                    <a:lstStyle/>
                    <a:p>
                      <a:endParaRPr lang="en-US" sz="1200" dirty="0"/>
                    </a:p>
                  </a:txBody>
                  <a:tcPr/>
                </a:tc>
                <a:extLst>
                  <a:ext uri="{0D108BD9-81ED-4DB2-BD59-A6C34878D82A}">
                    <a16:rowId xmlns:a16="http://schemas.microsoft.com/office/drawing/2014/main" val="2142304310"/>
                  </a:ext>
                </a:extLst>
              </a:tr>
              <a:tr h="11666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600" dirty="0" smtClean="0">
                          <a:latin typeface="Calisto MT" panose="02040603050505030304" pitchFamily="18" charset="0"/>
                        </a:rPr>
                        <a:t>MEd</a:t>
                      </a:r>
                    </a:p>
                  </a:txBody>
                  <a:tcPr/>
                </a:tc>
                <a:tc>
                  <a:txBody>
                    <a:bodyPr/>
                    <a:lstStyle/>
                    <a:p>
                      <a:r>
                        <a:rPr lang="en-US" sz="2800" b="1" dirty="0" smtClean="0"/>
                        <a:t>Master of Education</a:t>
                      </a:r>
                      <a:endParaRPr lang="en-US" sz="2800" b="1" i="1" dirty="0" smtClean="0">
                        <a:solidFill>
                          <a:srgbClr val="FFC000"/>
                        </a:solidFill>
                        <a:effectLst>
                          <a:outerShdw blurRad="38100" dist="38100" dir="2700000" algn="tl">
                            <a:srgbClr val="000000">
                              <a:alpha val="43137"/>
                            </a:srgbClr>
                          </a:outerShdw>
                        </a:effectLst>
                      </a:endParaRPr>
                    </a:p>
                    <a:p>
                      <a:pPr marL="628650" lvl="1" indent="-171450">
                        <a:buFont typeface="Arial" panose="020B0604020202020204" pitchFamily="34" charset="0"/>
                        <a:buChar char="•"/>
                      </a:pPr>
                      <a:r>
                        <a:rPr lang="en-US" sz="2000" dirty="0" smtClean="0"/>
                        <a:t>Two-year</a:t>
                      </a:r>
                      <a:r>
                        <a:rPr lang="en-US" sz="2000" baseline="0" dirty="0" smtClean="0"/>
                        <a:t> program, online </a:t>
                      </a:r>
                      <a:endParaRPr lang="en-US" sz="2000" dirty="0" smtClean="0"/>
                    </a:p>
                    <a:p>
                      <a:pPr marL="628650" lvl="1" indent="-171450">
                        <a:buFont typeface="Arial" panose="020B0604020202020204" pitchFamily="34" charset="0"/>
                        <a:buChar char="•"/>
                      </a:pPr>
                      <a:r>
                        <a:rPr lang="en-US" sz="2000" dirty="0" smtClean="0"/>
                        <a:t>Teacher Leadership track</a:t>
                      </a:r>
                    </a:p>
                    <a:p>
                      <a:pPr marL="628650" lvl="1" indent="-171450">
                        <a:buFont typeface="Arial" panose="020B0604020202020204" pitchFamily="34" charset="0"/>
                        <a:buChar char="•"/>
                      </a:pPr>
                      <a:r>
                        <a:rPr lang="en-US" sz="2000" dirty="0" smtClean="0"/>
                        <a:t>School Leadership track (principal’s license)</a:t>
                      </a:r>
                    </a:p>
                  </a:txBody>
                  <a:tcPr/>
                </a:tc>
                <a:tc>
                  <a:txBody>
                    <a:bodyPr/>
                    <a:lstStyle/>
                    <a:p>
                      <a:pPr marL="0" indent="0">
                        <a:buFont typeface="Arial" panose="020B0604020202020204" pitchFamily="34" charset="0"/>
                        <a:buNone/>
                      </a:pPr>
                      <a:r>
                        <a:rPr lang="en-US" sz="2400" dirty="0" smtClean="0"/>
                        <a:t>Contact Steve Holtrop </a:t>
                      </a:r>
                    </a:p>
                    <a:p>
                      <a:pPr marL="285750" indent="-285750">
                        <a:buFont typeface="Arial" panose="020B0604020202020204" pitchFamily="34" charset="0"/>
                        <a:buChar char="•"/>
                      </a:pPr>
                      <a:r>
                        <a:rPr lang="en-US" sz="2000" b="0" dirty="0" smtClean="0">
                          <a:latin typeface="Arial Narrow" panose="020B0606020202030204" pitchFamily="34" charset="0"/>
                          <a:hlinkClick r:id="rId3"/>
                        </a:rPr>
                        <a:t>Steve.Holtrop@Dordt.edu</a:t>
                      </a:r>
                      <a:endParaRPr lang="en-US" sz="2000" b="0" dirty="0" smtClean="0">
                        <a:latin typeface="Arial Narrow" panose="020B0606020202030204" pitchFamily="34" charset="0"/>
                      </a:endParaRPr>
                    </a:p>
                    <a:p>
                      <a:pPr marL="285750" indent="-285750">
                        <a:buFont typeface="Arial" panose="020B0604020202020204" pitchFamily="34" charset="0"/>
                        <a:buChar char="•"/>
                      </a:pPr>
                      <a:r>
                        <a:rPr lang="en-US" sz="1600" b="0" dirty="0" smtClean="0">
                          <a:latin typeface="Arial Narrow" panose="020B0606020202030204" pitchFamily="34" charset="0"/>
                          <a:hlinkClick r:id="rId4"/>
                        </a:rPr>
                        <a:t>https://www.dordt.edu/academics/med</a:t>
                      </a:r>
                      <a:endParaRPr lang="en-US" sz="1600" b="0" dirty="0">
                        <a:latin typeface="Arial Narrow" panose="020B0606020202030204" pitchFamily="34" charset="0"/>
                      </a:endParaRPr>
                    </a:p>
                  </a:txBody>
                  <a:tcPr/>
                </a:tc>
                <a:extLst>
                  <a:ext uri="{0D108BD9-81ED-4DB2-BD59-A6C34878D82A}">
                    <a16:rowId xmlns:a16="http://schemas.microsoft.com/office/drawing/2014/main" val="1848816623"/>
                  </a:ext>
                </a:extLst>
              </a:tr>
              <a:tr h="16453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200" dirty="0" smtClean="0">
                          <a:latin typeface="Calisto MT" panose="02040603050505030304" pitchFamily="18" charset="0"/>
                        </a:rPr>
                        <a:t>CCP</a:t>
                      </a:r>
                    </a:p>
                  </a:txBody>
                  <a:tcPr/>
                </a:tc>
                <a:tc>
                  <a:txBody>
                    <a:bodyPr/>
                    <a:lstStyle/>
                    <a:p>
                      <a:r>
                        <a:rPr lang="en-US" sz="2800" b="1" dirty="0" smtClean="0"/>
                        <a:t>Concurrent Credit Program</a:t>
                      </a:r>
                    </a:p>
                    <a:p>
                      <a:pPr marL="628650" lvl="1" indent="-171450">
                        <a:buFont typeface="Arial" panose="020B0604020202020204" pitchFamily="34" charset="0"/>
                        <a:buChar char="•"/>
                      </a:pPr>
                      <a:r>
                        <a:rPr lang="en-US" sz="2000" dirty="0" smtClean="0"/>
                        <a:t>Dordt credit for high school courses</a:t>
                      </a:r>
                    </a:p>
                    <a:p>
                      <a:pPr marL="628650" lvl="1" indent="-171450">
                        <a:buFont typeface="Arial" panose="020B0604020202020204" pitchFamily="34" charset="0"/>
                        <a:buChar char="•"/>
                      </a:pPr>
                      <a:r>
                        <a:rPr lang="en-US" sz="2000" dirty="0" smtClean="0"/>
                        <a:t>Human biology, statistics, calculus, composition, literature, communication</a:t>
                      </a:r>
                    </a:p>
                    <a:p>
                      <a:pPr marL="628650" lvl="1" indent="-171450">
                        <a:buFont typeface="Arial" panose="020B0604020202020204" pitchFamily="34" charset="0"/>
                        <a:buChar char="•"/>
                      </a:pPr>
                      <a:r>
                        <a:rPr lang="en-US" sz="2000" dirty="0" smtClean="0"/>
                        <a:t>Compatible with AP curricula</a:t>
                      </a:r>
                    </a:p>
                    <a:p>
                      <a:pPr marL="628650" lvl="1" indent="-171450">
                        <a:buFont typeface="Arial" panose="020B0604020202020204" pitchFamily="34" charset="0"/>
                        <a:buChar char="•"/>
                      </a:pPr>
                      <a:r>
                        <a:rPr lang="en-US" sz="2000" dirty="0" smtClean="0"/>
                        <a:t>Dordt transcript can go anywhere</a:t>
                      </a:r>
                    </a:p>
                  </a:txBody>
                  <a:tcPr/>
                </a:tc>
                <a:tc>
                  <a:txBody>
                    <a:bodyPr/>
                    <a:lstStyle/>
                    <a:p>
                      <a:pPr marL="0" indent="0" algn="l" defTabSz="914400" rtl="0" eaLnBrk="1" latinLnBrk="0" hangingPunct="1">
                        <a:buFont typeface="Arial" panose="020B0604020202020204" pitchFamily="34" charset="0"/>
                        <a:buNone/>
                      </a:pPr>
                      <a:r>
                        <a:rPr lang="en-US" sz="2400" dirty="0" smtClean="0"/>
                        <a:t>Contact Steve Holtrop </a:t>
                      </a:r>
                    </a:p>
                    <a:p>
                      <a:pPr marL="285750" indent="-285750" algn="l" defTabSz="914400" rtl="0" eaLnBrk="1" latinLnBrk="0" hangingPunct="1">
                        <a:buFont typeface="Arial" panose="020B0604020202020204" pitchFamily="34" charset="0"/>
                        <a:buChar char="•"/>
                      </a:pPr>
                      <a:r>
                        <a:rPr lang="en-US" sz="2000" b="0" kern="1200" dirty="0" smtClean="0">
                          <a:solidFill>
                            <a:schemeClr val="dk1"/>
                          </a:solidFill>
                          <a:latin typeface="Arial Narrow" panose="020B0606020202030204" pitchFamily="34" charset="0"/>
                          <a:ea typeface="+mn-ea"/>
                          <a:cs typeface="+mn-cs"/>
                          <a:hlinkClick r:id="rId3"/>
                        </a:rPr>
                        <a:t>Steve.Holtrop@Dordt.edu</a:t>
                      </a:r>
                      <a:r>
                        <a:rPr lang="en-US" sz="2000" b="0" kern="1200" dirty="0" smtClean="0">
                          <a:solidFill>
                            <a:schemeClr val="dk1"/>
                          </a:solidFill>
                          <a:latin typeface="Arial Narrow" panose="020B0606020202030204" pitchFamily="34" charset="0"/>
                          <a:ea typeface="+mn-ea"/>
                          <a:cs typeface="+mn-cs"/>
                        </a:rPr>
                        <a:t> </a:t>
                      </a:r>
                    </a:p>
                    <a:p>
                      <a:pPr marL="285750" indent="-285750" algn="l" defTabSz="914400" rtl="0" eaLnBrk="1" latinLnBrk="0" hangingPunct="1">
                        <a:buFont typeface="Arial" panose="020B0604020202020204" pitchFamily="34" charset="0"/>
                        <a:buChar char="•"/>
                      </a:pPr>
                      <a:r>
                        <a:rPr lang="en-US" sz="1600" b="0" kern="1200" dirty="0" smtClean="0">
                          <a:solidFill>
                            <a:schemeClr val="dk1"/>
                          </a:solidFill>
                          <a:latin typeface="Arial Narrow" panose="020B0606020202030204" pitchFamily="34" charset="0"/>
                          <a:ea typeface="+mn-ea"/>
                          <a:cs typeface="+mn-cs"/>
                          <a:hlinkClick r:id="rId5"/>
                        </a:rPr>
                        <a:t>http://dordt.edu/admissions/concurrent_credit/</a:t>
                      </a:r>
                      <a:r>
                        <a:rPr lang="en-US" sz="1600" b="0" kern="1200" dirty="0" smtClean="0">
                          <a:solidFill>
                            <a:schemeClr val="dk1"/>
                          </a:solidFill>
                          <a:latin typeface="Arial Narrow" panose="020B0606020202030204" pitchFamily="34" charset="0"/>
                          <a:ea typeface="+mn-ea"/>
                          <a:cs typeface="+mn-cs"/>
                        </a:rPr>
                        <a:t> </a:t>
                      </a:r>
                    </a:p>
                    <a:p>
                      <a:endParaRPr lang="en-US" sz="2000" dirty="0"/>
                    </a:p>
                  </a:txBody>
                  <a:tcPr/>
                </a:tc>
                <a:extLst>
                  <a:ext uri="{0D108BD9-81ED-4DB2-BD59-A6C34878D82A}">
                    <a16:rowId xmlns:a16="http://schemas.microsoft.com/office/drawing/2014/main" val="410359758"/>
                  </a:ext>
                </a:extLst>
              </a:tr>
              <a:tr h="1645321">
                <a:tc>
                  <a:txBody>
                    <a:bodyPr/>
                    <a:lstStyle/>
                    <a:p>
                      <a:pPr marL="0" marR="0" indent="0" algn="ctr" defTabSz="914400" rtl="0" eaLnBrk="1" fontAlgn="auto" latinLnBrk="0" hangingPunct="1">
                        <a:lnSpc>
                          <a:spcPts val="6000"/>
                        </a:lnSpc>
                        <a:spcBef>
                          <a:spcPts val="0"/>
                        </a:spcBef>
                        <a:spcAft>
                          <a:spcPts val="0"/>
                        </a:spcAft>
                        <a:buClrTx/>
                        <a:buSzTx/>
                        <a:buFontTx/>
                        <a:buNone/>
                        <a:tabLst/>
                        <a:defRPr/>
                      </a:pPr>
                      <a:r>
                        <a:rPr lang="en-US" sz="7200" dirty="0" smtClean="0">
                          <a:latin typeface="Calisto MT" panose="02040603050505030304" pitchFamily="18" charset="0"/>
                        </a:rPr>
                        <a:t>Pro-Tech</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1" dirty="0" smtClean="0"/>
                        <a:t>Pro-Tech Program </a:t>
                      </a:r>
                      <a:r>
                        <a:rPr lang="en-US" sz="2000" b="0" dirty="0" smtClean="0"/>
                        <a:t>(</a:t>
                      </a:r>
                      <a:r>
                        <a:rPr lang="en-US" sz="2000" baseline="0" dirty="0" smtClean="0"/>
                        <a:t>target launch:  Fall 2017)</a:t>
                      </a:r>
                      <a:endParaRPr lang="en-US" sz="2000" dirty="0" smtClean="0"/>
                    </a:p>
                    <a:p>
                      <a:pPr marL="800100" lvl="1" indent="-342900">
                        <a:buFont typeface="Arial" panose="020B0604020202020204" pitchFamily="34" charset="0"/>
                        <a:buChar char="•"/>
                      </a:pPr>
                      <a:r>
                        <a:rPr lang="en-US" sz="2000" dirty="0" smtClean="0"/>
                        <a:t>Two-year program:  hands-on, skill-focused</a:t>
                      </a:r>
                    </a:p>
                    <a:p>
                      <a:pPr marL="800100" lvl="1" indent="-342900">
                        <a:buFont typeface="Arial" panose="020B0604020202020204" pitchFamily="34" charset="0"/>
                        <a:buChar char="•"/>
                      </a:pPr>
                      <a:r>
                        <a:rPr lang="en-US" sz="2000" dirty="0" smtClean="0"/>
                        <a:t>Associate</a:t>
                      </a:r>
                      <a:r>
                        <a:rPr lang="en-US" sz="2000" baseline="0" dirty="0" smtClean="0"/>
                        <a:t> of Science degree:</a:t>
                      </a:r>
                    </a:p>
                    <a:p>
                      <a:pPr marL="1257300" lvl="2" indent="-342900">
                        <a:buFont typeface="Arial" panose="020B0604020202020204" pitchFamily="34" charset="0"/>
                        <a:buChar char="•"/>
                      </a:pPr>
                      <a:r>
                        <a:rPr lang="en-US" sz="1900" b="0" i="0" kern="1200" dirty="0" smtClean="0">
                          <a:solidFill>
                            <a:schemeClr val="dk1"/>
                          </a:solidFill>
                          <a:effectLst/>
                          <a:latin typeface="+mn-lt"/>
                          <a:ea typeface="+mn-ea"/>
                          <a:cs typeface="+mn-cs"/>
                        </a:rPr>
                        <a:t>Manufacturing technology </a:t>
                      </a:r>
                    </a:p>
                    <a:p>
                      <a:pPr marL="1257300" lvl="2" indent="-342900">
                        <a:buFont typeface="Arial" panose="020B0604020202020204" pitchFamily="34" charset="0"/>
                        <a:buChar char="•"/>
                      </a:pPr>
                      <a:r>
                        <a:rPr lang="en-US" sz="1900" b="0" i="0" kern="1200" dirty="0" smtClean="0">
                          <a:solidFill>
                            <a:schemeClr val="dk1"/>
                          </a:solidFill>
                          <a:effectLst/>
                          <a:latin typeface="+mn-lt"/>
                          <a:ea typeface="+mn-ea"/>
                          <a:cs typeface="+mn-cs"/>
                        </a:rPr>
                        <a:t>Farm operations and management</a:t>
                      </a:r>
                    </a:p>
                    <a:p>
                      <a:pPr marL="800100" lvl="1" indent="-342900">
                        <a:buFont typeface="Arial" panose="020B0604020202020204" pitchFamily="34" charset="0"/>
                        <a:buChar char="•"/>
                      </a:pPr>
                      <a:r>
                        <a:rPr lang="en-US" sz="1900" dirty="0" smtClean="0"/>
                        <a:t>Reformed perspective</a:t>
                      </a:r>
                    </a:p>
                    <a:p>
                      <a:pPr marL="800100" lvl="1" indent="-342900">
                        <a:buFont typeface="Arial" panose="020B0604020202020204" pitchFamily="34" charset="0"/>
                        <a:buChar char="•"/>
                      </a:pPr>
                      <a:r>
                        <a:rPr lang="en-US" sz="1900" dirty="0" smtClean="0"/>
                        <a:t>On-campus community experience</a:t>
                      </a:r>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smtClean="0"/>
                        <a:t>Contact Jade Van Holland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smtClean="0">
                          <a:solidFill>
                            <a:schemeClr val="dk1"/>
                          </a:solidFill>
                          <a:latin typeface="Arial Narrow" panose="020B0606020202030204" pitchFamily="34" charset="0"/>
                          <a:ea typeface="+mn-ea"/>
                          <a:cs typeface="+mn-cs"/>
                          <a:hlinkClick r:id="rId6"/>
                        </a:rPr>
                        <a:t>Jade.VanHolland@dordt.edu</a:t>
                      </a:r>
                      <a:r>
                        <a:rPr lang="en-US" sz="2000" b="0" kern="1200" dirty="0" smtClean="0">
                          <a:solidFill>
                            <a:schemeClr val="dk1"/>
                          </a:solidFill>
                          <a:latin typeface="Arial Narrow" panose="020B0606020202030204" pitchFamily="34" charset="0"/>
                          <a:ea typeface="+mn-ea"/>
                          <a:cs typeface="+mn-cs"/>
                        </a:rPr>
                        <a:t>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smtClean="0">
                          <a:solidFill>
                            <a:schemeClr val="dk1"/>
                          </a:solidFill>
                          <a:latin typeface="Arial Narrow" panose="020B0606020202030204" pitchFamily="34" charset="0"/>
                          <a:ea typeface="+mn-ea"/>
                          <a:cs typeface="+mn-cs"/>
                          <a:hlinkClick r:id="rId7"/>
                        </a:rPr>
                        <a:t>http://dordt.edu/academics/pro_tech/</a:t>
                      </a:r>
                      <a:r>
                        <a:rPr lang="en-US" sz="1600" b="0" kern="1200" dirty="0" smtClean="0">
                          <a:solidFill>
                            <a:schemeClr val="dk1"/>
                          </a:solidFill>
                          <a:latin typeface="Arial Narrow" panose="020B0606020202030204" pitchFamily="34" charset="0"/>
                          <a:ea typeface="+mn-ea"/>
                          <a:cs typeface="+mn-cs"/>
                        </a:rPr>
                        <a:t> </a:t>
                      </a:r>
                    </a:p>
                  </a:txBody>
                  <a:tcPr/>
                </a:tc>
                <a:extLst>
                  <a:ext uri="{0D108BD9-81ED-4DB2-BD59-A6C34878D82A}">
                    <a16:rowId xmlns:a16="http://schemas.microsoft.com/office/drawing/2014/main" val="297845397"/>
                  </a:ext>
                </a:extLst>
              </a:tr>
            </a:tbl>
          </a:graphicData>
        </a:graphic>
      </p:graphicFrame>
      <p:pic>
        <p:nvPicPr>
          <p:cNvPr id="9" name="Picture 8" descr="Dordt College logo-DC">
            <a:hlinkClick r:id="rId8"/>
          </p:cNvPr>
          <p:cNvPicPr/>
          <p:nvPr/>
        </p:nvPicPr>
        <p:blipFill>
          <a:blip r:embed="rId9">
            <a:extLst>
              <a:ext uri="{28A0092B-C50C-407E-A947-70E740481C1C}">
                <a14:useLocalDpi xmlns:a14="http://schemas.microsoft.com/office/drawing/2010/main"/>
              </a:ext>
            </a:extLst>
          </a:blip>
          <a:srcRect/>
          <a:stretch>
            <a:fillRect/>
          </a:stretch>
        </p:blipFill>
        <p:spPr bwMode="auto">
          <a:xfrm>
            <a:off x="653142" y="123927"/>
            <a:ext cx="992777" cy="1080498"/>
          </a:xfrm>
          <a:prstGeom prst="rect">
            <a:avLst/>
          </a:prstGeom>
          <a:noFill/>
        </p:spPr>
      </p:pic>
      <p:sp>
        <p:nvSpPr>
          <p:cNvPr id="2" name="Rounded Rectangle 1"/>
          <p:cNvSpPr/>
          <p:nvPr/>
        </p:nvSpPr>
        <p:spPr>
          <a:xfrm>
            <a:off x="5647929" y="1271774"/>
            <a:ext cx="2534195" cy="45411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C000"/>
                </a:solidFill>
                <a:effectLst>
                  <a:outerShdw blurRad="38100" dist="38100" dir="2700000" algn="tl">
                    <a:srgbClr val="000000">
                      <a:alpha val="43137"/>
                    </a:srgbClr>
                  </a:outerShdw>
                </a:effectLst>
              </a:rPr>
              <a:t>1</a:t>
            </a:r>
            <a:r>
              <a:rPr lang="en-US" sz="2400" b="1" i="1" baseline="30000" dirty="0" smtClean="0">
                <a:solidFill>
                  <a:srgbClr val="FFC000"/>
                </a:solidFill>
                <a:effectLst>
                  <a:outerShdw blurRad="38100" dist="38100" dir="2700000" algn="tl">
                    <a:srgbClr val="000000">
                      <a:alpha val="43137"/>
                    </a:srgbClr>
                  </a:outerShdw>
                </a:effectLst>
              </a:rPr>
              <a:t>st</a:t>
            </a:r>
            <a:r>
              <a:rPr lang="en-US" sz="2400" b="1" i="1" dirty="0" smtClean="0">
                <a:solidFill>
                  <a:srgbClr val="FFC000"/>
                </a:solidFill>
                <a:effectLst>
                  <a:outerShdw blurRad="38100" dist="38100" dir="2700000" algn="tl">
                    <a:srgbClr val="000000">
                      <a:alpha val="43137"/>
                    </a:srgbClr>
                  </a:outerShdw>
                </a:effectLst>
              </a:rPr>
              <a:t> </a:t>
            </a:r>
            <a:r>
              <a:rPr lang="en-US" sz="2400" b="1" i="1" dirty="0">
                <a:solidFill>
                  <a:srgbClr val="FFC000"/>
                </a:solidFill>
                <a:effectLst>
                  <a:outerShdw blurRad="38100" dist="38100" dir="2700000" algn="tl">
                    <a:srgbClr val="000000">
                      <a:alpha val="43137"/>
                    </a:srgbClr>
                  </a:outerShdw>
                </a:effectLst>
              </a:rPr>
              <a:t>course ½ price</a:t>
            </a:r>
            <a:r>
              <a:rPr lang="en-US" sz="2400" b="1" i="1" dirty="0" smtClean="0">
                <a:solidFill>
                  <a:srgbClr val="FFC000"/>
                </a:solidFill>
                <a:effectLst>
                  <a:outerShdw blurRad="38100" dist="38100" dir="2700000" algn="tl">
                    <a:srgbClr val="000000">
                      <a:alpha val="43137"/>
                    </a:srgbClr>
                  </a:outerShdw>
                </a:effectLst>
              </a:rPr>
              <a:t>!</a:t>
            </a:r>
            <a:endParaRPr lang="en-US" sz="2400" dirty="0"/>
          </a:p>
        </p:txBody>
      </p:sp>
      <p:sp>
        <p:nvSpPr>
          <p:cNvPr id="8" name="TextBox 7"/>
          <p:cNvSpPr txBox="1"/>
          <p:nvPr/>
        </p:nvSpPr>
        <p:spPr>
          <a:xfrm>
            <a:off x="11395587" y="6263148"/>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3:30</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47050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028" name="Picture 4" descr="http://www.indietips.com/wp-content/uploads/2013/03/audienc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37787" y="3928255"/>
            <a:ext cx="5120219" cy="29297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accent5">
              <a:lumMod val="75000"/>
            </a:schemeClr>
          </a:solidFill>
        </p:spPr>
        <p:txBody>
          <a:bodyPr/>
          <a:lstStyle/>
          <a:p>
            <a:r>
              <a:rPr lang="en-US" dirty="0" smtClean="0">
                <a:solidFill>
                  <a:schemeClr val="bg1"/>
                </a:solidFill>
              </a:rPr>
              <a:t>Audience</a:t>
            </a:r>
            <a:r>
              <a:rPr lang="en-US" dirty="0" smtClean="0"/>
              <a:t> </a:t>
            </a:r>
            <a:endParaRPr lang="en-US" dirty="0"/>
          </a:p>
        </p:txBody>
      </p:sp>
      <p:sp>
        <p:nvSpPr>
          <p:cNvPr id="3" name="Content Placeholder 2"/>
          <p:cNvSpPr>
            <a:spLocks noGrp="1"/>
          </p:cNvSpPr>
          <p:nvPr>
            <p:ph idx="1"/>
          </p:nvPr>
        </p:nvSpPr>
        <p:spPr>
          <a:xfrm>
            <a:off x="838200" y="1825625"/>
            <a:ext cx="5162006" cy="4351338"/>
          </a:xfrm>
        </p:spPr>
        <p:txBody>
          <a:bodyPr/>
          <a:lstStyle/>
          <a:p>
            <a:r>
              <a:rPr lang="en-US" dirty="0" smtClean="0">
                <a:solidFill>
                  <a:schemeClr val="bg1"/>
                </a:solidFill>
              </a:rPr>
              <a:t>Elementary Teachers</a:t>
            </a:r>
          </a:p>
          <a:p>
            <a:r>
              <a:rPr lang="en-US" dirty="0" smtClean="0">
                <a:solidFill>
                  <a:schemeClr val="bg1"/>
                </a:solidFill>
              </a:rPr>
              <a:t>Secondary Teachers</a:t>
            </a:r>
          </a:p>
          <a:p>
            <a:pPr lvl="1"/>
            <a:r>
              <a:rPr lang="en-US" dirty="0" smtClean="0">
                <a:solidFill>
                  <a:schemeClr val="bg1"/>
                </a:solidFill>
              </a:rPr>
              <a:t>Bible </a:t>
            </a:r>
          </a:p>
          <a:p>
            <a:pPr lvl="1"/>
            <a:r>
              <a:rPr lang="en-US" dirty="0" smtClean="0">
                <a:solidFill>
                  <a:schemeClr val="bg1"/>
                </a:solidFill>
              </a:rPr>
              <a:t>Math</a:t>
            </a:r>
          </a:p>
          <a:p>
            <a:pPr lvl="1"/>
            <a:r>
              <a:rPr lang="en-US" dirty="0">
                <a:solidFill>
                  <a:schemeClr val="bg1"/>
                </a:solidFill>
              </a:rPr>
              <a:t>S.S.</a:t>
            </a:r>
          </a:p>
          <a:p>
            <a:pPr lvl="1"/>
            <a:r>
              <a:rPr lang="en-US" dirty="0" smtClean="0">
                <a:solidFill>
                  <a:schemeClr val="bg1"/>
                </a:solidFill>
              </a:rPr>
              <a:t>Science</a:t>
            </a:r>
          </a:p>
          <a:p>
            <a:pPr lvl="1"/>
            <a:r>
              <a:rPr lang="en-US" dirty="0" smtClean="0">
                <a:solidFill>
                  <a:schemeClr val="bg1"/>
                </a:solidFill>
              </a:rPr>
              <a:t>L.A.</a:t>
            </a:r>
          </a:p>
          <a:p>
            <a:pPr lvl="1"/>
            <a:r>
              <a:rPr lang="en-US" dirty="0" smtClean="0">
                <a:solidFill>
                  <a:schemeClr val="bg1"/>
                </a:solidFill>
              </a:rPr>
              <a:t>Technology and other STEM</a:t>
            </a:r>
          </a:p>
          <a:p>
            <a:pPr lvl="1"/>
            <a:r>
              <a:rPr lang="en-US" dirty="0" smtClean="0">
                <a:solidFill>
                  <a:schemeClr val="bg1"/>
                </a:solidFill>
              </a:rPr>
              <a:t>Specials, academic support, lib.</a:t>
            </a:r>
            <a:endParaRPr lang="en-US" dirty="0" smtClean="0">
              <a:solidFill>
                <a:schemeClr val="bg1"/>
              </a:solidFill>
            </a:endParaRPr>
          </a:p>
          <a:p>
            <a:r>
              <a:rPr lang="en-US" dirty="0" smtClean="0">
                <a:solidFill>
                  <a:schemeClr val="bg1"/>
                </a:solidFill>
              </a:rPr>
              <a:t>Administrators</a:t>
            </a:r>
          </a:p>
          <a:p>
            <a:endParaRPr lang="en-US" dirty="0" smtClean="0"/>
          </a:p>
        </p:txBody>
      </p:sp>
      <p:sp>
        <p:nvSpPr>
          <p:cNvPr id="4" name="Content Placeholder 2"/>
          <p:cNvSpPr txBox="1">
            <a:spLocks/>
          </p:cNvSpPr>
          <p:nvPr/>
        </p:nvSpPr>
        <p:spPr>
          <a:xfrm>
            <a:off x="6096000" y="1825625"/>
            <a:ext cx="51620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BC</a:t>
            </a:r>
          </a:p>
          <a:p>
            <a:r>
              <a:rPr lang="en-US" dirty="0" smtClean="0">
                <a:solidFill>
                  <a:schemeClr val="bg1"/>
                </a:solidFill>
              </a:rPr>
              <a:t>WA</a:t>
            </a:r>
          </a:p>
          <a:p>
            <a:r>
              <a:rPr lang="en-US" dirty="0" smtClean="0">
                <a:solidFill>
                  <a:schemeClr val="bg1"/>
                </a:solidFill>
              </a:rPr>
              <a:t>Other countries or states</a:t>
            </a:r>
          </a:p>
          <a:p>
            <a:r>
              <a:rPr lang="en-US" dirty="0" smtClean="0">
                <a:solidFill>
                  <a:schemeClr val="bg1"/>
                </a:solidFill>
                <a:effectLst>
                  <a:outerShdw blurRad="38100" dist="38100" dir="2700000" algn="tl">
                    <a:srgbClr val="000000">
                      <a:alpha val="43137"/>
                    </a:srgbClr>
                  </a:outerShdw>
                </a:effectLst>
              </a:rPr>
              <a:t>Political reporters?</a:t>
            </a:r>
          </a:p>
          <a:p>
            <a:endParaRPr lang="en-US" dirty="0" smtClean="0"/>
          </a:p>
        </p:txBody>
      </p:sp>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2:10</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83936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5"/>
                </a:solidFill>
                <a:effectLst>
                  <a:outerShdw blurRad="38100" dist="38100" dir="2700000" algn="tl">
                    <a:srgbClr val="000000">
                      <a:alpha val="43137"/>
                    </a:srgbClr>
                  </a:outerShdw>
                </a:effectLst>
              </a:rPr>
              <a:t>Teaching canoeing </a:t>
            </a:r>
            <a:r>
              <a:rPr lang="en-US" dirty="0" smtClean="0"/>
              <a:t>– dos and don’ts</a:t>
            </a:r>
            <a:endParaRPr lang="en-US" dirty="0"/>
          </a:p>
        </p:txBody>
      </p:sp>
      <p:pic>
        <p:nvPicPr>
          <p:cNvPr id="4098" name="Picture 2" descr="Image result for boy scout camp learning canoeing stroke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13487" y="1825625"/>
            <a:ext cx="7765026" cy="5012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94038" y="5869859"/>
            <a:ext cx="6577781" cy="830997"/>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rPr>
              <a:t>The paper and pencil test actually happened to me as a Boy Scout earning canoeing merit badge.</a:t>
            </a:r>
            <a:endParaRPr lang="en-US" sz="24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2:11</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61474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594" y="365125"/>
            <a:ext cx="9797206" cy="1325563"/>
          </a:xfrm>
          <a:solidFill>
            <a:schemeClr val="accent6">
              <a:lumMod val="20000"/>
              <a:lumOff val="80000"/>
            </a:schemeClr>
          </a:solidFill>
        </p:spPr>
        <p:txBody>
          <a:bodyPr/>
          <a:lstStyle/>
          <a:p>
            <a:r>
              <a:rPr lang="en-US" dirty="0" smtClean="0"/>
              <a:t>Boy Scout Merit Badge Requirements</a:t>
            </a:r>
            <a:br>
              <a:rPr lang="en-US" dirty="0" smtClean="0"/>
            </a:br>
            <a:r>
              <a:rPr lang="en-US" b="1" i="1" dirty="0">
                <a:solidFill>
                  <a:schemeClr val="accent5"/>
                </a:solidFill>
                <a:effectLst>
                  <a:outerShdw blurRad="38100" dist="38100" dir="2700000" algn="tl">
                    <a:srgbClr val="000000">
                      <a:alpha val="43137"/>
                    </a:srgbClr>
                  </a:outerShdw>
                </a:effectLst>
              </a:rPr>
              <a:t>Swimming</a:t>
            </a:r>
          </a:p>
        </p:txBody>
      </p:sp>
      <p:sp>
        <p:nvSpPr>
          <p:cNvPr id="3" name="Content Placeholder 2"/>
          <p:cNvSpPr>
            <a:spLocks noGrp="1"/>
          </p:cNvSpPr>
          <p:nvPr>
            <p:ph idx="1"/>
          </p:nvPr>
        </p:nvSpPr>
        <p:spPr>
          <a:xfrm>
            <a:off x="119805" y="1690688"/>
            <a:ext cx="11233995" cy="5167312"/>
          </a:xfrm>
        </p:spPr>
        <p:txBody>
          <a:bodyPr>
            <a:normAutofit fontScale="55000" lnSpcReduction="20000"/>
          </a:bodyPr>
          <a:lstStyle/>
          <a:p>
            <a:pPr marL="514350" indent="-514350">
              <a:buFont typeface="+mj-lt"/>
              <a:buAutoNum type="arabicPeriod"/>
            </a:pPr>
            <a:r>
              <a:rPr lang="en-US" sz="3200" dirty="0"/>
              <a:t>Do the following:</a:t>
            </a:r>
          </a:p>
          <a:p>
            <a:pPr lvl="2"/>
            <a:r>
              <a:rPr lang="en-US" sz="3200" u="sng" dirty="0"/>
              <a:t>Explain</a:t>
            </a:r>
            <a:r>
              <a:rPr lang="en-US" sz="3200" dirty="0"/>
              <a:t> to your counselor how Scouting’s Safe Swim Defense plan anticipates, helps prevent and </a:t>
            </a:r>
            <a:r>
              <a:rPr lang="en-US" sz="3200" dirty="0" smtClean="0"/>
              <a:t/>
            </a:r>
            <a:br>
              <a:rPr lang="en-US" sz="3200" dirty="0" smtClean="0"/>
            </a:br>
            <a:r>
              <a:rPr lang="en-US" sz="3200" dirty="0" smtClean="0"/>
              <a:t>mitigate</a:t>
            </a:r>
            <a:r>
              <a:rPr lang="en-US" sz="3200" dirty="0"/>
              <a:t>, and provides responses to likely hazards you may encounter during swimming activities.</a:t>
            </a:r>
          </a:p>
          <a:p>
            <a:pPr lvl="2"/>
            <a:r>
              <a:rPr lang="en-US" sz="3200" u="sng" dirty="0"/>
              <a:t>Discuss</a:t>
            </a:r>
            <a:r>
              <a:rPr lang="en-US" sz="3200" dirty="0"/>
              <a:t> the prevention and treatment of health concerns that could occur while swimming, including hypothermia, dehydration, sunburn, heat exhaustion, heatstroke, muscle cramps, hyperventilation, spinal injury, stings and bites, and cuts and scrapes.</a:t>
            </a:r>
          </a:p>
          <a:p>
            <a:pPr marL="514350" indent="-514350">
              <a:buFont typeface="+mj-lt"/>
              <a:buAutoNum type="arabicPeriod"/>
            </a:pPr>
            <a:r>
              <a:rPr lang="en-US" sz="3200" dirty="0"/>
              <a:t>Before doing the following requirements, successfully </a:t>
            </a:r>
            <a:r>
              <a:rPr lang="en-US" sz="3200" u="sng" dirty="0"/>
              <a:t>complete</a:t>
            </a:r>
            <a:r>
              <a:rPr lang="en-US" sz="3200" dirty="0"/>
              <a:t> the BSA swimmer test: </a:t>
            </a:r>
            <a:endParaRPr lang="en-US" sz="3200" dirty="0" smtClean="0"/>
          </a:p>
          <a:p>
            <a:pPr lvl="2"/>
            <a:r>
              <a:rPr lang="en-US" sz="3200" u="sng" dirty="0" smtClean="0"/>
              <a:t>Jump</a:t>
            </a:r>
            <a:r>
              <a:rPr lang="en-US" sz="3200" dirty="0" smtClean="0"/>
              <a:t> </a:t>
            </a:r>
            <a:r>
              <a:rPr lang="en-US" sz="3200" dirty="0"/>
              <a:t>feet first into water over the head in depth. Level off and </a:t>
            </a:r>
            <a:r>
              <a:rPr lang="en-US" sz="3200" u="sng" dirty="0"/>
              <a:t>swim</a:t>
            </a:r>
            <a:r>
              <a:rPr lang="en-US" sz="3200" dirty="0"/>
              <a:t> 75 yards in a strong manner using one or more of the following strokes: sidestroke, breaststroke, </a:t>
            </a:r>
            <a:r>
              <a:rPr lang="en-US" sz="3200" dirty="0" err="1"/>
              <a:t>trudgen</a:t>
            </a:r>
            <a:r>
              <a:rPr lang="en-US" sz="3200" dirty="0"/>
              <a:t>, or crawl; then swim 25 yards using an easy, resting backstroke. The 100 yards must be completed in one swim without stops and must include at least one sharp turn. After completing the swim, rest by </a:t>
            </a:r>
            <a:r>
              <a:rPr lang="en-US" sz="3200" u="sng" dirty="0"/>
              <a:t>floating</a:t>
            </a:r>
            <a:r>
              <a:rPr lang="en-US" sz="3200" dirty="0"/>
              <a:t>.</a:t>
            </a:r>
          </a:p>
          <a:p>
            <a:pPr marL="514350" indent="-514350">
              <a:buFont typeface="+mj-lt"/>
              <a:buAutoNum type="arabicPeriod"/>
            </a:pPr>
            <a:r>
              <a:rPr lang="en-US" sz="3200" u="sng" dirty="0"/>
              <a:t>Swim</a:t>
            </a:r>
            <a:r>
              <a:rPr lang="en-US" sz="3200" dirty="0"/>
              <a:t> continuously for 150 yards using the following strokes in good form and in a strong manner: front crawl or </a:t>
            </a:r>
            <a:r>
              <a:rPr lang="en-US" sz="3200" dirty="0" err="1"/>
              <a:t>trudgen</a:t>
            </a:r>
            <a:r>
              <a:rPr lang="en-US" sz="3200" dirty="0"/>
              <a:t> for 25 yards, back crawl for 25 yards, sidestroke for 25 yards, breaststroke for 25 yards, and elementary backstroke for 50 yards.</a:t>
            </a:r>
          </a:p>
          <a:p>
            <a:pPr marL="514350" indent="-514350">
              <a:buFont typeface="+mj-lt"/>
              <a:buAutoNum type="arabicPeriod"/>
            </a:pPr>
            <a:r>
              <a:rPr lang="en-US" sz="3200" dirty="0"/>
              <a:t>Do the following:</a:t>
            </a:r>
          </a:p>
          <a:p>
            <a:pPr lvl="2"/>
            <a:r>
              <a:rPr lang="en-US" sz="3200" u="sng" dirty="0"/>
              <a:t>Demonstrate</a:t>
            </a:r>
            <a:r>
              <a:rPr lang="en-US" sz="3200" dirty="0"/>
              <a:t> water rescue methods by reaching with your arm or leg, by reaching with a suitable object, and by throwing lines and objects. Explain why swimming rescues should not be attempted when a reaching or throwing rescue is possible, and explain why and how a rescue swimmer should avoid contact with the victim.</a:t>
            </a:r>
          </a:p>
          <a:p>
            <a:pPr lvl="2"/>
            <a:r>
              <a:rPr lang="en-US" sz="3200" dirty="0"/>
              <a:t>With a helper and a practice victim, </a:t>
            </a:r>
            <a:r>
              <a:rPr lang="en-US" sz="3200" u="sng" dirty="0"/>
              <a:t>show</a:t>
            </a:r>
            <a:r>
              <a:rPr lang="en-US" sz="3200" dirty="0"/>
              <a:t> a line rescue both as tender and as rescuer. The practice victim should be approximately 30 feet from shore in deep water</a:t>
            </a:r>
            <a:r>
              <a:rPr lang="en-US" sz="3200" dirty="0" smtClean="0"/>
              <a:t>.</a:t>
            </a:r>
            <a:endParaRPr lang="en-US" sz="3200" dirty="0"/>
          </a:p>
        </p:txBody>
      </p:sp>
      <p:pic>
        <p:nvPicPr>
          <p:cNvPr id="3076" name="Picture 4" descr="Image result for ban paper and pencil tests"/>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6736" y="365125"/>
            <a:ext cx="1349858" cy="13255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swimming merit bad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59650" y="36512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2:13</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16578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594" y="365125"/>
            <a:ext cx="9797206" cy="1325563"/>
          </a:xfrm>
          <a:solidFill>
            <a:schemeClr val="accent6">
              <a:lumMod val="20000"/>
              <a:lumOff val="80000"/>
            </a:schemeClr>
          </a:solidFill>
        </p:spPr>
        <p:txBody>
          <a:bodyPr/>
          <a:lstStyle/>
          <a:p>
            <a:r>
              <a:rPr lang="en-US" dirty="0" smtClean="0"/>
              <a:t>Boy Scout Merit Badge Requirements</a:t>
            </a:r>
            <a:br>
              <a:rPr lang="en-US" dirty="0" smtClean="0"/>
            </a:br>
            <a:r>
              <a:rPr lang="en-US" b="1" i="1" dirty="0">
                <a:solidFill>
                  <a:schemeClr val="accent5"/>
                </a:solidFill>
                <a:effectLst>
                  <a:outerShdw blurRad="38100" dist="38100" dir="2700000" algn="tl">
                    <a:srgbClr val="000000">
                      <a:alpha val="43137"/>
                    </a:srgbClr>
                  </a:outerShdw>
                </a:effectLst>
              </a:rPr>
              <a:t>Swimming</a:t>
            </a:r>
          </a:p>
        </p:txBody>
      </p:sp>
      <p:sp>
        <p:nvSpPr>
          <p:cNvPr id="3" name="Content Placeholder 2"/>
          <p:cNvSpPr>
            <a:spLocks noGrp="1"/>
          </p:cNvSpPr>
          <p:nvPr>
            <p:ph idx="1"/>
          </p:nvPr>
        </p:nvSpPr>
        <p:spPr>
          <a:xfrm>
            <a:off x="119805" y="1825624"/>
            <a:ext cx="11233995" cy="4776343"/>
          </a:xfrm>
        </p:spPr>
        <p:txBody>
          <a:bodyPr>
            <a:normAutofit fontScale="77500" lnSpcReduction="20000"/>
          </a:bodyPr>
          <a:lstStyle/>
          <a:p>
            <a:pPr marL="514350" indent="-514350">
              <a:buFont typeface="+mj-lt"/>
              <a:buAutoNum type="arabicPeriod" startAt="5"/>
            </a:pPr>
            <a:r>
              <a:rPr lang="en-US" sz="2700" dirty="0" smtClean="0"/>
              <a:t>Do </a:t>
            </a:r>
            <a:r>
              <a:rPr lang="en-US" sz="2700" dirty="0"/>
              <a:t>the following:</a:t>
            </a:r>
          </a:p>
          <a:p>
            <a:pPr lvl="2"/>
            <a:r>
              <a:rPr lang="en-US" sz="2700" u="sng" dirty="0"/>
              <a:t>Float</a:t>
            </a:r>
            <a:r>
              <a:rPr lang="en-US" sz="2700" dirty="0"/>
              <a:t> face up in a resting position for at least one minute.</a:t>
            </a:r>
          </a:p>
          <a:p>
            <a:pPr lvl="2"/>
            <a:r>
              <a:rPr lang="en-US" sz="2700" u="sng" dirty="0"/>
              <a:t>Demonstrate</a:t>
            </a:r>
            <a:r>
              <a:rPr lang="en-US" sz="2700" dirty="0"/>
              <a:t> survival floating for at least five minutes.</a:t>
            </a:r>
          </a:p>
          <a:p>
            <a:pPr lvl="2"/>
            <a:r>
              <a:rPr lang="en-US" sz="2700" dirty="0"/>
              <a:t>While wearing a properly fitted U.S. Coast Guard–approved life jacket, </a:t>
            </a:r>
            <a:r>
              <a:rPr lang="en-US" sz="2700" u="sng" dirty="0"/>
              <a:t>demonstrate</a:t>
            </a:r>
            <a:r>
              <a:rPr lang="en-US" sz="2700" dirty="0"/>
              <a:t> the HELP and huddle positions. Explain their purposes.</a:t>
            </a:r>
          </a:p>
          <a:p>
            <a:pPr lvl="2"/>
            <a:r>
              <a:rPr lang="en-US" sz="2700" u="sng" dirty="0" smtClean="0"/>
              <a:t>Explain</a:t>
            </a:r>
            <a:r>
              <a:rPr lang="en-US" sz="2700" dirty="0" smtClean="0"/>
              <a:t> </a:t>
            </a:r>
            <a:r>
              <a:rPr lang="en-US" sz="2700" dirty="0"/>
              <a:t>why swimming or survival floating will hasten the onset of hypothermia in cold water.</a:t>
            </a:r>
          </a:p>
          <a:p>
            <a:pPr marL="514350" indent="-514350">
              <a:buFont typeface="+mj-lt"/>
              <a:buAutoNum type="arabicPeriod" startAt="6"/>
            </a:pPr>
            <a:r>
              <a:rPr lang="en-US" sz="2700" dirty="0"/>
              <a:t>In water over your head, but not to exceed 10 feet, do each of the following:</a:t>
            </a:r>
          </a:p>
          <a:p>
            <a:pPr lvl="2"/>
            <a:r>
              <a:rPr lang="en-US" sz="2700" dirty="0"/>
              <a:t>Use the feet first method of </a:t>
            </a:r>
            <a:r>
              <a:rPr lang="en-US" sz="2700" u="sng" dirty="0"/>
              <a:t>surface diving </a:t>
            </a:r>
            <a:r>
              <a:rPr lang="en-US" sz="2700" dirty="0"/>
              <a:t>and bring an object up from the bottom.</a:t>
            </a:r>
          </a:p>
          <a:p>
            <a:pPr lvl="2"/>
            <a:r>
              <a:rPr lang="en-US" sz="2700" dirty="0"/>
              <a:t>Do a headfirst surface dive (pike or tuck), and bring the object up again.</a:t>
            </a:r>
          </a:p>
          <a:p>
            <a:pPr lvl="2"/>
            <a:r>
              <a:rPr lang="en-US" sz="2700" dirty="0"/>
              <a:t>Do a headfirst surface dive to a depth of at least 5 feet and </a:t>
            </a:r>
            <a:r>
              <a:rPr lang="en-US" sz="2700" u="sng" dirty="0"/>
              <a:t>swim underwater </a:t>
            </a:r>
            <a:r>
              <a:rPr lang="en-US" sz="2700" dirty="0"/>
              <a:t>for three strokes. Come to the surface, take a breath, and repeat the sequence twice.</a:t>
            </a:r>
          </a:p>
          <a:p>
            <a:pPr marL="514350" indent="-514350">
              <a:buFont typeface="+mj-lt"/>
              <a:buAutoNum type="arabicPeriod" startAt="6"/>
            </a:pPr>
            <a:r>
              <a:rPr lang="en-US" sz="2700" dirty="0"/>
              <a:t>Following the guidelines set in the BSA Safe Swim Defense, in water at least 7 feet </a:t>
            </a:r>
            <a:r>
              <a:rPr lang="en-US" sz="2700" dirty="0" smtClean="0"/>
              <a:t>deep, </a:t>
            </a:r>
            <a:r>
              <a:rPr lang="en-US" sz="2700" dirty="0"/>
              <a:t>show a standing headfirst </a:t>
            </a:r>
            <a:r>
              <a:rPr lang="en-US" sz="2700" u="sng" dirty="0"/>
              <a:t>dive</a:t>
            </a:r>
            <a:r>
              <a:rPr lang="en-US" sz="2700" dirty="0"/>
              <a:t> from a dock or pool deck. Show a long shallow dive, also from the dock or pool deck. </a:t>
            </a:r>
            <a:endParaRPr lang="en-US" sz="2700" dirty="0" smtClean="0"/>
          </a:p>
          <a:p>
            <a:pPr marL="514350" indent="-514350">
              <a:buFont typeface="+mj-lt"/>
              <a:buAutoNum type="arabicPeriod" startAt="6"/>
            </a:pPr>
            <a:r>
              <a:rPr lang="en-US" sz="2700" u="sng" dirty="0" smtClean="0"/>
              <a:t>Explain</a:t>
            </a:r>
            <a:r>
              <a:rPr lang="en-US" sz="2700" dirty="0" smtClean="0"/>
              <a:t> </a:t>
            </a:r>
            <a:r>
              <a:rPr lang="en-US" sz="2700" dirty="0"/>
              <a:t>the health benefits of regular aerobic exercise, and discuss why swimming is favored as both fitness and therapeutic exercise.</a:t>
            </a:r>
          </a:p>
          <a:p>
            <a:endParaRPr lang="en-US" dirty="0"/>
          </a:p>
        </p:txBody>
      </p:sp>
      <p:pic>
        <p:nvPicPr>
          <p:cNvPr id="3074" name="Picture 2" descr="Image result for swimming merit bad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77938" y="36512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ban paper and pencil test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6736" y="365125"/>
            <a:ext cx="1349858"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5997677"/>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2:15</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2016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1652" y="365125"/>
            <a:ext cx="9692148" cy="1325563"/>
          </a:xfrm>
          <a:solidFill>
            <a:schemeClr val="accent4">
              <a:lumMod val="20000"/>
              <a:lumOff val="80000"/>
            </a:schemeClr>
          </a:solidFill>
        </p:spPr>
        <p:txBody>
          <a:bodyPr/>
          <a:lstStyle/>
          <a:p>
            <a:r>
              <a:rPr lang="en-US" dirty="0" smtClean="0"/>
              <a:t>Boy Scout Merit Badge Requirements</a:t>
            </a:r>
            <a:br>
              <a:rPr lang="en-US" dirty="0" smtClean="0"/>
            </a:br>
            <a:r>
              <a:rPr lang="en-US" b="1" i="1" dirty="0">
                <a:solidFill>
                  <a:schemeClr val="accent5"/>
                </a:solidFill>
                <a:effectLst>
                  <a:outerShdw blurRad="38100" dist="38100" dir="2700000" algn="tl">
                    <a:srgbClr val="000000">
                      <a:alpha val="43137"/>
                    </a:srgbClr>
                  </a:outerShdw>
                </a:effectLst>
              </a:rPr>
              <a:t>Emergency Preparedness-</a:t>
            </a:r>
            <a:r>
              <a:rPr lang="en-US" dirty="0" smtClean="0"/>
              <a:t>-</a:t>
            </a:r>
            <a:r>
              <a:rPr lang="en-US" sz="4000" i="1" dirty="0" smtClean="0"/>
              <a:t>condensed</a:t>
            </a:r>
            <a:endParaRPr lang="en-US" sz="4000" i="1" dirty="0"/>
          </a:p>
        </p:txBody>
      </p:sp>
      <p:sp>
        <p:nvSpPr>
          <p:cNvPr id="3" name="Content Placeholder 2"/>
          <p:cNvSpPr>
            <a:spLocks noGrp="1"/>
          </p:cNvSpPr>
          <p:nvPr>
            <p:ph idx="1"/>
          </p:nvPr>
        </p:nvSpPr>
        <p:spPr>
          <a:xfrm>
            <a:off x="283464" y="1825624"/>
            <a:ext cx="11721260" cy="4819015"/>
          </a:xfrm>
        </p:spPr>
        <p:txBody>
          <a:bodyPr>
            <a:noAutofit/>
          </a:bodyPr>
          <a:lstStyle/>
          <a:p>
            <a:pPr marL="0" indent="0">
              <a:buNone/>
            </a:pPr>
            <a:r>
              <a:rPr lang="en-US" sz="1800" dirty="0" smtClean="0"/>
              <a:t>1. </a:t>
            </a:r>
            <a:r>
              <a:rPr lang="en-US" sz="1800" u="sng" dirty="0" smtClean="0"/>
              <a:t>Earn</a:t>
            </a:r>
            <a:r>
              <a:rPr lang="en-US" sz="1800" dirty="0" smtClean="0"/>
              <a:t> </a:t>
            </a:r>
            <a:r>
              <a:rPr lang="en-US" sz="1800" dirty="0"/>
              <a:t>the First Aid Merit Badge.</a:t>
            </a:r>
          </a:p>
          <a:p>
            <a:pPr marL="0" indent="0">
              <a:buNone/>
            </a:pPr>
            <a:r>
              <a:rPr lang="en-US" sz="1800" dirty="0" smtClean="0"/>
              <a:t>2. Do </a:t>
            </a:r>
            <a:r>
              <a:rPr lang="en-US" sz="1800" dirty="0"/>
              <a:t>the following:</a:t>
            </a:r>
          </a:p>
          <a:p>
            <a:pPr lvl="1"/>
            <a:r>
              <a:rPr lang="en-US" sz="1800" u="sng" dirty="0"/>
              <a:t>Discuss</a:t>
            </a:r>
            <a:r>
              <a:rPr lang="en-US" sz="1800" dirty="0"/>
              <a:t> with your counselor the aspects of emergency preparedness</a:t>
            </a:r>
            <a:r>
              <a:rPr lang="en-US" sz="1800" dirty="0" smtClean="0"/>
              <a:t>:  Prepare, Respond, Recover, Prevent, Mitigate</a:t>
            </a:r>
            <a:endParaRPr lang="en-US" sz="1800" dirty="0"/>
          </a:p>
          <a:p>
            <a:pPr lvl="1"/>
            <a:r>
              <a:rPr lang="en-US" sz="1800" dirty="0" smtClean="0"/>
              <a:t>Include </a:t>
            </a:r>
            <a:r>
              <a:rPr lang="en-US" sz="1800" dirty="0"/>
              <a:t>in your discussion the kinds of questions that are important to ask yourself as you consider each of these.</a:t>
            </a:r>
          </a:p>
          <a:p>
            <a:pPr lvl="1"/>
            <a:r>
              <a:rPr lang="en-US" sz="1800" u="sng" dirty="0"/>
              <a:t>Make a chart </a:t>
            </a:r>
            <a:r>
              <a:rPr lang="en-US" sz="1800" dirty="0"/>
              <a:t>that demonstrates your understanding of each of the aspects of emergency preparedness in requirement 2a (prepare, respond, recover, prevent, and mitigate) with regard to 10 of the situations listed below</a:t>
            </a:r>
            <a:r>
              <a:rPr lang="en-US" sz="1800" dirty="0" smtClean="0"/>
              <a:t>. Discuss </a:t>
            </a:r>
            <a:r>
              <a:rPr lang="en-US" sz="1800" dirty="0"/>
              <a:t>this chart with your counselor.</a:t>
            </a:r>
          </a:p>
          <a:p>
            <a:pPr lvl="2"/>
            <a:r>
              <a:rPr lang="en-US" sz="1800" b="1" dirty="0"/>
              <a:t>Home kitchen </a:t>
            </a:r>
            <a:r>
              <a:rPr lang="en-US" sz="1800" b="1" dirty="0" smtClean="0"/>
              <a:t>fire, etc.</a:t>
            </a:r>
            <a:endParaRPr lang="en-US" sz="1800" dirty="0"/>
          </a:p>
          <a:p>
            <a:pPr lvl="1"/>
            <a:r>
              <a:rPr lang="en-US" sz="1800" u="sng" dirty="0" smtClean="0"/>
              <a:t>Meet </a:t>
            </a:r>
            <a:r>
              <a:rPr lang="en-US" sz="1800" u="sng" dirty="0"/>
              <a:t>with and teach </a:t>
            </a:r>
            <a:r>
              <a:rPr lang="en-US" sz="1800" dirty="0"/>
              <a:t>your family how to get or build a kit, make a plan, and be informed for the situations on the chart you created for requirement 2b. </a:t>
            </a:r>
            <a:r>
              <a:rPr lang="en-US" sz="1800" u="sng" dirty="0"/>
              <a:t>Complete a family plan</a:t>
            </a:r>
            <a:r>
              <a:rPr lang="en-US" sz="1800" dirty="0"/>
              <a:t>. Then meet with your counselor and report on your family meeting, </a:t>
            </a:r>
            <a:r>
              <a:rPr lang="en-US" sz="1800" u="sng" dirty="0"/>
              <a:t>discuss</a:t>
            </a:r>
            <a:r>
              <a:rPr lang="en-US" sz="1800" dirty="0"/>
              <a:t> their responses, and share your family plan.</a:t>
            </a:r>
          </a:p>
          <a:p>
            <a:pPr marL="0" indent="0">
              <a:buNone/>
            </a:pPr>
            <a:r>
              <a:rPr lang="en-US" sz="1800" dirty="0"/>
              <a:t>3</a:t>
            </a:r>
            <a:r>
              <a:rPr lang="en-US" sz="1800" dirty="0" smtClean="0"/>
              <a:t>. </a:t>
            </a:r>
            <a:r>
              <a:rPr lang="en-US" sz="1800" u="sng" dirty="0" smtClean="0"/>
              <a:t>Show</a:t>
            </a:r>
            <a:r>
              <a:rPr lang="en-US" sz="1800" dirty="0" smtClean="0"/>
              <a:t> </a:t>
            </a:r>
            <a:r>
              <a:rPr lang="en-US" sz="1800" dirty="0"/>
              <a:t>how you could safely save a person from the following</a:t>
            </a:r>
            <a:r>
              <a:rPr lang="en-US" sz="1800" dirty="0" smtClean="0"/>
              <a:t>:  live wire, CO poisoning, clothes on fire, drowning</a:t>
            </a:r>
            <a:endParaRPr lang="en-US" sz="1800" dirty="0"/>
          </a:p>
          <a:p>
            <a:pPr marL="0" indent="0">
              <a:buNone/>
            </a:pPr>
            <a:r>
              <a:rPr lang="en-US" sz="1800" dirty="0" smtClean="0"/>
              <a:t>4. </a:t>
            </a:r>
            <a:r>
              <a:rPr lang="en-US" sz="1800" u="sng" dirty="0" smtClean="0"/>
              <a:t>Show</a:t>
            </a:r>
            <a:r>
              <a:rPr lang="en-US" sz="1800" dirty="0" smtClean="0"/>
              <a:t> </a:t>
            </a:r>
            <a:r>
              <a:rPr lang="en-US" sz="1800" dirty="0"/>
              <a:t>three ways of attracting and communicating with rescue planes/aircraft.</a:t>
            </a:r>
          </a:p>
          <a:p>
            <a:pPr marL="0" indent="0">
              <a:buNone/>
            </a:pPr>
            <a:r>
              <a:rPr lang="en-US" sz="1800" dirty="0" smtClean="0"/>
              <a:t>5. With </a:t>
            </a:r>
            <a:r>
              <a:rPr lang="en-US" sz="1800" dirty="0"/>
              <a:t>another person, </a:t>
            </a:r>
            <a:r>
              <a:rPr lang="en-US" sz="1800" u="sng" dirty="0"/>
              <a:t>show</a:t>
            </a:r>
            <a:r>
              <a:rPr lang="en-US" sz="1800" dirty="0"/>
              <a:t> a good way to transport an injured person out of a remote and/or rugged area, conserving the energy of rescuers while ensuring the well-being and protection of the injured person</a:t>
            </a:r>
            <a:r>
              <a:rPr lang="en-US" sz="1800" dirty="0" smtClean="0"/>
              <a:t>.</a:t>
            </a:r>
            <a:endParaRPr lang="en-US" sz="1800" dirty="0"/>
          </a:p>
        </p:txBody>
      </p:sp>
      <p:pic>
        <p:nvPicPr>
          <p:cNvPr id="2050" name="Picture 2" descr="Image result for emergency preparedness merit badg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25207" y="365125"/>
            <a:ext cx="1879517" cy="192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ban paper and pencil test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6736" y="365125"/>
            <a:ext cx="1349858"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5587" y="6244529"/>
            <a:ext cx="796413" cy="400110"/>
          </a:xfrm>
          <a:prstGeom prst="rect">
            <a:avLst/>
          </a:prstGeom>
          <a:solidFill>
            <a:schemeClr val="accent5"/>
          </a:solidFill>
        </p:spPr>
        <p:txBody>
          <a:bodyPr wrap="square" rtlCol="0">
            <a:spAutoFit/>
          </a:bodyPr>
          <a:lstStyle/>
          <a:p>
            <a:pPr algn="ctr"/>
            <a:r>
              <a:rPr lang="en-US" sz="2000" b="1" dirty="0" smtClean="0">
                <a:solidFill>
                  <a:schemeClr val="bg1"/>
                </a:solidFill>
                <a:latin typeface="Aharoni" panose="02010803020104030203" pitchFamily="2" charset="-79"/>
                <a:cs typeface="Aharoni" panose="02010803020104030203" pitchFamily="2" charset="-79"/>
              </a:rPr>
              <a:t>2:17</a:t>
            </a:r>
            <a:endParaRPr lang="en-US" sz="2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40896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4507</Words>
  <Application>Microsoft Office PowerPoint</Application>
  <PresentationFormat>Widescreen</PresentationFormat>
  <Paragraphs>506</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Aharoni</vt:lpstr>
      <vt:lpstr>Arial</vt:lpstr>
      <vt:lpstr>Arial Narrow</vt:lpstr>
      <vt:lpstr>Arial,Helvetica</vt:lpstr>
      <vt:lpstr>Calibri</vt:lpstr>
      <vt:lpstr>Calibri Light</vt:lpstr>
      <vt:lpstr>Calisto MT</vt:lpstr>
      <vt:lpstr>Times New Roman</vt:lpstr>
      <vt:lpstr>Whitney SSm A</vt:lpstr>
      <vt:lpstr>Office Theme</vt:lpstr>
      <vt:lpstr>Alternative Assessment  Would you assess canoeing skills with a spelling test?  Dr. Stephen D. Holtrop InspirED Teacher's Convention Lynden, WA October 6, 2016</vt:lpstr>
      <vt:lpstr> Would you assess canoeing skills  with a spelling test?</vt:lpstr>
      <vt:lpstr>Session description</vt:lpstr>
      <vt:lpstr>My bio – Steve Holtrop…</vt:lpstr>
      <vt:lpstr>Audience </vt:lpstr>
      <vt:lpstr>Teaching canoeing – dos and don’ts</vt:lpstr>
      <vt:lpstr>Boy Scout Merit Badge Requirements Swimming</vt:lpstr>
      <vt:lpstr>Boy Scout Merit Badge Requirements Swimming</vt:lpstr>
      <vt:lpstr>Boy Scout Merit Badge Requirements Emergency Preparedness--condensed</vt:lpstr>
      <vt:lpstr>Boy Scout Merit Badge Requirements Emergency Preparedness--condensed</vt:lpstr>
      <vt:lpstr>What's the best way to assess whether your teenager is ready to go out on the open road behind the wheel of your car? </vt:lpstr>
      <vt:lpstr>What's the best way to determine whether your pre-teen is ready to be in a canoe on a river with a current without you in the boat? </vt:lpstr>
      <vt:lpstr>What's the best way to see if somebody knows how to bake a cake or make a tasty lasagna? </vt:lpstr>
      <vt:lpstr>What about assessing writing? </vt:lpstr>
      <vt:lpstr>Grammar terms— and how to make better writers</vt:lpstr>
      <vt:lpstr>What about assessing writing? </vt:lpstr>
      <vt:lpstr>Grammar terms— A short story written by a student with dyslexia</vt:lpstr>
      <vt:lpstr>Covering vs. Arriving</vt:lpstr>
      <vt:lpstr>Math properties—what’s the overall, 20-year goal?</vt:lpstr>
      <vt:lpstr>Preparing kids for the future: Computer programming vs. computer using</vt:lpstr>
      <vt:lpstr>That brings us to the term  authentic assessment</vt:lpstr>
      <vt:lpstr>Different philosophies, different assessments</vt:lpstr>
      <vt:lpstr>Different philosophies, different assessments</vt:lpstr>
      <vt:lpstr>Your turn</vt:lpstr>
      <vt:lpstr>Grant Wiggins (UbD) Wiggins, Grant (1990). The case for authentic assessment. Practical Assessment, Research &amp; Evaluation, 2(2). Retrieved October 1, 2016 from http://PAREonline.net/getvn.asp?v=2&amp;n=2</vt:lpstr>
      <vt:lpstr>Grant Wiggins (UbD) Wiggins, Grant (1990). The case for authentic assessment. Practical Assessment, Research &amp;  Evaluation, 2(2). Retrieved October 1, 2016 from http://PAREonline.net/getvn.asp?v=2&amp;n=2</vt:lpstr>
      <vt:lpstr>Comparing/Contrasting Types of Testing</vt:lpstr>
      <vt:lpstr>Alternative Assessment Learn NC  (UNC School of Education)</vt:lpstr>
      <vt:lpstr>The National Capitol Language Resource Center (Washington, DC) ~ a project of  The George Washington University.</vt:lpstr>
      <vt:lpstr>Teach Hub - Alternative Reading Assessments </vt:lpstr>
      <vt:lpstr>Teach Hub - Alternative Writing Assessments </vt:lpstr>
      <vt:lpstr>Teach Hub - Alternative Math Assessments</vt:lpstr>
      <vt:lpstr>Teach Hub - Alternative Science Assessments </vt:lpstr>
      <vt:lpstr>Teach Hub - Alternative Social Studies Assessments</vt:lpstr>
      <vt:lpstr>Alternative Assessment Benefits </vt:lpstr>
      <vt:lpstr>Advantages &amp; Disadvantages of  Alternative Assessments</vt:lpstr>
      <vt:lpstr>Guidelines for Constructing Alternative Assessments </vt:lpstr>
      <vt:lpstr>Mastery Learning </vt:lpstr>
      <vt:lpstr>Mastery learning</vt:lpstr>
      <vt:lpstr>What is a portfolio?  </vt:lpstr>
      <vt:lpstr>Advantages of Portfolio Assessment </vt:lpstr>
      <vt:lpstr>Disadvantages of Portfolio Assessment </vt:lpstr>
      <vt:lpstr>Portfolios</vt:lpstr>
      <vt:lpstr>Project-Based Learning</vt:lpstr>
      <vt:lpstr>Project-Based Learning</vt:lpstr>
      <vt:lpstr>  Wrap up</vt:lpstr>
      <vt:lpstr>Thank You!</vt:lpstr>
      <vt:lpstr>PowerPoint Presentation</vt:lpstr>
    </vt:vector>
  </TitlesOfParts>
  <Company>Dordt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Assessment</dc:title>
  <dc:creator>Steve Holtrop</dc:creator>
  <cp:lastModifiedBy>Steve Holtrop</cp:lastModifiedBy>
  <cp:revision>83</cp:revision>
  <dcterms:created xsi:type="dcterms:W3CDTF">2016-09-23T22:26:13Z</dcterms:created>
  <dcterms:modified xsi:type="dcterms:W3CDTF">2016-10-06T05:39:09Z</dcterms:modified>
</cp:coreProperties>
</file>