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9" r:id="rId3"/>
    <p:sldId id="269" r:id="rId4"/>
    <p:sldId id="270" r:id="rId5"/>
    <p:sldId id="272" r:id="rId6"/>
    <p:sldId id="273" r:id="rId7"/>
    <p:sldId id="274" r:id="rId8"/>
    <p:sldId id="275"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507"/>
    <a:srgbClr val="FF99FF"/>
    <a:srgbClr val="421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1" y="12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318FF-2E23-4AD2-87E2-09BD2CD4D6BF}" type="datetimeFigureOut">
              <a:rPr lang="en-US" smtClean="0"/>
              <a:t>11/29/2016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5F29CE-D9B6-4A89-8ED4-E2069C32F278}" type="slidenum">
              <a:rPr lang="en-US" smtClean="0"/>
              <a:t>‹#›</a:t>
            </a:fld>
            <a:endParaRPr lang="en-US"/>
          </a:p>
        </p:txBody>
      </p:sp>
    </p:spTree>
    <p:extLst>
      <p:ext uri="{BB962C8B-B14F-4D97-AF65-F5344CB8AC3E}">
        <p14:creationId xmlns:p14="http://schemas.microsoft.com/office/powerpoint/2010/main" val="4321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5F29CE-D9B6-4A89-8ED4-E2069C32F278}" type="slidenum">
              <a:rPr lang="en-US" smtClean="0"/>
              <a:t>1</a:t>
            </a:fld>
            <a:endParaRPr lang="en-US"/>
          </a:p>
        </p:txBody>
      </p:sp>
    </p:spTree>
    <p:extLst>
      <p:ext uri="{BB962C8B-B14F-4D97-AF65-F5344CB8AC3E}">
        <p14:creationId xmlns:p14="http://schemas.microsoft.com/office/powerpoint/2010/main" val="93616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5F29CE-D9B6-4A89-8ED4-E2069C32F278}" type="slidenum">
              <a:rPr lang="en-US" smtClean="0"/>
              <a:t>2</a:t>
            </a:fld>
            <a:endParaRPr lang="en-US"/>
          </a:p>
        </p:txBody>
      </p:sp>
    </p:spTree>
    <p:extLst>
      <p:ext uri="{BB962C8B-B14F-4D97-AF65-F5344CB8AC3E}">
        <p14:creationId xmlns:p14="http://schemas.microsoft.com/office/powerpoint/2010/main" val="6458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5F29CE-D9B6-4A89-8ED4-E2069C32F278}" type="slidenum">
              <a:rPr lang="en-US" smtClean="0"/>
              <a:t>3</a:t>
            </a:fld>
            <a:endParaRPr lang="en-US"/>
          </a:p>
        </p:txBody>
      </p:sp>
    </p:spTree>
    <p:extLst>
      <p:ext uri="{BB962C8B-B14F-4D97-AF65-F5344CB8AC3E}">
        <p14:creationId xmlns:p14="http://schemas.microsoft.com/office/powerpoint/2010/main" val="405989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5F29CE-D9B6-4A89-8ED4-E2069C32F278}" type="slidenum">
              <a:rPr lang="en-US" smtClean="0"/>
              <a:t>4</a:t>
            </a:fld>
            <a:endParaRPr lang="en-US"/>
          </a:p>
        </p:txBody>
      </p:sp>
    </p:spTree>
    <p:extLst>
      <p:ext uri="{BB962C8B-B14F-4D97-AF65-F5344CB8AC3E}">
        <p14:creationId xmlns:p14="http://schemas.microsoft.com/office/powerpoint/2010/main" val="2390424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230"/>
            <a:ext cx="12192000" cy="687623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b="1">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56E589B-5D10-4E11-B1B1-DE8508B7C27E}"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38603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E589B-5D10-4E11-B1B1-DE8508B7C27E}"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366717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E589B-5D10-4E11-B1B1-DE8508B7C27E}"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208063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230"/>
            <a:ext cx="12192000" cy="6876230"/>
          </a:xfrm>
          <a:prstGeom prst="rect">
            <a:avLst/>
          </a:prstGeom>
        </p:spPr>
      </p:pic>
      <p:sp>
        <p:nvSpPr>
          <p:cNvPr id="2" name="Title 1"/>
          <p:cNvSpPr>
            <a:spLocks noGrp="1"/>
          </p:cNvSpPr>
          <p:nvPr>
            <p:ph type="title"/>
          </p:nvPr>
        </p:nvSpPr>
        <p:spPr/>
        <p:txBody>
          <a:bodyPr>
            <a:normAutofit/>
          </a:bodyPr>
          <a:lstStyle>
            <a:lvl1pPr>
              <a:defRPr sz="4800"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chemeClr val="bg1"/>
                </a:solidFill>
                <a:effectLst>
                  <a:outerShdw blurRad="38100" dist="38100" dir="2700000" algn="tl">
                    <a:srgbClr val="000000">
                      <a:alpha val="43137"/>
                    </a:srgbClr>
                  </a:outerShdw>
                </a:effectLst>
              </a:defRPr>
            </a:lvl1pPr>
            <a:lvl2pPr>
              <a:defRPr sz="2800">
                <a:solidFill>
                  <a:schemeClr val="bg1"/>
                </a:solidFill>
                <a:effectLst>
                  <a:outerShdw blurRad="38100" dist="38100" dir="2700000" algn="tl">
                    <a:srgbClr val="000000">
                      <a:alpha val="43137"/>
                    </a:srgbClr>
                  </a:outerShdw>
                </a:effectLst>
              </a:defRPr>
            </a:lvl2pPr>
            <a:lvl3pPr>
              <a:defRPr sz="2400">
                <a:solidFill>
                  <a:schemeClr val="bg1"/>
                </a:solidFill>
                <a:effectLst>
                  <a:outerShdw blurRad="38100" dist="38100" dir="2700000" algn="tl">
                    <a:srgbClr val="000000">
                      <a:alpha val="43137"/>
                    </a:srgbClr>
                  </a:outerShdw>
                </a:effectLst>
              </a:defRPr>
            </a:lvl3pPr>
            <a:lvl4pPr>
              <a:defRPr sz="2000">
                <a:solidFill>
                  <a:schemeClr val="bg1"/>
                </a:solidFill>
                <a:effectLst>
                  <a:outerShdw blurRad="38100" dist="38100" dir="2700000" algn="tl">
                    <a:srgbClr val="000000">
                      <a:alpha val="43137"/>
                    </a:srgbClr>
                  </a:outerShdw>
                </a:effectLst>
              </a:defRPr>
            </a:lvl4pPr>
            <a:lvl5pPr>
              <a:defRPr sz="2000">
                <a:solidFill>
                  <a:schemeClr val="bg1"/>
                </a:solidFill>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56E589B-5D10-4E11-B1B1-DE8508B7C27E}"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412407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E589B-5D10-4E11-B1B1-DE8508B7C27E}"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345680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6E589B-5D10-4E11-B1B1-DE8508B7C27E}"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31262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E589B-5D10-4E11-B1B1-DE8508B7C27E}"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206688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6E589B-5D10-4E11-B1B1-DE8508B7C27E}"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318395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E589B-5D10-4E11-B1B1-DE8508B7C27E}"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222177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E589B-5D10-4E11-B1B1-DE8508B7C27E}"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105587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E589B-5D10-4E11-B1B1-DE8508B7C27E}"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53819-B28C-44E1-AD64-F8EECB1AF374}" type="slidenum">
              <a:rPr lang="en-US" smtClean="0"/>
              <a:t>‹#›</a:t>
            </a:fld>
            <a:endParaRPr lang="en-US"/>
          </a:p>
        </p:txBody>
      </p:sp>
    </p:spTree>
    <p:extLst>
      <p:ext uri="{BB962C8B-B14F-4D97-AF65-F5344CB8AC3E}">
        <p14:creationId xmlns:p14="http://schemas.microsoft.com/office/powerpoint/2010/main" val="373695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E589B-5D10-4E11-B1B1-DE8508B7C27E}" type="datetimeFigureOut">
              <a:rPr lang="en-US" smtClean="0"/>
              <a:t>11/29/2016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53819-B28C-44E1-AD64-F8EECB1AF374}" type="slidenum">
              <a:rPr lang="en-US" smtClean="0"/>
              <a:t>‹#›</a:t>
            </a:fld>
            <a:endParaRPr lang="en-US"/>
          </a:p>
        </p:txBody>
      </p:sp>
    </p:spTree>
    <p:extLst>
      <p:ext uri="{BB962C8B-B14F-4D97-AF65-F5344CB8AC3E}">
        <p14:creationId xmlns:p14="http://schemas.microsoft.com/office/powerpoint/2010/main" val="123319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033834"/>
            <a:ext cx="9374529" cy="1824166"/>
          </a:xfrm>
        </p:spPr>
        <p:txBody>
          <a:bodyPr>
            <a:noAutofit/>
          </a:bodyPr>
          <a:lstStyle/>
          <a:p>
            <a:pPr algn="l"/>
            <a:r>
              <a:rPr lang="en-US" sz="6200" dirty="0" smtClean="0">
                <a:solidFill>
                  <a:schemeClr val="bg1"/>
                </a:solidFill>
                <a:latin typeface="Baskerville Old Face" panose="02020602080505020303" pitchFamily="18" charset="0"/>
              </a:rPr>
              <a:t>Course Schedule</a:t>
            </a:r>
            <a:br>
              <a:rPr lang="en-US" sz="6200" dirty="0" smtClean="0">
                <a:solidFill>
                  <a:schemeClr val="bg1"/>
                </a:solidFill>
                <a:latin typeface="Baskerville Old Face" panose="02020602080505020303" pitchFamily="18" charset="0"/>
              </a:rPr>
            </a:br>
            <a:r>
              <a:rPr lang="en-US" sz="6200" dirty="0" smtClean="0">
                <a:solidFill>
                  <a:schemeClr val="bg1"/>
                </a:solidFill>
                <a:latin typeface="Baskerville Old Face" panose="02020602080505020303" pitchFamily="18" charset="0"/>
              </a:rPr>
              <a:t>Overview of the Paper</a:t>
            </a:r>
            <a:endParaRPr lang="en-US" sz="6200" dirty="0">
              <a:solidFill>
                <a:schemeClr val="bg1"/>
              </a:solidFill>
              <a:latin typeface="Baskerville Old Face" panose="02020602080505020303" pitchFamily="18" charset="0"/>
            </a:endParaRPr>
          </a:p>
        </p:txBody>
      </p:sp>
      <p:sp>
        <p:nvSpPr>
          <p:cNvPr id="3" name="Subtitle 2"/>
          <p:cNvSpPr>
            <a:spLocks noGrp="1"/>
          </p:cNvSpPr>
          <p:nvPr>
            <p:ph type="subTitle" idx="1"/>
          </p:nvPr>
        </p:nvSpPr>
        <p:spPr>
          <a:xfrm>
            <a:off x="1447800" y="390752"/>
            <a:ext cx="9144000" cy="1655762"/>
          </a:xfrm>
        </p:spPr>
        <p:txBody>
          <a:bodyPr>
            <a:noAutofit/>
          </a:bodyPr>
          <a:lstStyle/>
          <a:p>
            <a:r>
              <a:rPr lang="en-US" dirty="0" smtClean="0"/>
              <a:t>EDUC 300 / CORE 310</a:t>
            </a:r>
          </a:p>
          <a:p>
            <a:r>
              <a:rPr lang="en-US" dirty="0" smtClean="0"/>
              <a:t>Philosophy of Education</a:t>
            </a:r>
          </a:p>
          <a:p>
            <a:r>
              <a:rPr lang="en-US" dirty="0" smtClean="0"/>
              <a:t>Dr. Steve Holtrop</a:t>
            </a:r>
          </a:p>
          <a:p>
            <a:r>
              <a:rPr lang="en-US" dirty="0" smtClean="0"/>
              <a:t>Fall 2016</a:t>
            </a:r>
            <a:endParaRPr lang="en-US" dirty="0"/>
          </a:p>
        </p:txBody>
      </p:sp>
    </p:spTree>
    <p:extLst>
      <p:ext uri="{BB962C8B-B14F-4D97-AF65-F5344CB8AC3E}">
        <p14:creationId xmlns:p14="http://schemas.microsoft.com/office/powerpoint/2010/main" val="3748980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4330460"/>
              </p:ext>
            </p:extLst>
          </p:nvPr>
        </p:nvGraphicFramePr>
        <p:xfrm>
          <a:off x="949569" y="1441936"/>
          <a:ext cx="10632831" cy="4770509"/>
        </p:xfrm>
        <a:graphic>
          <a:graphicData uri="http://schemas.openxmlformats.org/drawingml/2006/table">
            <a:tbl>
              <a:tblPr firstRow="1" firstCol="1" bandRow="1">
                <a:tableStyleId>{5C22544A-7EE6-4342-B048-85BDC9FD1C3A}</a:tableStyleId>
              </a:tblPr>
              <a:tblGrid>
                <a:gridCol w="10632831">
                  <a:extLst>
                    <a:ext uri="{9D8B030D-6E8A-4147-A177-3AD203B41FA5}">
                      <a16:colId xmlns:a16="http://schemas.microsoft.com/office/drawing/2014/main" val="302535432"/>
                    </a:ext>
                  </a:extLst>
                </a:gridCol>
              </a:tblGrid>
              <a:tr h="1430218">
                <a:tc>
                  <a:txBody>
                    <a:bodyPr/>
                    <a:lstStyle/>
                    <a:p>
                      <a:pPr marL="0" marR="0">
                        <a:lnSpc>
                          <a:spcPct val="115000"/>
                        </a:lnSpc>
                        <a:spcBef>
                          <a:spcPts val="0"/>
                        </a:spcBef>
                        <a:spcAft>
                          <a:spcPts val="0"/>
                        </a:spcAft>
                      </a:pPr>
                      <a:r>
                        <a:rPr lang="en-US" sz="2400" dirty="0">
                          <a:effectLst>
                            <a:outerShdw blurRad="38100" dist="38100" dir="2700000" algn="tl">
                              <a:srgbClr val="000000">
                                <a:alpha val="43137"/>
                              </a:srgbClr>
                            </a:outerShdw>
                          </a:effectLst>
                        </a:rPr>
                        <a:t>The paper presents a broad but coherent definition of education in our society and a logical rationale for it.  The rationale is well connected to worldview, purpose of education, and view of the student, teacher, and work.  </a:t>
                      </a:r>
                      <a:endParaRPr lang="en-US" sz="2400" dirty="0">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516080328"/>
                  </a:ext>
                </a:extLst>
              </a:tr>
              <a:tr h="2508739">
                <a:tc>
                  <a:txBody>
                    <a:bodyPr/>
                    <a:lstStyle/>
                    <a:p>
                      <a:pPr marL="0" marR="0">
                        <a:lnSpc>
                          <a:spcPct val="115000"/>
                        </a:lnSpc>
                        <a:spcBef>
                          <a:spcPts val="0"/>
                        </a:spcBef>
                        <a:spcAft>
                          <a:spcPts val="0"/>
                        </a:spcAft>
                      </a:pPr>
                      <a:r>
                        <a:rPr lang="en-US" sz="2400" dirty="0">
                          <a:effectLst>
                            <a:outerShdw blurRad="38100" dist="38100" dir="2700000" algn="tl">
                              <a:srgbClr val="000000">
                                <a:alpha val="43137"/>
                              </a:srgbClr>
                            </a:outerShdw>
                          </a:effectLst>
                        </a:rPr>
                        <a:t>The best papers—drawing on the course textbooks and different philosophies studied—address the varying expectations placed on the education system by local communities, parents, the state, and others.  Excellent papers provide specific examples to illustrate potentially competing demands—such as job preparation, </a:t>
                      </a:r>
                      <a:r>
                        <a:rPr lang="en-US" sz="2400" dirty="0">
                          <a:solidFill>
                            <a:srgbClr val="FF0000"/>
                          </a:solidFill>
                          <a:effectLst>
                            <a:outerShdw blurRad="38100" dist="38100" dir="2700000" algn="tl">
                              <a:srgbClr val="000000">
                                <a:alpha val="43137"/>
                              </a:srgbClr>
                            </a:outerShdw>
                          </a:effectLst>
                        </a:rPr>
                        <a:t>citizenship, </a:t>
                      </a:r>
                      <a:r>
                        <a:rPr lang="en-US" sz="2400" dirty="0" err="1">
                          <a:solidFill>
                            <a:srgbClr val="FF0000"/>
                          </a:solidFill>
                          <a:effectLst>
                            <a:outerShdw blurRad="38100" dist="38100" dir="2700000" algn="tl">
                              <a:srgbClr val="000000">
                                <a:alpha val="43137"/>
                              </a:srgbClr>
                            </a:outerShdw>
                          </a:effectLst>
                        </a:rPr>
                        <a:t>discipling</a:t>
                      </a:r>
                      <a:r>
                        <a:rPr lang="en-US" sz="2400" dirty="0">
                          <a:solidFill>
                            <a:srgbClr val="FF0000"/>
                          </a:solidFill>
                          <a:effectLst>
                            <a:outerShdw blurRad="38100" dist="38100" dir="2700000" algn="tl">
                              <a:srgbClr val="000000">
                                <a:alpha val="43137"/>
                              </a:srgbClr>
                            </a:outerShdw>
                          </a:effectLst>
                        </a:rPr>
                        <a:t>, or Kingdom building</a:t>
                      </a:r>
                      <a:r>
                        <a:rPr lang="en-US" sz="2400" dirty="0">
                          <a:effectLst>
                            <a:outerShdw blurRad="38100" dist="38100" dir="2700000" algn="tl">
                              <a:srgbClr val="000000">
                                <a:alpha val="43137"/>
                              </a:srgbClr>
                            </a:outerShdw>
                          </a:effectLst>
                        </a:rPr>
                        <a:t>—explaining how these relate to one’s overall worldview and addressing briefly how the purpose of education relates to other components of a philosophy of education, such as </a:t>
                      </a:r>
                      <a:r>
                        <a:rPr lang="en-US" sz="2400" dirty="0">
                          <a:solidFill>
                            <a:srgbClr val="FF0000"/>
                          </a:solidFill>
                          <a:effectLst>
                            <a:outerShdw blurRad="38100" dist="38100" dir="2700000" algn="tl">
                              <a:srgbClr val="000000">
                                <a:alpha val="43137"/>
                              </a:srgbClr>
                            </a:outerShdw>
                          </a:effectLst>
                        </a:rPr>
                        <a:t>parents’ and states’ goals </a:t>
                      </a:r>
                      <a:r>
                        <a:rPr lang="en-US" sz="2400" dirty="0">
                          <a:effectLst>
                            <a:outerShdw blurRad="38100" dist="38100" dir="2700000" algn="tl">
                              <a:srgbClr val="000000">
                                <a:alpha val="43137"/>
                              </a:srgbClr>
                            </a:outerShdw>
                          </a:effectLst>
                        </a:rPr>
                        <a:t>for education.  </a:t>
                      </a:r>
                      <a:endParaRPr lang="en-US" sz="2400" dirty="0">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rgbClr val="512507"/>
                    </a:solidFill>
                  </a:tcPr>
                </a:tc>
                <a:extLst>
                  <a:ext uri="{0D108BD9-81ED-4DB2-BD59-A6C34878D82A}">
                    <a16:rowId xmlns:a16="http://schemas.microsoft.com/office/drawing/2014/main" val="1896092668"/>
                  </a:ext>
                </a:extLst>
              </a:tr>
            </a:tbl>
          </a:graphicData>
        </a:graphic>
      </p:graphicFrame>
    </p:spTree>
    <p:extLst>
      <p:ext uri="{BB962C8B-B14F-4D97-AF65-F5344CB8AC3E}">
        <p14:creationId xmlns:p14="http://schemas.microsoft.com/office/powerpoint/2010/main" val="25794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Calling and Work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457805"/>
              </p:ext>
            </p:extLst>
          </p:nvPr>
        </p:nvGraphicFramePr>
        <p:xfrm>
          <a:off x="838200" y="1435608"/>
          <a:ext cx="10820400" cy="5187379"/>
        </p:xfrm>
        <a:graphic>
          <a:graphicData uri="http://schemas.openxmlformats.org/drawingml/2006/table">
            <a:tbl>
              <a:tblPr firstRow="1" firstCol="1" bandRow="1">
                <a:tableStyleId>{5C22544A-7EE6-4342-B048-85BDC9FD1C3A}</a:tableStyleId>
              </a:tblPr>
              <a:tblGrid>
                <a:gridCol w="10820400">
                  <a:extLst>
                    <a:ext uri="{9D8B030D-6E8A-4147-A177-3AD203B41FA5}">
                      <a16:colId xmlns:a16="http://schemas.microsoft.com/office/drawing/2014/main" val="250686098"/>
                    </a:ext>
                  </a:extLst>
                </a:gridCol>
              </a:tblGrid>
              <a:tr h="1426464">
                <a:tc>
                  <a:txBody>
                    <a:bodyPr/>
                    <a:lstStyle/>
                    <a:p>
                      <a:pPr marL="0" marR="0">
                        <a:lnSpc>
                          <a:spcPct val="115000"/>
                        </a:lnSpc>
                        <a:spcBef>
                          <a:spcPts val="0"/>
                        </a:spcBef>
                        <a:spcAft>
                          <a:spcPts val="0"/>
                        </a:spcAft>
                      </a:pPr>
                      <a:r>
                        <a:rPr lang="en-US" sz="2400" dirty="0">
                          <a:effectLst/>
                        </a:rPr>
                        <a:t>Presents a coherent view of the role of divine calling (vocation and avocation) in education.  Presents a biblical perspective on the role of education in helping to form a </a:t>
                      </a:r>
                      <a:r>
                        <a:rPr lang="en-US" sz="2400" u="sng" dirty="0">
                          <a:solidFill>
                            <a:srgbClr val="FF0000"/>
                          </a:solidFill>
                          <a:effectLst/>
                        </a:rPr>
                        <a:t>student’s</a:t>
                      </a:r>
                      <a:r>
                        <a:rPr lang="en-US" sz="2400" dirty="0">
                          <a:solidFill>
                            <a:srgbClr val="FF0000"/>
                          </a:solidFill>
                          <a:effectLst/>
                        </a:rPr>
                        <a:t> life calling</a:t>
                      </a:r>
                      <a:r>
                        <a:rPr lang="en-US" sz="2400" dirty="0">
                          <a:effectLst/>
                        </a:rPr>
                        <a:t>.  </a:t>
                      </a:r>
                      <a:endParaRPr lang="en-US" sz="3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1274748402"/>
                  </a:ext>
                </a:extLst>
              </a:tr>
              <a:tr h="2874703">
                <a:tc>
                  <a:txBody>
                    <a:bodyPr/>
                    <a:lstStyle/>
                    <a:p>
                      <a:pPr marL="0" marR="0">
                        <a:lnSpc>
                          <a:spcPct val="115000"/>
                        </a:lnSpc>
                        <a:spcBef>
                          <a:spcPts val="0"/>
                        </a:spcBef>
                        <a:spcAft>
                          <a:spcPts val="0"/>
                        </a:spcAft>
                      </a:pPr>
                      <a:r>
                        <a:rPr lang="en-US" sz="2400" dirty="0">
                          <a:effectLst/>
                        </a:rPr>
                        <a:t>The best papers—drawing on the course textbooks and different philosophies studied—address both vocation and </a:t>
                      </a:r>
                      <a:r>
                        <a:rPr lang="en-US" sz="2400" dirty="0">
                          <a:solidFill>
                            <a:srgbClr val="FF0000"/>
                          </a:solidFill>
                          <a:effectLst/>
                        </a:rPr>
                        <a:t>avocation</a:t>
                      </a:r>
                      <a:r>
                        <a:rPr lang="en-US" sz="2400" dirty="0">
                          <a:effectLst/>
                        </a:rPr>
                        <a:t> (or other ways of addressing preparation for life) and education’s role in these.  Excellent papers provide specific examples or metaphors to illustrate the role of education in one’s life.  Excellent papers explain how a view of calling and work relate to one’s overall worldview and address briefly how the view of calling relates to other components of a philosophy of education.  For example, excellent papers may address the sense of </a:t>
                      </a:r>
                      <a:r>
                        <a:rPr lang="en-US" sz="2400" dirty="0">
                          <a:solidFill>
                            <a:srgbClr val="FF0000"/>
                          </a:solidFill>
                          <a:effectLst/>
                        </a:rPr>
                        <a:t>calling</a:t>
                      </a:r>
                      <a:r>
                        <a:rPr lang="en-US" sz="2400" dirty="0">
                          <a:effectLst/>
                        </a:rPr>
                        <a:t> felt by the teacher and how that can relate to strengthening a </a:t>
                      </a:r>
                      <a:r>
                        <a:rPr lang="en-US" sz="2400" dirty="0">
                          <a:solidFill>
                            <a:srgbClr val="FF0000"/>
                          </a:solidFill>
                          <a:effectLst/>
                        </a:rPr>
                        <a:t>sense of educational purpose for teacher and student alike</a:t>
                      </a:r>
                      <a:r>
                        <a:rPr lang="en-US" sz="2400" dirty="0">
                          <a:effectLst/>
                        </a:rPr>
                        <a:t>.  </a:t>
                      </a:r>
                      <a:endParaRPr lang="en-US" sz="3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rgbClr val="512507"/>
                    </a:solidFill>
                  </a:tcPr>
                </a:tc>
                <a:extLst>
                  <a:ext uri="{0D108BD9-81ED-4DB2-BD59-A6C34878D82A}">
                    <a16:rowId xmlns:a16="http://schemas.microsoft.com/office/drawing/2014/main" val="388119118"/>
                  </a:ext>
                </a:extLst>
              </a:tr>
            </a:tbl>
          </a:graphicData>
        </a:graphic>
      </p:graphicFrame>
    </p:spTree>
    <p:extLst>
      <p:ext uri="{BB962C8B-B14F-4D97-AF65-F5344CB8AC3E}">
        <p14:creationId xmlns:p14="http://schemas.microsoft.com/office/powerpoint/2010/main" val="326340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192" y="0"/>
            <a:ext cx="10345615" cy="1325563"/>
          </a:xfrm>
        </p:spPr>
        <p:txBody>
          <a:bodyPr>
            <a:normAutofit/>
          </a:bodyPr>
          <a:lstStyle/>
          <a:p>
            <a:r>
              <a:rPr lang="en-US" dirty="0" smtClean="0"/>
              <a:t>Looking ahead</a:t>
            </a:r>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t>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06997460"/>
              </p:ext>
            </p:extLst>
          </p:nvPr>
        </p:nvGraphicFramePr>
        <p:xfrm>
          <a:off x="962025" y="1542161"/>
          <a:ext cx="10391775" cy="3669919"/>
        </p:xfrm>
        <a:graphic>
          <a:graphicData uri="http://schemas.openxmlformats.org/drawingml/2006/table">
            <a:tbl>
              <a:tblPr firstRow="1" firstCol="1" bandRow="1">
                <a:tableStyleId>{5C22544A-7EE6-4342-B048-85BDC9FD1C3A}</a:tableStyleId>
              </a:tblPr>
              <a:tblGrid>
                <a:gridCol w="1292078">
                  <a:extLst>
                    <a:ext uri="{9D8B030D-6E8A-4147-A177-3AD203B41FA5}">
                      <a16:colId xmlns:a16="http://schemas.microsoft.com/office/drawing/2014/main" val="1570790352"/>
                    </a:ext>
                  </a:extLst>
                </a:gridCol>
                <a:gridCol w="3813321">
                  <a:extLst>
                    <a:ext uri="{9D8B030D-6E8A-4147-A177-3AD203B41FA5}">
                      <a16:colId xmlns:a16="http://schemas.microsoft.com/office/drawing/2014/main" val="2581055741"/>
                    </a:ext>
                  </a:extLst>
                </a:gridCol>
                <a:gridCol w="5286376">
                  <a:extLst>
                    <a:ext uri="{9D8B030D-6E8A-4147-A177-3AD203B41FA5}">
                      <a16:colId xmlns:a16="http://schemas.microsoft.com/office/drawing/2014/main" val="1744885063"/>
                    </a:ext>
                  </a:extLst>
                </a:gridCol>
              </a:tblGrid>
              <a:tr h="1533052">
                <a:tc>
                  <a:txBody>
                    <a:bodyPr/>
                    <a:lstStyle/>
                    <a:p>
                      <a:pPr marL="0" marR="0">
                        <a:spcBef>
                          <a:spcPts val="0"/>
                        </a:spcBef>
                        <a:spcAft>
                          <a:spcPts val="0"/>
                        </a:spcAft>
                      </a:pPr>
                      <a:r>
                        <a:rPr lang="en-US" sz="3600" dirty="0">
                          <a:solidFill>
                            <a:schemeClr val="accent4">
                              <a:lumMod val="40000"/>
                              <a:lumOff val="60000"/>
                            </a:schemeClr>
                          </a:solidFill>
                          <a:effectLst>
                            <a:outerShdw blurRad="38100" dist="38100" dir="2700000" algn="tl">
                              <a:srgbClr val="000000">
                                <a:alpha val="43137"/>
                              </a:srgbClr>
                            </a:outerShdw>
                          </a:effectLst>
                        </a:rPr>
                        <a:t>Nov. 29</a:t>
                      </a:r>
                      <a:endParaRPr lang="en-US" sz="3600" dirty="0">
                        <a:solidFill>
                          <a:schemeClr val="accent4">
                            <a:lumMod val="40000"/>
                            <a:lumOff val="6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3600" b="1" dirty="0" smtClean="0">
                          <a:solidFill>
                            <a:schemeClr val="bg1"/>
                          </a:solidFill>
                          <a:effectLst>
                            <a:outerShdw blurRad="38100" dist="38100" dir="2700000" algn="tl">
                              <a:srgbClr val="000000">
                                <a:alpha val="43137"/>
                              </a:srgbClr>
                            </a:outerShdw>
                          </a:effectLst>
                        </a:rPr>
                        <a:t>We’ll discuss Graham Parts 4-6</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tc>
                  <a:txBody>
                    <a:bodyPr/>
                    <a:lstStyle/>
                    <a:p>
                      <a:pPr marL="0" marR="0">
                        <a:spcBef>
                          <a:spcPts val="0"/>
                        </a:spcBef>
                        <a:spcAft>
                          <a:spcPts val="0"/>
                        </a:spcAft>
                      </a:pPr>
                      <a:r>
                        <a:rPr lang="en-US" sz="3600" b="1">
                          <a:solidFill>
                            <a:schemeClr val="bg1"/>
                          </a:solidFill>
                          <a:effectLst>
                            <a:outerShdw blurRad="38100" dist="38100" dir="2700000" algn="tl">
                              <a:srgbClr val="000000">
                                <a:alpha val="43137"/>
                              </a:srgbClr>
                            </a:outerShdw>
                          </a:effectLst>
                        </a:rPr>
                        <a:t>Paper Primo due for peer reviews Dec. 1 (Thu)</a:t>
                      </a:r>
                      <a:endParaRPr lang="en-US" sz="3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1865557786"/>
                  </a:ext>
                </a:extLst>
              </a:tr>
              <a:tr h="2136867">
                <a:tc>
                  <a:txBody>
                    <a:bodyPr/>
                    <a:lstStyle/>
                    <a:p>
                      <a:pPr marL="0" marR="0">
                        <a:spcBef>
                          <a:spcPts val="0"/>
                        </a:spcBef>
                        <a:spcAft>
                          <a:spcPts val="0"/>
                        </a:spcAft>
                      </a:pPr>
                      <a:r>
                        <a:rPr lang="en-US" sz="3600" dirty="0">
                          <a:solidFill>
                            <a:schemeClr val="accent4">
                              <a:lumMod val="40000"/>
                              <a:lumOff val="60000"/>
                            </a:schemeClr>
                          </a:solidFill>
                          <a:effectLst>
                            <a:outerShdw blurRad="38100" dist="38100" dir="2700000" algn="tl">
                              <a:srgbClr val="000000">
                                <a:alpha val="43137"/>
                              </a:srgbClr>
                            </a:outerShdw>
                          </a:effectLst>
                        </a:rPr>
                        <a:t>Dec. 6</a:t>
                      </a:r>
                      <a:endParaRPr lang="en-US" sz="3600" dirty="0">
                        <a:solidFill>
                          <a:schemeClr val="accent4">
                            <a:lumMod val="40000"/>
                            <a:lumOff val="6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3600" b="1" dirty="0">
                          <a:solidFill>
                            <a:schemeClr val="bg1"/>
                          </a:solidFill>
                          <a:effectLst>
                            <a:outerShdw blurRad="38100" dist="38100" dir="2700000" algn="tl">
                              <a:srgbClr val="000000">
                                <a:alpha val="43137"/>
                              </a:srgbClr>
                            </a:outerShdw>
                          </a:effectLst>
                        </a:rPr>
                        <a:t>Group presentations on a teaching method</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tc>
                  <a:txBody>
                    <a:bodyPr/>
                    <a:lstStyle/>
                    <a:p>
                      <a:pPr marL="0" marR="0">
                        <a:spcBef>
                          <a:spcPts val="0"/>
                        </a:spcBef>
                        <a:spcAft>
                          <a:spcPts val="0"/>
                        </a:spcAft>
                      </a:pPr>
                      <a:r>
                        <a:rPr lang="en-US" sz="3600" b="1" dirty="0" smtClean="0">
                          <a:solidFill>
                            <a:schemeClr val="bg1"/>
                          </a:solidFill>
                          <a:effectLst>
                            <a:outerShdw blurRad="38100" dist="38100" dir="2700000" algn="tl">
                              <a:srgbClr val="000000">
                                <a:alpha val="43137"/>
                              </a:srgbClr>
                            </a:outerShdw>
                          </a:effectLst>
                        </a:rPr>
                        <a:t>Peer assessments due Tue.</a:t>
                      </a:r>
                    </a:p>
                    <a:p>
                      <a:pPr marL="0" marR="0">
                        <a:spcBef>
                          <a:spcPts val="0"/>
                        </a:spcBef>
                        <a:spcAft>
                          <a:spcPts val="0"/>
                        </a:spcAft>
                      </a:pPr>
                      <a:r>
                        <a:rPr lang="en-US" sz="3600" b="1" dirty="0" smtClean="0">
                          <a:solidFill>
                            <a:schemeClr val="bg1"/>
                          </a:solidFill>
                          <a:effectLst>
                            <a:outerShdw blurRad="38100" dist="38100" dir="2700000" algn="tl">
                              <a:srgbClr val="000000">
                                <a:alpha val="43137"/>
                              </a:srgbClr>
                            </a:outerShdw>
                          </a:effectLst>
                        </a:rPr>
                        <a:t>Paper </a:t>
                      </a:r>
                      <a:r>
                        <a:rPr lang="en-US" sz="3600" b="1" dirty="0" err="1">
                          <a:solidFill>
                            <a:schemeClr val="bg1"/>
                          </a:solidFill>
                          <a:effectLst>
                            <a:outerShdw blurRad="38100" dist="38100" dir="2700000" algn="tl">
                              <a:srgbClr val="000000">
                                <a:alpha val="43137"/>
                              </a:srgbClr>
                            </a:outerShdw>
                          </a:effectLst>
                        </a:rPr>
                        <a:t>Fini</a:t>
                      </a:r>
                      <a:r>
                        <a:rPr lang="en-US" sz="3600" b="1" dirty="0">
                          <a:solidFill>
                            <a:schemeClr val="bg1"/>
                          </a:solidFill>
                          <a:effectLst>
                            <a:outerShdw blurRad="38100" dist="38100" dir="2700000" algn="tl">
                              <a:srgbClr val="000000">
                                <a:alpha val="43137"/>
                              </a:srgbClr>
                            </a:outerShdw>
                          </a:effectLst>
                        </a:rPr>
                        <a:t> due </a:t>
                      </a:r>
                      <a:endParaRPr lang="en-US" sz="3600" b="1" dirty="0" smtClean="0">
                        <a:solidFill>
                          <a:schemeClr val="bg1"/>
                        </a:solidFill>
                        <a:effectLst>
                          <a:outerShdw blurRad="38100" dist="38100" dir="2700000" algn="tl">
                            <a:srgbClr val="000000">
                              <a:alpha val="43137"/>
                            </a:srgbClr>
                          </a:outerShdw>
                        </a:effectLst>
                      </a:endParaRPr>
                    </a:p>
                    <a:p>
                      <a:pPr marL="0" marR="0">
                        <a:spcBef>
                          <a:spcPts val="0"/>
                        </a:spcBef>
                        <a:spcAft>
                          <a:spcPts val="0"/>
                        </a:spcAft>
                      </a:pPr>
                      <a:r>
                        <a:rPr lang="en-US" sz="3600" b="1" dirty="0" smtClean="0">
                          <a:solidFill>
                            <a:schemeClr val="bg1"/>
                          </a:solidFill>
                          <a:effectLst>
                            <a:outerShdw blurRad="38100" dist="38100" dir="2700000" algn="tl">
                              <a:srgbClr val="000000">
                                <a:alpha val="43137"/>
                              </a:srgbClr>
                            </a:outerShdw>
                          </a:effectLst>
                        </a:rPr>
                        <a:t>Dec</a:t>
                      </a:r>
                      <a:r>
                        <a:rPr lang="en-US" sz="3600" b="1" dirty="0">
                          <a:solidFill>
                            <a:schemeClr val="bg1"/>
                          </a:solidFill>
                          <a:effectLst>
                            <a:outerShdw blurRad="38100" dist="38100" dir="2700000" algn="tl">
                              <a:srgbClr val="000000">
                                <a:alpha val="43137"/>
                              </a:srgbClr>
                            </a:outerShdw>
                          </a:effectLst>
                        </a:rPr>
                        <a:t>. 8 </a:t>
                      </a:r>
                      <a:r>
                        <a:rPr lang="en-US" sz="3600" b="1" dirty="0" smtClean="0">
                          <a:solidFill>
                            <a:schemeClr val="bg1"/>
                          </a:solidFill>
                          <a:effectLst>
                            <a:outerShdw blurRad="38100" dist="38100" dir="2700000" algn="tl">
                              <a:srgbClr val="000000">
                                <a:alpha val="43137"/>
                              </a:srgbClr>
                            </a:outerShdw>
                          </a:effectLst>
                        </a:rPr>
                        <a:t>(Thu) midnight</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3697962911"/>
                  </a:ext>
                </a:extLst>
              </a:tr>
            </a:tbl>
          </a:graphicData>
        </a:graphic>
      </p:graphicFrame>
    </p:spTree>
    <p:extLst>
      <p:ext uri="{BB962C8B-B14F-4D97-AF65-F5344CB8AC3E}">
        <p14:creationId xmlns:p14="http://schemas.microsoft.com/office/powerpoint/2010/main" val="3999070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192" y="0"/>
            <a:ext cx="10345615" cy="1325563"/>
          </a:xfrm>
        </p:spPr>
        <p:txBody>
          <a:bodyPr>
            <a:normAutofit/>
          </a:bodyPr>
          <a:lstStyle/>
          <a:p>
            <a:r>
              <a:rPr lang="en-US" dirty="0"/>
              <a:t>Group </a:t>
            </a:r>
            <a:r>
              <a:rPr lang="en-US" dirty="0" smtClean="0"/>
              <a:t>presentations</a:t>
            </a:r>
            <a:endParaRPr lang="en-US" dirty="0"/>
          </a:p>
        </p:txBody>
      </p:sp>
      <p:sp>
        <p:nvSpPr>
          <p:cNvPr id="3" name="Content Placeholder 2"/>
          <p:cNvSpPr>
            <a:spLocks noGrp="1"/>
          </p:cNvSpPr>
          <p:nvPr>
            <p:ph idx="1"/>
          </p:nvPr>
        </p:nvSpPr>
        <p:spPr>
          <a:xfrm>
            <a:off x="923192" y="1033272"/>
            <a:ext cx="10391775" cy="5824727"/>
          </a:xfrm>
          <a:solidFill>
            <a:srgbClr val="512507">
              <a:alpha val="74902"/>
            </a:srgbClr>
          </a:solidFill>
        </p:spPr>
        <p:txBody>
          <a:bodyPr>
            <a:noAutofit/>
          </a:bodyPr>
          <a:lstStyle/>
          <a:p>
            <a:r>
              <a:rPr lang="en-US" sz="2200" dirty="0" smtClean="0">
                <a:effectLst/>
              </a:rPr>
              <a:t>Get </a:t>
            </a:r>
            <a:r>
              <a:rPr lang="en-US" sz="2200" dirty="0">
                <a:effectLst/>
              </a:rPr>
              <a:t>a group and a teaching method.  </a:t>
            </a:r>
            <a:endParaRPr lang="en-US" sz="2200" dirty="0" smtClean="0">
              <a:effectLst/>
            </a:endParaRPr>
          </a:p>
          <a:p>
            <a:pPr lvl="1"/>
            <a:r>
              <a:rPr lang="en-US" sz="2200" dirty="0" smtClean="0">
                <a:effectLst/>
              </a:rPr>
              <a:t>We </a:t>
            </a:r>
            <a:r>
              <a:rPr lang="en-US" sz="2200" dirty="0">
                <a:effectLst/>
              </a:rPr>
              <a:t>need about </a:t>
            </a:r>
            <a:r>
              <a:rPr lang="en-US" sz="2200" dirty="0" smtClean="0">
                <a:effectLst/>
              </a:rPr>
              <a:t>4-5 </a:t>
            </a:r>
            <a:r>
              <a:rPr lang="en-US" sz="2200" dirty="0">
                <a:effectLst/>
              </a:rPr>
              <a:t>groups.  </a:t>
            </a:r>
            <a:r>
              <a:rPr lang="en-US" sz="2200" dirty="0" smtClean="0">
                <a:effectLst/>
              </a:rPr>
              <a:t>(</a:t>
            </a:r>
            <a:r>
              <a:rPr lang="en-US" sz="2200" dirty="0" smtClean="0">
                <a:effectLst/>
              </a:rPr>
              <a:t>4-5 per group max</a:t>
            </a:r>
            <a:r>
              <a:rPr lang="en-US" sz="2200" dirty="0">
                <a:effectLst/>
              </a:rPr>
              <a:t>.) </a:t>
            </a:r>
            <a:endParaRPr lang="en-US" sz="2200" dirty="0" smtClean="0">
              <a:effectLst/>
            </a:endParaRPr>
          </a:p>
          <a:p>
            <a:pPr lvl="1"/>
            <a:r>
              <a:rPr lang="en-US" sz="2200" dirty="0" smtClean="0">
                <a:effectLst/>
              </a:rPr>
              <a:t>15-20 minutes total for each group presentation</a:t>
            </a:r>
          </a:p>
          <a:p>
            <a:pPr lvl="1"/>
            <a:r>
              <a:rPr lang="en-US" sz="2200" dirty="0" smtClean="0">
                <a:effectLst/>
              </a:rPr>
              <a:t>Please sign up on the Google Docs sign up sheet I sent out.  </a:t>
            </a:r>
            <a:endParaRPr lang="en-US" sz="2200" dirty="0">
              <a:effectLst/>
            </a:endParaRPr>
          </a:p>
          <a:p>
            <a:r>
              <a:rPr lang="en-US" sz="2200" dirty="0" smtClean="0">
                <a:effectLst/>
              </a:rPr>
              <a:t>Look </a:t>
            </a:r>
            <a:r>
              <a:rPr lang="en-US" sz="2200" dirty="0">
                <a:effectLst/>
              </a:rPr>
              <a:t>at a popular teaching </a:t>
            </a:r>
            <a:r>
              <a:rPr lang="en-US" sz="2200" dirty="0" smtClean="0">
                <a:effectLst/>
              </a:rPr>
              <a:t>method </a:t>
            </a:r>
            <a:r>
              <a:rPr lang="en-US" sz="2200" dirty="0">
                <a:effectLst/>
              </a:rPr>
              <a:t>— like flipping the classroom, case studies, games, social media, lectures, brainstorming, discussion, group work, worksheets, online </a:t>
            </a:r>
            <a:r>
              <a:rPr lang="en-US" sz="2200" dirty="0" smtClean="0">
                <a:effectLst/>
              </a:rPr>
              <a:t>teaching</a:t>
            </a:r>
          </a:p>
          <a:p>
            <a:pPr lvl="1"/>
            <a:r>
              <a:rPr lang="en-US" sz="2200" dirty="0" smtClean="0">
                <a:effectLst/>
              </a:rPr>
              <a:t>Analyze </a:t>
            </a:r>
            <a:r>
              <a:rPr lang="en-US" sz="2200" dirty="0">
                <a:effectLst/>
              </a:rPr>
              <a:t>the philosophical assumptions </a:t>
            </a:r>
            <a:r>
              <a:rPr lang="en-US" sz="2200" dirty="0" smtClean="0">
                <a:effectLst/>
              </a:rPr>
              <a:t>and historical roots.  </a:t>
            </a:r>
          </a:p>
          <a:p>
            <a:pPr lvl="1"/>
            <a:r>
              <a:rPr lang="en-US" sz="2200" dirty="0" smtClean="0">
                <a:effectLst/>
              </a:rPr>
              <a:t>Evaluate the view of the …</a:t>
            </a:r>
          </a:p>
          <a:p>
            <a:pPr lvl="2"/>
            <a:r>
              <a:rPr lang="en-US" sz="2200" dirty="0" smtClean="0">
                <a:effectLst/>
              </a:rPr>
              <a:t>Student</a:t>
            </a:r>
          </a:p>
          <a:p>
            <a:pPr lvl="2"/>
            <a:r>
              <a:rPr lang="en-US" sz="2200" dirty="0" smtClean="0">
                <a:effectLst/>
              </a:rPr>
              <a:t>Teacher</a:t>
            </a:r>
          </a:p>
          <a:p>
            <a:pPr lvl="2"/>
            <a:r>
              <a:rPr lang="en-US" sz="2200" dirty="0" smtClean="0">
                <a:effectLst/>
              </a:rPr>
              <a:t>Curriculum &amp; instruction</a:t>
            </a:r>
          </a:p>
          <a:p>
            <a:pPr lvl="2"/>
            <a:r>
              <a:rPr lang="en-US" sz="2200" dirty="0" smtClean="0">
                <a:effectLst/>
              </a:rPr>
              <a:t>Purpose of education</a:t>
            </a:r>
          </a:p>
          <a:p>
            <a:pPr lvl="2"/>
            <a:r>
              <a:rPr lang="en-US" sz="2200" dirty="0" smtClean="0">
                <a:effectLst/>
              </a:rPr>
              <a:t>Calling &amp; work</a:t>
            </a:r>
          </a:p>
          <a:p>
            <a:pPr lvl="1"/>
            <a:r>
              <a:rPr lang="en-US" sz="2200" dirty="0" smtClean="0">
                <a:effectLst/>
              </a:rPr>
              <a:t>Optional:  relate to some of the –isms and/or –</a:t>
            </a:r>
            <a:r>
              <a:rPr lang="en-US" sz="2200" dirty="0" err="1" smtClean="0">
                <a:effectLst/>
              </a:rPr>
              <a:t>ologies</a:t>
            </a:r>
            <a:r>
              <a:rPr lang="en-US" sz="2200" dirty="0" smtClean="0">
                <a:effectLst/>
              </a:rPr>
              <a:t>.</a:t>
            </a:r>
            <a:endParaRPr lang="en-US" sz="2200" dirty="0" smtClean="0">
              <a:effectLst/>
            </a:endParaRPr>
          </a:p>
          <a:p>
            <a:pPr lvl="1"/>
            <a:r>
              <a:rPr lang="en-US" sz="2200" dirty="0" smtClean="0">
                <a:effectLst/>
              </a:rPr>
              <a:t>Fill out and submit a peer assessment form for each member of the group.</a:t>
            </a:r>
            <a:endParaRPr lang="en-US" sz="2200" dirty="0" smtClean="0">
              <a:effectLst/>
            </a:endParaRPr>
          </a:p>
        </p:txBody>
      </p:sp>
      <p:sp>
        <p:nvSpPr>
          <p:cNvPr id="4" name="Slide Number Placeholder 3"/>
          <p:cNvSpPr>
            <a:spLocks noGrp="1"/>
          </p:cNvSpPr>
          <p:nvPr>
            <p:ph type="sldNum" sz="quarter" idx="12"/>
          </p:nvPr>
        </p:nvSpPr>
        <p:spPr/>
        <p:txBody>
          <a:bodyPr/>
          <a:lstStyle/>
          <a:p>
            <a:fld id="{157281D6-7346-456E-9E1E-5EFA501C73AD}" type="slidenum">
              <a:rPr lang="en-US" smtClean="0"/>
              <a:t>3</a:t>
            </a:fld>
            <a:endParaRPr lang="en-US"/>
          </a:p>
        </p:txBody>
      </p:sp>
    </p:spTree>
    <p:extLst>
      <p:ext uri="{BB962C8B-B14F-4D97-AF65-F5344CB8AC3E}">
        <p14:creationId xmlns:p14="http://schemas.microsoft.com/office/powerpoint/2010/main" val="2697477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968" y="147189"/>
            <a:ext cx="10515600" cy="585534"/>
          </a:xfrm>
        </p:spPr>
        <p:txBody>
          <a:bodyPr>
            <a:normAutofit fontScale="90000"/>
          </a:bodyPr>
          <a:lstStyle/>
          <a:p>
            <a:r>
              <a:rPr lang="en-US" dirty="0" smtClean="0"/>
              <a:t>Course grades—progress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7870569"/>
              </p:ext>
            </p:extLst>
          </p:nvPr>
        </p:nvGraphicFramePr>
        <p:xfrm>
          <a:off x="621968" y="806317"/>
          <a:ext cx="11222384" cy="5356296"/>
        </p:xfrm>
        <a:graphic>
          <a:graphicData uri="http://schemas.openxmlformats.org/drawingml/2006/table">
            <a:tbl>
              <a:tblPr firstRow="1" firstCol="1" bandRow="1">
                <a:tableStyleId>{5C22544A-7EE6-4342-B048-85BDC9FD1C3A}</a:tableStyleId>
              </a:tblPr>
              <a:tblGrid>
                <a:gridCol w="7834203">
                  <a:extLst>
                    <a:ext uri="{9D8B030D-6E8A-4147-A177-3AD203B41FA5}">
                      <a16:colId xmlns:a16="http://schemas.microsoft.com/office/drawing/2014/main" val="20000"/>
                    </a:ext>
                  </a:extLst>
                </a:gridCol>
                <a:gridCol w="765280">
                  <a:extLst>
                    <a:ext uri="{9D8B030D-6E8A-4147-A177-3AD203B41FA5}">
                      <a16:colId xmlns:a16="http://schemas.microsoft.com/office/drawing/2014/main" val="20001"/>
                    </a:ext>
                  </a:extLst>
                </a:gridCol>
                <a:gridCol w="850311">
                  <a:extLst>
                    <a:ext uri="{9D8B030D-6E8A-4147-A177-3AD203B41FA5}">
                      <a16:colId xmlns:a16="http://schemas.microsoft.com/office/drawing/2014/main" val="20002"/>
                    </a:ext>
                  </a:extLst>
                </a:gridCol>
                <a:gridCol w="1031926">
                  <a:extLst>
                    <a:ext uri="{9D8B030D-6E8A-4147-A177-3AD203B41FA5}">
                      <a16:colId xmlns:a16="http://schemas.microsoft.com/office/drawing/2014/main" val="32401147"/>
                    </a:ext>
                  </a:extLst>
                </a:gridCol>
                <a:gridCol w="740664">
                  <a:extLst>
                    <a:ext uri="{9D8B030D-6E8A-4147-A177-3AD203B41FA5}">
                      <a16:colId xmlns:a16="http://schemas.microsoft.com/office/drawing/2014/main" val="20003"/>
                    </a:ext>
                  </a:extLst>
                </a:gridCol>
              </a:tblGrid>
              <a:tr h="520789">
                <a:tc>
                  <a:txBody>
                    <a:bodyPr/>
                    <a:lstStyle/>
                    <a:p>
                      <a:pPr marL="0" marR="0">
                        <a:spcBef>
                          <a:spcPts val="0"/>
                        </a:spcBef>
                        <a:spcAft>
                          <a:spcPts val="0"/>
                        </a:spcAft>
                      </a:pPr>
                      <a:endParaRPr lang="en-US" sz="1800" b="1" dirty="0">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rgbClr val="512507">
                        <a:alpha val="90000"/>
                      </a:srgbClr>
                    </a:solidFill>
                  </a:tcPr>
                </a:tc>
                <a:tc>
                  <a:txBody>
                    <a:bodyPr/>
                    <a:lstStyle/>
                    <a:p>
                      <a:pPr marL="0" marR="0" algn="r" defTabSz="914400" rtl="0" eaLnBrk="1" latinLnBrk="0" hangingPunct="1">
                        <a:spcBef>
                          <a:spcPts val="0"/>
                        </a:spcBef>
                        <a:spcAft>
                          <a:spcPts val="0"/>
                        </a:spcAft>
                      </a:pPr>
                      <a:r>
                        <a:rPr lang="en-US" sz="1800" b="1" kern="1200" dirty="0" smtClean="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rPr>
                        <a:t>Points</a:t>
                      </a:r>
                      <a:endParaRPr lang="en-US" sz="1800" b="1" kern="1200" dirty="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endParaRPr>
                    </a:p>
                  </a:txBody>
                  <a:tcPr marL="68580" marR="68580" marT="0" marB="0" anchor="b">
                    <a:solidFill>
                      <a:srgbClr val="512507">
                        <a:alpha val="90000"/>
                      </a:srgbClr>
                    </a:solidFill>
                  </a:tcP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rPr>
                        <a:t>% of Grade</a:t>
                      </a:r>
                      <a:endParaRPr lang="en-US" sz="1800" b="1" kern="1200" dirty="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endParaRPr>
                    </a:p>
                  </a:txBody>
                  <a:tcPr marL="68580" marR="68580" marT="0" marB="0" anchor="b">
                    <a:solidFill>
                      <a:srgbClr val="512507">
                        <a:alpha val="90000"/>
                      </a:srgbClr>
                    </a:solidFill>
                  </a:tcPr>
                </a:tc>
                <a:tc>
                  <a:txBody>
                    <a:bodyPr/>
                    <a:lstStyle/>
                    <a:p>
                      <a:pPr marL="0" marR="0" algn="ctr" defTabSz="914400" rtl="0" eaLnBrk="1" latinLnBrk="0" hangingPunct="1">
                        <a:spcBef>
                          <a:spcPts val="0"/>
                        </a:spcBef>
                        <a:spcAft>
                          <a:spcPts val="0"/>
                        </a:spcAft>
                      </a:pPr>
                      <a:r>
                        <a:rPr lang="en-US" sz="1800" b="1" kern="1200" dirty="0" smtClean="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rPr>
                        <a:t>% Done</a:t>
                      </a:r>
                      <a:endParaRPr lang="en-US" sz="1800" b="1" kern="1200" dirty="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endParaRPr>
                    </a:p>
                  </a:txBody>
                  <a:tcPr marL="68580" marR="68580" marT="0" marB="0" anchor="b">
                    <a:solidFill>
                      <a:srgbClr val="512507">
                        <a:alpha val="90000"/>
                      </a:srgbClr>
                    </a:solidFill>
                  </a:tcPr>
                </a:tc>
                <a:tc>
                  <a:txBody>
                    <a:bodyPr/>
                    <a:lstStyle/>
                    <a:p>
                      <a:pPr marL="0" marR="0" algn="ctr" defTabSz="914400" rtl="0" eaLnBrk="1" latinLnBrk="0" hangingPunct="1">
                        <a:spcBef>
                          <a:spcPts val="0"/>
                        </a:spcBef>
                        <a:spcAft>
                          <a:spcPts val="0"/>
                        </a:spcAft>
                      </a:pPr>
                      <a:endParaRPr lang="en-US" sz="1800" b="1" kern="1200" dirty="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endParaRPr>
                    </a:p>
                  </a:txBody>
                  <a:tcPr marL="68580" marR="68580" marT="0" marB="0" anchor="ctr">
                    <a:solidFill>
                      <a:srgbClr val="512507">
                        <a:alpha val="90000"/>
                      </a:srgbClr>
                    </a:solidFill>
                  </a:tcPr>
                </a:tc>
                <a:extLst>
                  <a:ext uri="{0D108BD9-81ED-4DB2-BD59-A6C34878D82A}">
                    <a16:rowId xmlns:a16="http://schemas.microsoft.com/office/drawing/2014/main" val="3266773628"/>
                  </a:ext>
                </a:extLst>
              </a:tr>
              <a:tr h="801276">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Weekly reading and reflection via Canvas discussion </a:t>
                      </a:r>
                      <a:r>
                        <a:rPr lang="en-US" sz="2400" b="0" dirty="0" smtClean="0">
                          <a:effectLst>
                            <a:outerShdw blurRad="38100" dist="38100" dir="2700000" algn="tl">
                              <a:srgbClr val="000000">
                                <a:alpha val="43137"/>
                              </a:srgbClr>
                            </a:outerShdw>
                          </a:effectLst>
                        </a:rPr>
                        <a:t>forums (13 total, 11 done, can skip 3)</a:t>
                      </a:r>
                      <a:endParaRPr lang="en-US" sz="28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mn-lt"/>
                          <a:ea typeface="+mn-ea"/>
                          <a:cs typeface="+mn-cs"/>
                        </a:rPr>
                        <a:t>100</a:t>
                      </a:r>
                      <a:endParaRPr lang="en-US" sz="2400" b="1" kern="1200" dirty="0">
                        <a:solidFill>
                          <a:schemeClr val="bg1"/>
                        </a:solidFill>
                        <a:effectLst>
                          <a:outerShdw blurRad="38100" dist="38100" dir="2700000" algn="tl">
                            <a:srgbClr val="000000">
                              <a:alpha val="43137"/>
                            </a:srgbClr>
                          </a:outerShdw>
                        </a:effectLst>
                        <a:latin typeface="+mn-lt"/>
                        <a:ea typeface="+mn-ea"/>
                        <a:cs typeface="+mn-cs"/>
                      </a:endParaRPr>
                    </a:p>
                  </a:txBody>
                  <a:tcPr marL="68580" marR="68580" marT="0" marB="0" anchor="ctr">
                    <a:solidFill>
                      <a:srgbClr val="512507">
                        <a:alpha val="60000"/>
                      </a:srgbClr>
                    </a:solidFill>
                  </a:tcP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mn-lt"/>
                          <a:ea typeface="+mn-ea"/>
                          <a:cs typeface="+mn-cs"/>
                        </a:rPr>
                        <a:t>20%</a:t>
                      </a:r>
                      <a:endParaRPr lang="en-US" sz="2400" b="1" kern="1200" dirty="0">
                        <a:solidFill>
                          <a:schemeClr val="bg1"/>
                        </a:solidFill>
                        <a:effectLst>
                          <a:outerShdw blurRad="38100" dist="38100" dir="2700000" algn="tl">
                            <a:srgbClr val="000000">
                              <a:alpha val="43137"/>
                            </a:srgbClr>
                          </a:outerShdw>
                        </a:effectLst>
                        <a:latin typeface="+mn-lt"/>
                        <a:ea typeface="+mn-ea"/>
                        <a:cs typeface="+mn-cs"/>
                      </a:endParaRPr>
                    </a:p>
                  </a:txBody>
                  <a:tcPr marL="68580" marR="68580" marT="0" marB="0" anchor="ctr">
                    <a:solidFill>
                      <a:srgbClr val="512507">
                        <a:alpha val="60000"/>
                      </a:srgbClr>
                    </a:solidFill>
                  </a:tcP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mn-lt"/>
                          <a:ea typeface="+mn-ea"/>
                          <a:cs typeface="+mn-cs"/>
                        </a:rPr>
                        <a:t>100%</a:t>
                      </a:r>
                      <a:endParaRPr lang="en-US" sz="2400" b="1" kern="1200" dirty="0">
                        <a:solidFill>
                          <a:schemeClr val="bg1"/>
                        </a:solidFill>
                        <a:effectLst>
                          <a:outerShdw blurRad="38100" dist="38100" dir="2700000" algn="tl">
                            <a:srgbClr val="000000">
                              <a:alpha val="43137"/>
                            </a:srgbClr>
                          </a:outerShdw>
                        </a:effectLst>
                        <a:latin typeface="+mn-lt"/>
                        <a:ea typeface="+mn-ea"/>
                        <a:cs typeface="+mn-cs"/>
                      </a:endParaRPr>
                    </a:p>
                  </a:txBody>
                  <a:tcPr marL="68580" marR="68580" marT="0" marB="0" anchor="ctr">
                    <a:solidFill>
                      <a:srgbClr val="512507">
                        <a:alpha val="6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800" b="0" kern="1200" dirty="0" smtClean="0">
                          <a:solidFill>
                            <a:schemeClr val="bg1"/>
                          </a:solidFill>
                          <a:effectLst>
                            <a:outerShdw blurRad="38100" dist="38100" dir="2700000" algn="tl">
                              <a:srgbClr val="000000">
                                <a:alpha val="43137"/>
                              </a:srgbClr>
                            </a:outerShdw>
                          </a:effectLst>
                          <a:latin typeface="+mn-lt"/>
                          <a:ea typeface="+mn-ea"/>
                          <a:cs typeface="+mn-cs"/>
                          <a:sym typeface="Wingdings" panose="05000000000000000000" pitchFamily="2" charset="2"/>
                        </a:rPr>
                        <a:t></a:t>
                      </a:r>
                      <a:endParaRPr lang="en-US" sz="4800" b="0" kern="1200" dirty="0" smtClean="0">
                        <a:solidFill>
                          <a:schemeClr val="bg1"/>
                        </a:solidFill>
                        <a:effectLst>
                          <a:outerShdw blurRad="38100" dist="38100" dir="2700000" algn="tl">
                            <a:srgbClr val="000000">
                              <a:alpha val="43137"/>
                            </a:srgbClr>
                          </a:outerShdw>
                        </a:effectLst>
                        <a:latin typeface="+mn-lt"/>
                        <a:ea typeface="+mn-ea"/>
                        <a:cs typeface="+mn-cs"/>
                      </a:endParaRPr>
                    </a:p>
                  </a:txBody>
                  <a:tcPr marL="68580" marR="68580" marT="0" marB="0" anchor="ctr">
                    <a:solidFill>
                      <a:srgbClr val="512507">
                        <a:alpha val="60000"/>
                      </a:srgbClr>
                    </a:solidFill>
                  </a:tcPr>
                </a:tc>
                <a:extLst>
                  <a:ext uri="{0D108BD9-81ED-4DB2-BD59-A6C34878D82A}">
                    <a16:rowId xmlns:a16="http://schemas.microsoft.com/office/drawing/2014/main" val="10000"/>
                  </a:ext>
                </a:extLst>
              </a:tr>
              <a:tr h="772659">
                <a:tc>
                  <a:txBody>
                    <a:bodyPr/>
                    <a:lstStyle/>
                    <a:p>
                      <a:pPr marL="0" marR="0">
                        <a:spcBef>
                          <a:spcPts val="0"/>
                        </a:spcBef>
                        <a:spcAft>
                          <a:spcPts val="0"/>
                        </a:spcAft>
                      </a:pPr>
                      <a:r>
                        <a:rPr lang="en-US" sz="2400" b="0" dirty="0" smtClean="0">
                          <a:effectLst>
                            <a:outerShdw blurRad="38100" dist="38100" dir="2700000" algn="tl">
                              <a:srgbClr val="000000">
                                <a:alpha val="43137"/>
                              </a:srgbClr>
                            </a:outerShdw>
                          </a:effectLst>
                        </a:rPr>
                        <a:t>Group presentation</a:t>
                      </a:r>
                      <a:r>
                        <a:rPr lang="en-US" sz="2400" b="0" baseline="0" dirty="0" smtClean="0">
                          <a:effectLst>
                            <a:outerShdw blurRad="38100" dist="38100" dir="2700000" algn="tl">
                              <a:srgbClr val="000000">
                                <a:alpha val="43137"/>
                              </a:srgbClr>
                            </a:outerShdw>
                          </a:effectLst>
                        </a:rPr>
                        <a:t> on historical era</a:t>
                      </a:r>
                      <a:endParaRPr lang="en-US" sz="28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50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10%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bg1"/>
                          </a:solidFill>
                          <a:effectLst>
                            <a:outerShdw blurRad="38100" dist="38100" dir="2700000" algn="tl">
                              <a:srgbClr val="000000">
                                <a:alpha val="43137"/>
                              </a:srgbClr>
                            </a:outerShdw>
                          </a:effectLst>
                          <a:latin typeface="+mn-lt"/>
                          <a:ea typeface="+mn-ea"/>
                          <a:cs typeface="+mn-cs"/>
                        </a:rPr>
                        <a:t>100%</a:t>
                      </a:r>
                    </a:p>
                  </a:txBody>
                  <a:tcPr marL="68580" marR="68580" marT="0" marB="0" anchor="ctr">
                    <a:solidFill>
                      <a:srgbClr val="512507">
                        <a:alpha val="6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800" b="0" kern="1200" dirty="0" smtClean="0">
                          <a:solidFill>
                            <a:schemeClr val="bg1"/>
                          </a:solidFill>
                          <a:effectLst>
                            <a:outerShdw blurRad="38100" dist="38100" dir="2700000" algn="tl">
                              <a:srgbClr val="000000">
                                <a:alpha val="43137"/>
                              </a:srgbClr>
                            </a:outerShdw>
                          </a:effectLst>
                          <a:latin typeface="+mn-lt"/>
                          <a:ea typeface="+mn-ea"/>
                          <a:cs typeface="+mn-cs"/>
                          <a:sym typeface="Wingdings" panose="05000000000000000000" pitchFamily="2" charset="2"/>
                        </a:rPr>
                        <a:t></a:t>
                      </a:r>
                      <a:endParaRPr lang="en-US" sz="4800" b="0" kern="1200" dirty="0" smtClean="0">
                        <a:solidFill>
                          <a:schemeClr val="bg1"/>
                        </a:solidFill>
                        <a:effectLst>
                          <a:outerShdw blurRad="38100" dist="38100" dir="2700000" algn="tl">
                            <a:srgbClr val="000000">
                              <a:alpha val="43137"/>
                            </a:srgbClr>
                          </a:outerShdw>
                        </a:effectLst>
                        <a:latin typeface="+mn-lt"/>
                        <a:ea typeface="+mn-ea"/>
                        <a:cs typeface="+mn-cs"/>
                      </a:endParaRPr>
                    </a:p>
                  </a:txBody>
                  <a:tcPr marL="68580" marR="68580" marT="0" marB="0">
                    <a:solidFill>
                      <a:srgbClr val="512507">
                        <a:alpha val="60000"/>
                      </a:srgbClr>
                    </a:solidFill>
                  </a:tcPr>
                </a:tc>
                <a:extLst>
                  <a:ext uri="{0D108BD9-81ED-4DB2-BD59-A6C34878D82A}">
                    <a16:rowId xmlns:a16="http://schemas.microsoft.com/office/drawing/2014/main" val="10001"/>
                  </a:ext>
                </a:extLst>
              </a:tr>
              <a:tr h="772659">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Test on the philosophies of education</a:t>
                      </a:r>
                      <a:endParaRPr lang="en-US" sz="28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100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20%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bg1"/>
                          </a:solidFill>
                          <a:effectLst>
                            <a:outerShdw blurRad="38100" dist="38100" dir="2700000" algn="tl">
                              <a:srgbClr val="000000">
                                <a:alpha val="43137"/>
                              </a:srgbClr>
                            </a:outerShdw>
                          </a:effectLst>
                          <a:latin typeface="+mn-lt"/>
                          <a:ea typeface="+mn-ea"/>
                          <a:cs typeface="+mn-cs"/>
                        </a:rPr>
                        <a:t>100%</a:t>
                      </a:r>
                    </a:p>
                  </a:txBody>
                  <a:tcPr marL="68580" marR="68580" marT="0" marB="0" anchor="ctr">
                    <a:solidFill>
                      <a:srgbClr val="512507">
                        <a:alpha val="6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800" b="0" kern="1200" dirty="0" smtClean="0">
                          <a:solidFill>
                            <a:schemeClr val="bg1"/>
                          </a:solidFill>
                          <a:effectLst>
                            <a:outerShdw blurRad="38100" dist="38100" dir="2700000" algn="tl">
                              <a:srgbClr val="000000">
                                <a:alpha val="43137"/>
                              </a:srgbClr>
                            </a:outerShdw>
                          </a:effectLst>
                          <a:latin typeface="+mn-lt"/>
                          <a:ea typeface="+mn-ea"/>
                          <a:cs typeface="+mn-cs"/>
                          <a:sym typeface="Wingdings" panose="05000000000000000000" pitchFamily="2" charset="2"/>
                        </a:rPr>
                        <a:t></a:t>
                      </a:r>
                      <a:endParaRPr lang="en-US" sz="4800" b="0" kern="1200" dirty="0" smtClean="0">
                        <a:solidFill>
                          <a:schemeClr val="bg1"/>
                        </a:solidFill>
                        <a:effectLst>
                          <a:outerShdw blurRad="38100" dist="38100" dir="2700000" algn="tl">
                            <a:srgbClr val="000000">
                              <a:alpha val="43137"/>
                            </a:srgbClr>
                          </a:outerShdw>
                        </a:effectLst>
                        <a:latin typeface="+mn-lt"/>
                        <a:ea typeface="+mn-ea"/>
                        <a:cs typeface="+mn-cs"/>
                      </a:endParaRPr>
                    </a:p>
                  </a:txBody>
                  <a:tcPr marL="68580" marR="68580" marT="0" marB="0">
                    <a:solidFill>
                      <a:srgbClr val="512507">
                        <a:alpha val="60000"/>
                      </a:srgbClr>
                    </a:solidFill>
                  </a:tcPr>
                </a:tc>
                <a:extLst>
                  <a:ext uri="{0D108BD9-81ED-4DB2-BD59-A6C34878D82A}">
                    <a16:rowId xmlns:a16="http://schemas.microsoft.com/office/drawing/2014/main" val="10002"/>
                  </a:ext>
                </a:extLst>
              </a:tr>
              <a:tr h="858510">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Personal philosophy of education </a:t>
                      </a:r>
                      <a:r>
                        <a:rPr lang="en-US" sz="2400" b="0" dirty="0" smtClean="0">
                          <a:effectLst>
                            <a:outerShdw blurRad="38100" dist="38100" dir="2700000" algn="tl">
                              <a:srgbClr val="000000">
                                <a:alpha val="43137"/>
                              </a:srgbClr>
                            </a:outerShdw>
                          </a:effectLst>
                        </a:rPr>
                        <a:t>paper</a:t>
                      </a:r>
                    </a:p>
                    <a:p>
                      <a:pPr marL="0" marR="0">
                        <a:spcBef>
                          <a:spcPts val="0"/>
                        </a:spcBef>
                        <a:spcAft>
                          <a:spcPts val="0"/>
                        </a:spcAft>
                      </a:pPr>
                      <a:endParaRPr lang="en-US" sz="28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200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40</a:t>
                      </a:r>
                      <a:r>
                        <a:rPr lang="en-US" sz="2400" b="1" dirty="0">
                          <a:solidFill>
                            <a:schemeClr val="bg1"/>
                          </a:solidFill>
                          <a:effectLst>
                            <a:outerShdw blurRad="38100" dist="38100" dir="2700000" algn="tl">
                              <a:srgbClr val="000000">
                                <a:alpha val="43137"/>
                              </a:srgbClr>
                            </a:outerShdw>
                          </a:effectLst>
                        </a:rPr>
                        <a:t>%</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30</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r">
                        <a:spcBef>
                          <a:spcPts val="0"/>
                        </a:spcBef>
                        <a:spcAft>
                          <a:spcPts val="0"/>
                        </a:spcAft>
                      </a:pPr>
                      <a:endParaRPr lang="en-US" sz="28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extLst>
                  <a:ext uri="{0D108BD9-81ED-4DB2-BD59-A6C34878D82A}">
                    <a16:rowId xmlns:a16="http://schemas.microsoft.com/office/drawing/2014/main" val="10003"/>
                  </a:ext>
                </a:extLst>
              </a:tr>
              <a:tr h="801276">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Group presentation on </a:t>
                      </a:r>
                      <a:r>
                        <a:rPr lang="en-US" sz="2400" b="0" dirty="0" smtClean="0">
                          <a:effectLst>
                            <a:outerShdw blurRad="38100" dist="38100" dir="2700000" algn="tl">
                              <a:srgbClr val="000000">
                                <a:alpha val="43137"/>
                              </a:srgbClr>
                            </a:outerShdw>
                          </a:effectLst>
                        </a:rPr>
                        <a:t>philosophical </a:t>
                      </a:r>
                      <a:r>
                        <a:rPr lang="en-US" sz="2400" b="0" dirty="0">
                          <a:effectLst>
                            <a:outerShdw blurRad="38100" dist="38100" dir="2700000" algn="tl">
                              <a:srgbClr val="000000">
                                <a:alpha val="43137"/>
                              </a:srgbClr>
                            </a:outerShdw>
                          </a:effectLst>
                        </a:rPr>
                        <a:t>background of contemporary teaching methods</a:t>
                      </a:r>
                      <a:endParaRPr lang="en-US" sz="28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50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10%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defTabSz="914400" rtl="0" eaLnBrk="1" latinLnBrk="0" hangingPunct="1">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r">
                        <a:spcBef>
                          <a:spcPts val="0"/>
                        </a:spcBef>
                        <a:spcAft>
                          <a:spcPts val="0"/>
                        </a:spcAft>
                      </a:pPr>
                      <a:endParaRPr lang="en-US" sz="28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extLst>
                  <a:ext uri="{0D108BD9-81ED-4DB2-BD59-A6C34878D82A}">
                    <a16:rowId xmlns:a16="http://schemas.microsoft.com/office/drawing/2014/main" val="10004"/>
                  </a:ext>
                </a:extLst>
              </a:tr>
              <a:tr h="801276">
                <a:tc>
                  <a:txBody>
                    <a:bodyPr/>
                    <a:lstStyle/>
                    <a:p>
                      <a:pPr marL="0" marR="0" algn="r">
                        <a:spcBef>
                          <a:spcPts val="0"/>
                        </a:spcBef>
                        <a:spcAft>
                          <a:spcPts val="0"/>
                        </a:spcAft>
                      </a:pPr>
                      <a:r>
                        <a:rPr lang="en-US" sz="2400" b="1" dirty="0">
                          <a:effectLst>
                            <a:outerShdw blurRad="38100" dist="38100" dir="2700000" algn="tl">
                              <a:srgbClr val="000000">
                                <a:alpha val="43137"/>
                              </a:srgbClr>
                            </a:outerShdw>
                          </a:effectLst>
                        </a:rPr>
                        <a:t>Total points:</a:t>
                      </a:r>
                      <a:endParaRPr lang="en-US" sz="2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smtClean="0">
                          <a:solidFill>
                            <a:schemeClr val="bg1"/>
                          </a:solidFill>
                          <a:effectLst>
                            <a:outerShdw blurRad="38100" dist="38100" dir="2700000" algn="tl">
                              <a:srgbClr val="000000">
                                <a:alpha val="43137"/>
                              </a:srgbClr>
                            </a:outerShdw>
                          </a:effectLst>
                        </a:rPr>
                        <a:t>500</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lgn="ctr">
                        <a:spcBef>
                          <a:spcPts val="0"/>
                        </a:spcBef>
                        <a:spcAft>
                          <a:spcPts val="0"/>
                        </a:spcAft>
                      </a:pPr>
                      <a:r>
                        <a:rPr lang="en-US" sz="2400" b="1" dirty="0">
                          <a:effectLst>
                            <a:outerShdw blurRad="38100" dist="38100" dir="2700000" algn="tl">
                              <a:srgbClr val="000000">
                                <a:alpha val="43137"/>
                              </a:srgbClr>
                            </a:outerShdw>
                          </a:effectLst>
                        </a:rPr>
                        <a:t> </a:t>
                      </a:r>
                      <a:endParaRPr lang="en-US" sz="2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62%</a:t>
                      </a:r>
                      <a:endPar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512507">
                        <a:alpha val="60000"/>
                      </a:srgbClr>
                    </a:solidFill>
                  </a:tcPr>
                </a:tc>
                <a:tc>
                  <a:txBody>
                    <a:bodyPr/>
                    <a:lstStyle/>
                    <a:p>
                      <a:pPr marL="0" marR="0">
                        <a:spcBef>
                          <a:spcPts val="0"/>
                        </a:spcBef>
                        <a:spcAft>
                          <a:spcPts val="0"/>
                        </a:spcAft>
                      </a:pPr>
                      <a:endParaRPr lang="en-US" sz="28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512507">
                        <a:alpha val="60000"/>
                      </a:srgbClr>
                    </a:solidFill>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157281D6-7346-456E-9E1E-5EFA501C73AD}" type="slidenum">
              <a:rPr lang="en-US" smtClean="0"/>
              <a:t>4</a:t>
            </a:fld>
            <a:endParaRPr lang="en-US"/>
          </a:p>
        </p:txBody>
      </p:sp>
      <p:sp>
        <p:nvSpPr>
          <p:cNvPr id="3" name="TextBox 2"/>
          <p:cNvSpPr txBox="1"/>
          <p:nvPr/>
        </p:nvSpPr>
        <p:spPr>
          <a:xfrm>
            <a:off x="621968" y="6236208"/>
            <a:ext cx="11301808" cy="400110"/>
          </a:xfrm>
          <a:prstGeom prst="rect">
            <a:avLst/>
          </a:prstGeom>
          <a:noFill/>
        </p:spPr>
        <p:txBody>
          <a:bodyPr wrap="square" rtlCol="0">
            <a:spAutoFit/>
          </a:bodyPr>
          <a:lstStyle/>
          <a:p>
            <a:r>
              <a:rPr lang="en-US" sz="2000" i="1" dirty="0" smtClean="0">
                <a:solidFill>
                  <a:schemeClr val="bg1"/>
                </a:solidFill>
                <a:effectLst>
                  <a:outerShdw blurRad="38100" dist="38100" dir="2700000" algn="tl">
                    <a:srgbClr val="000000">
                      <a:alpha val="43137"/>
                    </a:srgbClr>
                  </a:outerShdw>
                </a:effectLst>
              </a:rPr>
              <a:t>If you emailed an assignment to me, please check to be sure you have a grade for it.  I might have missed it.  </a:t>
            </a:r>
            <a:endParaRPr lang="en-US" sz="2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0092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7059"/>
          </a:xfrm>
        </p:spPr>
        <p:txBody>
          <a:bodyPr/>
          <a:lstStyle/>
          <a:p>
            <a:r>
              <a:rPr lang="en-US" dirty="0" smtClean="0"/>
              <a:t>Questions on Sections of the Paper?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90957221"/>
              </p:ext>
            </p:extLst>
          </p:nvPr>
        </p:nvGraphicFramePr>
        <p:xfrm>
          <a:off x="838200" y="1304417"/>
          <a:ext cx="10582656" cy="5357456"/>
        </p:xfrm>
        <a:graphic>
          <a:graphicData uri="http://schemas.openxmlformats.org/drawingml/2006/table">
            <a:tbl>
              <a:tblPr firstRow="1" firstCol="1" bandRow="1">
                <a:tableStyleId>{5C22544A-7EE6-4342-B048-85BDC9FD1C3A}</a:tableStyleId>
              </a:tblPr>
              <a:tblGrid>
                <a:gridCol w="1996440">
                  <a:extLst>
                    <a:ext uri="{9D8B030D-6E8A-4147-A177-3AD203B41FA5}">
                      <a16:colId xmlns:a16="http://schemas.microsoft.com/office/drawing/2014/main" val="1570790352"/>
                    </a:ext>
                  </a:extLst>
                </a:gridCol>
                <a:gridCol w="8586216">
                  <a:extLst>
                    <a:ext uri="{9D8B030D-6E8A-4147-A177-3AD203B41FA5}">
                      <a16:colId xmlns:a16="http://schemas.microsoft.com/office/drawing/2014/main" val="1744885063"/>
                    </a:ext>
                  </a:extLst>
                </a:gridCol>
              </a:tblGrid>
              <a:tr h="584060">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Worldview</a:t>
                      </a: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Need to include</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b="1" i="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metaphysics, epistemology, and axiology </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(incl. </a:t>
                      </a:r>
                      <a:r>
                        <a:rPr lang="en-US" sz="2000" b="1" i="1" kern="1200" dirty="0" smtClean="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aesthetics</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Good to refer to –</a:t>
                      </a:r>
                      <a:r>
                        <a:rPr lang="en-US" sz="2000" b="1" i="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isms</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or –</a:t>
                      </a:r>
                      <a:r>
                        <a:rPr lang="en-US" sz="2000" b="1" i="1" kern="1200" dirty="0" err="1"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ologies</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 bit.  Don’t </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overdo the </a:t>
                      </a:r>
                      <a:r>
                        <a:rPr lang="en-US" sz="2000" b="1" i="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isms</a:t>
                      </a:r>
                      <a:r>
                        <a:rPr lang="en-US" sz="2000" b="1" kern="12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en-US" sz="2000" b="1" kern="12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1753495861"/>
                  </a:ext>
                </a:extLst>
              </a:tr>
              <a:tr h="876091">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View of Student</a:t>
                      </a: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Tied to worldview?</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Research on learner development?  </a:t>
                      </a:r>
                      <a:endPar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Tension</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b="1" baseline="0" dirty="0" smtClean="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sinful nature </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vs. image of God.</a:t>
                      </a:r>
                    </a:p>
                    <a:p>
                      <a:pPr marL="0" marR="0">
                        <a:spcBef>
                          <a:spcPts val="0"/>
                        </a:spcBef>
                        <a:spcAft>
                          <a:spcPts val="0"/>
                        </a:spcAft>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Aligned with view of teacher, etc.?</a:t>
                      </a:r>
                      <a:endParaRPr lang="en-US" sz="20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1865557786"/>
                  </a:ext>
                </a:extLst>
              </a:tr>
              <a:tr h="876091">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View of the Teacher</a:t>
                      </a: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Tied to worldview?</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Society’s expectations?</a:t>
                      </a:r>
                    </a:p>
                    <a:p>
                      <a:pPr marL="0" marR="0">
                        <a:spcBef>
                          <a:spcPts val="0"/>
                        </a:spcBef>
                        <a:spcAft>
                          <a:spcPts val="0"/>
                        </a:spcAft>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Different roles in tension.  Metaphor for teachers?</a:t>
                      </a:r>
                    </a:p>
                    <a:p>
                      <a:pPr marL="0" marR="0">
                        <a:spcBef>
                          <a:spcPts val="0"/>
                        </a:spcBef>
                        <a:spcAft>
                          <a:spcPts val="0"/>
                        </a:spcAft>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Approach to </a:t>
                      </a:r>
                      <a:r>
                        <a:rPr lang="en-US" sz="2000" b="1" baseline="0" dirty="0" smtClean="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classroom management</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endParaRPr lang="en-US" sz="20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3697962911"/>
                  </a:ext>
                </a:extLst>
              </a:tr>
              <a:tr h="876091">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View of Curriculum &amp; Instruction</a:t>
                      </a: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Tension:  who chooses curriculum, for what purpose?</a:t>
                      </a:r>
                    </a:p>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Tied to worldview and other “view of” sections?</a:t>
                      </a:r>
                    </a:p>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Practical</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applications?  </a:t>
                      </a:r>
                      <a:endParaRPr lang="en-US" sz="20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75000"/>
                      </a:srgbClr>
                    </a:solidFill>
                  </a:tcPr>
                </a:tc>
                <a:extLst>
                  <a:ext uri="{0D108BD9-81ED-4DB2-BD59-A6C34878D82A}">
                    <a16:rowId xmlns:a16="http://schemas.microsoft.com/office/drawing/2014/main" val="3655041583"/>
                  </a:ext>
                </a:extLst>
              </a:tr>
              <a:tr h="876091">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Purpose</a:t>
                      </a:r>
                      <a:r>
                        <a:rPr lang="en-US" sz="2000"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of Education</a:t>
                      </a: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Different</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assumptions and roles of education historically and in our society (parents, state, businesses, local community)?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Tied to </a:t>
                      </a: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worldview and other “view of” sections?</a:t>
                      </a:r>
                    </a:p>
                  </a:txBody>
                  <a:tcPr marL="68580" marR="68580" marT="0" marB="0">
                    <a:solidFill>
                      <a:srgbClr val="512507">
                        <a:alpha val="75000"/>
                      </a:srgbClr>
                    </a:solidFill>
                  </a:tcPr>
                </a:tc>
                <a:extLst>
                  <a:ext uri="{0D108BD9-81ED-4DB2-BD59-A6C34878D82A}">
                    <a16:rowId xmlns:a16="http://schemas.microsoft.com/office/drawing/2014/main" val="3547737562"/>
                  </a:ext>
                </a:extLst>
              </a:tr>
              <a:tr h="1090256">
                <a:tc>
                  <a:txBody>
                    <a:bodyPr/>
                    <a:lstStyle/>
                    <a:p>
                      <a:pPr marL="0" marR="0">
                        <a:spcBef>
                          <a:spcPts val="0"/>
                        </a:spcBef>
                        <a:spcAft>
                          <a:spcPts val="0"/>
                        </a:spcAft>
                      </a:pPr>
                      <a:r>
                        <a:rPr lang="en-US" sz="20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View</a:t>
                      </a:r>
                      <a:r>
                        <a:rPr lang="en-US" sz="2000"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of Calling &amp; Work</a:t>
                      </a:r>
                      <a:endParaRPr lang="en-US" sz="2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12507">
                        <a:alpha val="90000"/>
                      </a:srgbClr>
                    </a:solidFill>
                  </a:tcPr>
                </a:tc>
                <a:tc>
                  <a:txBody>
                    <a:bodyPr/>
                    <a:lstStyle/>
                    <a:p>
                      <a:pPr marL="0" marR="0">
                        <a:spcBef>
                          <a:spcPts val="0"/>
                        </a:spcBef>
                        <a:spcAft>
                          <a:spcPts val="0"/>
                        </a:spcAft>
                      </a:pP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Divine calling (vocation and </a:t>
                      </a:r>
                      <a:r>
                        <a:rPr lang="en-US" sz="2000" b="1" dirty="0" smtClean="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avocation</a:t>
                      </a: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Focus on helping the </a:t>
                      </a:r>
                      <a:r>
                        <a:rPr lang="en-US" sz="2000" b="1" baseline="0" dirty="0" smtClean="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*student* </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find and prepare for </a:t>
                      </a:r>
                      <a:r>
                        <a:rPr lang="en-US" sz="2000" b="1" baseline="0" dirty="0" smtClean="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his/her calling</a:t>
                      </a: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Tied to </a:t>
                      </a:r>
                      <a:r>
                        <a:rPr lang="en-US" sz="2000" b="1"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worldview and other “view of” sections?</a:t>
                      </a:r>
                    </a:p>
                  </a:txBody>
                  <a:tcPr marL="68580" marR="68580" marT="0" marB="0">
                    <a:solidFill>
                      <a:srgbClr val="512507">
                        <a:alpha val="75000"/>
                      </a:srgbClr>
                    </a:solidFill>
                  </a:tcPr>
                </a:tc>
                <a:extLst>
                  <a:ext uri="{0D108BD9-81ED-4DB2-BD59-A6C34878D82A}">
                    <a16:rowId xmlns:a16="http://schemas.microsoft.com/office/drawing/2014/main" val="1681823714"/>
                  </a:ext>
                </a:extLst>
              </a:tr>
            </a:tbl>
          </a:graphicData>
        </a:graphic>
      </p:graphicFrame>
    </p:spTree>
    <p:extLst>
      <p:ext uri="{BB962C8B-B14F-4D97-AF65-F5344CB8AC3E}">
        <p14:creationId xmlns:p14="http://schemas.microsoft.com/office/powerpoint/2010/main" val="1012471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2375664"/>
              </p:ext>
            </p:extLst>
          </p:nvPr>
        </p:nvGraphicFramePr>
        <p:xfrm>
          <a:off x="838199" y="1535723"/>
          <a:ext cx="10802815" cy="5120640"/>
        </p:xfrm>
        <a:graphic>
          <a:graphicData uri="http://schemas.openxmlformats.org/drawingml/2006/table">
            <a:tbl>
              <a:tblPr firstRow="1" firstCol="1" bandRow="1">
                <a:tableStyleId>{5C22544A-7EE6-4342-B048-85BDC9FD1C3A}</a:tableStyleId>
              </a:tblPr>
              <a:tblGrid>
                <a:gridCol w="10802815">
                  <a:extLst>
                    <a:ext uri="{9D8B030D-6E8A-4147-A177-3AD203B41FA5}">
                      <a16:colId xmlns:a16="http://schemas.microsoft.com/office/drawing/2014/main" val="4076405059"/>
                    </a:ext>
                  </a:extLst>
                </a:gridCol>
              </a:tblGrid>
              <a:tr h="2543908">
                <a:tc>
                  <a:txBody>
                    <a:bodyPr/>
                    <a:lstStyle/>
                    <a:p>
                      <a:pPr>
                        <a:spcAft>
                          <a:spcPts val="0"/>
                        </a:spcAft>
                      </a:pPr>
                      <a:r>
                        <a:rPr lang="en-US" sz="2800" dirty="0">
                          <a:effectLst/>
                        </a:rPr>
                        <a:t>Worldview description has complexity, depth and authentic connection to a vision of life, as well as a measure of independent expression. Responds to and makes connections to philosophical topics throughout the paper (applying personal </a:t>
                      </a:r>
                      <a:r>
                        <a:rPr lang="en-US" sz="2800" u="sng" dirty="0">
                          <a:effectLst/>
                        </a:rPr>
                        <a:t>metaphysics</a:t>
                      </a:r>
                      <a:r>
                        <a:rPr lang="en-US" sz="2800" dirty="0">
                          <a:effectLst/>
                        </a:rPr>
                        <a:t>, </a:t>
                      </a:r>
                      <a:r>
                        <a:rPr lang="en-US" sz="2800" u="sng" dirty="0">
                          <a:effectLst/>
                        </a:rPr>
                        <a:t>epistemology</a:t>
                      </a:r>
                      <a:r>
                        <a:rPr lang="en-US" sz="2800" dirty="0">
                          <a:effectLst/>
                        </a:rPr>
                        <a:t>, and </a:t>
                      </a:r>
                      <a:r>
                        <a:rPr lang="en-US" sz="2800" u="sng" dirty="0">
                          <a:effectLst/>
                        </a:rPr>
                        <a:t>axiology</a:t>
                      </a:r>
                      <a:r>
                        <a:rPr lang="en-US" sz="2800" dirty="0">
                          <a:effectLst/>
                        </a:rPr>
                        <a:t> to educational issues).  Presents sound propositions and adequately supports each claim.  </a:t>
                      </a:r>
                      <a:endParaRPr lang="en-US" sz="2800" dirty="0">
                        <a:effectLst/>
                        <a:latin typeface="Calibri" panose="020F0502020204030204" pitchFamily="34" charset="0"/>
                      </a:endParaRPr>
                    </a:p>
                  </a:txBody>
                  <a:tcPr marL="68580" marR="68580" marT="0" marB="0">
                    <a:solidFill>
                      <a:schemeClr val="accent4">
                        <a:lumMod val="50000"/>
                      </a:schemeClr>
                    </a:solidFill>
                  </a:tcPr>
                </a:tc>
                <a:extLst>
                  <a:ext uri="{0D108BD9-81ED-4DB2-BD59-A6C34878D82A}">
                    <a16:rowId xmlns:a16="http://schemas.microsoft.com/office/drawing/2014/main" val="1217304639"/>
                  </a:ext>
                </a:extLst>
              </a:tr>
              <a:tr h="1507768">
                <a:tc>
                  <a:txBody>
                    <a:bodyPr/>
                    <a:lstStyle/>
                    <a:p>
                      <a:pPr>
                        <a:spcAft>
                          <a:spcPts val="0"/>
                        </a:spcAft>
                      </a:pPr>
                      <a:r>
                        <a:rPr lang="en-US" sz="2800" dirty="0">
                          <a:effectLst>
                            <a:outerShdw blurRad="38100" dist="38100" dir="2700000" algn="tl">
                              <a:srgbClr val="000000">
                                <a:alpha val="43137"/>
                              </a:srgbClr>
                            </a:outerShdw>
                          </a:effectLst>
                        </a:rPr>
                        <a:t>The best papers are quite precise and accurate with these specific philosophical constructs, using the exact words </a:t>
                      </a:r>
                      <a:r>
                        <a:rPr lang="en-US" sz="2800" dirty="0">
                          <a:solidFill>
                            <a:srgbClr val="FF0000"/>
                          </a:solidFill>
                          <a:effectLst>
                            <a:outerShdw blurRad="38100" dist="38100" dir="2700000" algn="tl">
                              <a:srgbClr val="000000">
                                <a:alpha val="43137"/>
                              </a:srgbClr>
                            </a:outerShdw>
                          </a:effectLst>
                        </a:rPr>
                        <a:t>metaphysics, epistemology, and axiology</a:t>
                      </a:r>
                      <a:r>
                        <a:rPr lang="en-US" sz="2800" dirty="0">
                          <a:effectLst>
                            <a:outerShdw blurRad="38100" dist="38100" dir="2700000" algn="tl">
                              <a:srgbClr val="000000">
                                <a:alpha val="43137"/>
                              </a:srgbClr>
                            </a:outerShdw>
                          </a:effectLst>
                        </a:rPr>
                        <a:t>, and integrating these concepts with the writer’s personal worldview (for example, based on biblical concepts of truth, reality, and values).  Further, excellent papers address both aspects of </a:t>
                      </a:r>
                      <a:r>
                        <a:rPr lang="en-US" sz="2800" dirty="0">
                          <a:solidFill>
                            <a:srgbClr val="FF0000"/>
                          </a:solidFill>
                          <a:effectLst>
                            <a:outerShdw blurRad="38100" dist="38100" dir="2700000" algn="tl">
                              <a:srgbClr val="000000">
                                <a:alpha val="43137"/>
                              </a:srgbClr>
                            </a:outerShdw>
                          </a:effectLst>
                        </a:rPr>
                        <a:t>axiology</a:t>
                      </a:r>
                      <a:r>
                        <a:rPr lang="en-US" sz="2800" dirty="0">
                          <a:effectLst>
                            <a:outerShdw blurRad="38100" dist="38100" dir="2700000" algn="tl">
                              <a:srgbClr val="000000">
                                <a:alpha val="43137"/>
                              </a:srgbClr>
                            </a:outerShdw>
                          </a:effectLst>
                        </a:rPr>
                        <a:t>.  </a:t>
                      </a:r>
                      <a:endParaRPr lang="en-US" sz="2800" dirty="0">
                        <a:effectLst>
                          <a:outerShdw blurRad="38100" dist="38100" dir="2700000" algn="tl">
                            <a:srgbClr val="000000">
                              <a:alpha val="43137"/>
                            </a:srgbClr>
                          </a:outerShdw>
                        </a:effectLst>
                        <a:latin typeface="Calibri" panose="020F0502020204030204" pitchFamily="34" charset="0"/>
                      </a:endParaRPr>
                    </a:p>
                  </a:txBody>
                  <a:tcPr marL="68580" marR="68580" marT="0" marB="0">
                    <a:solidFill>
                      <a:srgbClr val="512507"/>
                    </a:solidFill>
                  </a:tcPr>
                </a:tc>
                <a:extLst>
                  <a:ext uri="{0D108BD9-81ED-4DB2-BD59-A6C34878D82A}">
                    <a16:rowId xmlns:a16="http://schemas.microsoft.com/office/drawing/2014/main" val="1138033256"/>
                  </a:ext>
                </a:extLst>
              </a:tr>
            </a:tbl>
          </a:graphicData>
        </a:graphic>
      </p:graphicFrame>
    </p:spTree>
    <p:extLst>
      <p:ext uri="{BB962C8B-B14F-4D97-AF65-F5344CB8AC3E}">
        <p14:creationId xmlns:p14="http://schemas.microsoft.com/office/powerpoint/2010/main" val="357237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the Student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5190876"/>
              </p:ext>
            </p:extLst>
          </p:nvPr>
        </p:nvGraphicFramePr>
        <p:xfrm>
          <a:off x="961292" y="1430215"/>
          <a:ext cx="10550770" cy="4809998"/>
        </p:xfrm>
        <a:graphic>
          <a:graphicData uri="http://schemas.openxmlformats.org/drawingml/2006/table">
            <a:tbl>
              <a:tblPr firstRow="1" firstCol="1" bandRow="1">
                <a:tableStyleId>{5C22544A-7EE6-4342-B048-85BDC9FD1C3A}</a:tableStyleId>
              </a:tblPr>
              <a:tblGrid>
                <a:gridCol w="10550770">
                  <a:extLst>
                    <a:ext uri="{9D8B030D-6E8A-4147-A177-3AD203B41FA5}">
                      <a16:colId xmlns:a16="http://schemas.microsoft.com/office/drawing/2014/main" val="1913411976"/>
                    </a:ext>
                  </a:extLst>
                </a:gridCol>
              </a:tblGrid>
              <a:tr h="2133600">
                <a:tc>
                  <a:txBody>
                    <a:bodyPr/>
                    <a:lstStyle/>
                    <a:p>
                      <a:pPr marL="0" marR="0">
                        <a:lnSpc>
                          <a:spcPct val="115000"/>
                        </a:lnSpc>
                        <a:spcBef>
                          <a:spcPts val="0"/>
                        </a:spcBef>
                        <a:spcAft>
                          <a:spcPts val="0"/>
                        </a:spcAft>
                      </a:pPr>
                      <a:r>
                        <a:rPr lang="en-US" sz="2200" dirty="0">
                          <a:effectLst/>
                        </a:rPr>
                        <a:t>The view of the student is well-developed, consistent with the writer’s worldview and with research on human development, and applicable to the student’s role in the educational process. Include implications for classroom management.  Shows how the view of the student relates to the view of the teacher, curriculum, sense of calling, and purpose of education.  </a:t>
                      </a:r>
                      <a:endParaRPr lang="en-US" sz="2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4033202831"/>
                  </a:ext>
                </a:extLst>
              </a:tr>
              <a:tr h="2003033">
                <a:tc>
                  <a:txBody>
                    <a:bodyPr/>
                    <a:lstStyle/>
                    <a:p>
                      <a:pPr marL="0" marR="0">
                        <a:lnSpc>
                          <a:spcPct val="115000"/>
                        </a:lnSpc>
                        <a:spcBef>
                          <a:spcPts val="0"/>
                        </a:spcBef>
                        <a:spcAft>
                          <a:spcPts val="0"/>
                        </a:spcAft>
                      </a:pPr>
                      <a:r>
                        <a:rPr lang="en-US" sz="2200" dirty="0">
                          <a:effectLst>
                            <a:outerShdw blurRad="38100" dist="38100" dir="2700000" algn="tl">
                              <a:srgbClr val="000000">
                                <a:alpha val="43137"/>
                              </a:srgbClr>
                            </a:outerShdw>
                          </a:effectLst>
                        </a:rPr>
                        <a:t>The best papers go beyond a single view of the student—drawing on the course textbooks and different philosophies studied—specifically mentioning dissimilar facets within the view of the student, addressing these inherent </a:t>
                      </a:r>
                      <a:r>
                        <a:rPr lang="en-US" sz="2200" dirty="0">
                          <a:solidFill>
                            <a:srgbClr val="FF0000"/>
                          </a:solidFill>
                          <a:effectLst>
                            <a:outerShdw blurRad="38100" dist="38100" dir="2700000" algn="tl">
                              <a:srgbClr val="000000">
                                <a:alpha val="43137"/>
                              </a:srgbClr>
                            </a:outerShdw>
                          </a:effectLst>
                        </a:rPr>
                        <a:t>tensions</a:t>
                      </a:r>
                      <a:r>
                        <a:rPr lang="en-US" sz="2200" dirty="0">
                          <a:effectLst>
                            <a:outerShdw blurRad="38100" dist="38100" dir="2700000" algn="tl">
                              <a:srgbClr val="000000">
                                <a:alpha val="43137"/>
                              </a:srgbClr>
                            </a:outerShdw>
                          </a:effectLst>
                        </a:rPr>
                        <a:t>, and integrating the writer’s view of the student with the writer’s personal worldview (e.g., rooted in a scriptural view of personhood).  Further, excellent papers address </a:t>
                      </a:r>
                      <a:r>
                        <a:rPr lang="en-US" sz="2200" dirty="0">
                          <a:solidFill>
                            <a:srgbClr val="FF0000"/>
                          </a:solidFill>
                          <a:effectLst>
                            <a:outerShdw blurRad="38100" dist="38100" dir="2700000" algn="tl">
                              <a:srgbClr val="000000">
                                <a:alpha val="43137"/>
                              </a:srgbClr>
                            </a:outerShdw>
                          </a:effectLst>
                        </a:rPr>
                        <a:t>classroom management </a:t>
                      </a:r>
                      <a:r>
                        <a:rPr lang="en-US" sz="2200" dirty="0">
                          <a:effectLst>
                            <a:outerShdw blurRad="38100" dist="38100" dir="2700000" algn="tl">
                              <a:srgbClr val="000000">
                                <a:alpha val="43137"/>
                              </a:srgbClr>
                            </a:outerShdw>
                          </a:effectLst>
                        </a:rPr>
                        <a:t>and how the view of the student impacts the other components of a philosophy of education.  Many of the best papers include a </a:t>
                      </a:r>
                      <a:r>
                        <a:rPr lang="en-US" sz="2200" dirty="0">
                          <a:solidFill>
                            <a:srgbClr val="FF0000"/>
                          </a:solidFill>
                          <a:effectLst>
                            <a:outerShdw blurRad="38100" dist="38100" dir="2700000" algn="tl">
                              <a:srgbClr val="000000">
                                <a:alpha val="43137"/>
                              </a:srgbClr>
                            </a:outerShdw>
                          </a:effectLst>
                        </a:rPr>
                        <a:t>metaphor</a:t>
                      </a:r>
                      <a:r>
                        <a:rPr lang="en-US" sz="2200" dirty="0">
                          <a:effectLst>
                            <a:outerShdw blurRad="38100" dist="38100" dir="2700000" algn="tl">
                              <a:srgbClr val="000000">
                                <a:alpha val="43137"/>
                              </a:srgbClr>
                            </a:outerShdw>
                          </a:effectLst>
                        </a:rPr>
                        <a:t> to describe the view of the student.  </a:t>
                      </a:r>
                      <a:endParaRPr lang="en-US" sz="2200" dirty="0">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rgbClr val="512507"/>
                    </a:solidFill>
                  </a:tcPr>
                </a:tc>
                <a:extLst>
                  <a:ext uri="{0D108BD9-81ED-4DB2-BD59-A6C34878D82A}">
                    <a16:rowId xmlns:a16="http://schemas.microsoft.com/office/drawing/2014/main" val="366949811"/>
                  </a:ext>
                </a:extLst>
              </a:tr>
            </a:tbl>
          </a:graphicData>
        </a:graphic>
      </p:graphicFrame>
    </p:spTree>
    <p:extLst>
      <p:ext uri="{BB962C8B-B14F-4D97-AF65-F5344CB8AC3E}">
        <p14:creationId xmlns:p14="http://schemas.microsoft.com/office/powerpoint/2010/main" val="1531170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the Teacher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9970227"/>
              </p:ext>
            </p:extLst>
          </p:nvPr>
        </p:nvGraphicFramePr>
        <p:xfrm>
          <a:off x="838199" y="1570892"/>
          <a:ext cx="10603523" cy="4867324"/>
        </p:xfrm>
        <a:graphic>
          <a:graphicData uri="http://schemas.openxmlformats.org/drawingml/2006/table">
            <a:tbl>
              <a:tblPr firstRow="1" firstCol="1" bandRow="1">
                <a:tableStyleId>{5C22544A-7EE6-4342-B048-85BDC9FD1C3A}</a:tableStyleId>
              </a:tblPr>
              <a:tblGrid>
                <a:gridCol w="10603523">
                  <a:extLst>
                    <a:ext uri="{9D8B030D-6E8A-4147-A177-3AD203B41FA5}">
                      <a16:colId xmlns:a16="http://schemas.microsoft.com/office/drawing/2014/main" val="1897751678"/>
                    </a:ext>
                  </a:extLst>
                </a:gridCol>
              </a:tblGrid>
              <a:tr h="1805354">
                <a:tc>
                  <a:txBody>
                    <a:bodyPr/>
                    <a:lstStyle/>
                    <a:p>
                      <a:pPr marL="0" marR="0">
                        <a:lnSpc>
                          <a:spcPct val="115000"/>
                        </a:lnSpc>
                        <a:spcBef>
                          <a:spcPts val="0"/>
                        </a:spcBef>
                        <a:spcAft>
                          <a:spcPts val="0"/>
                        </a:spcAft>
                      </a:pPr>
                      <a:r>
                        <a:rPr lang="en-US" sz="2200" dirty="0">
                          <a:effectLst/>
                        </a:rPr>
                        <a:t>The view of the teacher is well-developed, consistent with the writer’s worldview and with societal expectations for teachers.  Shows understanding of different roles and expectations for teachers.  Shows how the view of the teacher relates to the view of the student, curriculum, sense of calling, and purpose of education.  </a:t>
                      </a:r>
                      <a:endParaRPr lang="en-US" sz="22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1147135188"/>
                  </a:ext>
                </a:extLst>
              </a:tr>
              <a:tr h="2077078">
                <a:tc>
                  <a:txBody>
                    <a:bodyPr/>
                    <a:lstStyle/>
                    <a:p>
                      <a:pPr marL="0" marR="0">
                        <a:lnSpc>
                          <a:spcPct val="115000"/>
                        </a:lnSpc>
                        <a:spcBef>
                          <a:spcPts val="0"/>
                        </a:spcBef>
                        <a:spcAft>
                          <a:spcPts val="0"/>
                        </a:spcAft>
                      </a:pPr>
                      <a:r>
                        <a:rPr lang="en-US" sz="2200" dirty="0">
                          <a:effectLst>
                            <a:outerShdw blurRad="38100" dist="38100" dir="2700000" algn="tl">
                              <a:srgbClr val="000000">
                                <a:alpha val="43137"/>
                              </a:srgbClr>
                            </a:outerShdw>
                          </a:effectLst>
                        </a:rPr>
                        <a:t>The best papers go beyond a single view of the teacher—drawing on the course textbooks and different philosophies studied—specifically mentioning different roles and dissimilar facets within the view of the teacher, addressing these inherent </a:t>
                      </a:r>
                      <a:r>
                        <a:rPr lang="en-US" sz="2200" dirty="0">
                          <a:solidFill>
                            <a:srgbClr val="FF0000"/>
                          </a:solidFill>
                          <a:effectLst>
                            <a:outerShdw blurRad="38100" dist="38100" dir="2700000" algn="tl">
                              <a:srgbClr val="000000">
                                <a:alpha val="43137"/>
                              </a:srgbClr>
                            </a:outerShdw>
                          </a:effectLst>
                        </a:rPr>
                        <a:t>tensions</a:t>
                      </a:r>
                      <a:r>
                        <a:rPr lang="en-US" sz="2200" dirty="0">
                          <a:effectLst>
                            <a:outerShdw blurRad="38100" dist="38100" dir="2700000" algn="tl">
                              <a:srgbClr val="000000">
                                <a:alpha val="43137"/>
                              </a:srgbClr>
                            </a:outerShdw>
                          </a:effectLst>
                        </a:rPr>
                        <a:t>, and integrating this view with the writer’s personal worldview (e.g., rooted in a scriptural view of personhood, </a:t>
                      </a:r>
                      <a:r>
                        <a:rPr lang="en-US" sz="2200" dirty="0">
                          <a:solidFill>
                            <a:srgbClr val="FF0000"/>
                          </a:solidFill>
                          <a:effectLst>
                            <a:outerShdw blurRad="38100" dist="38100" dir="2700000" algn="tl">
                              <a:srgbClr val="000000">
                                <a:alpha val="43137"/>
                              </a:srgbClr>
                            </a:outerShdw>
                          </a:effectLst>
                        </a:rPr>
                        <a:t>authority, and grace</a:t>
                      </a:r>
                      <a:r>
                        <a:rPr lang="en-US" sz="2200" dirty="0">
                          <a:effectLst>
                            <a:outerShdw blurRad="38100" dist="38100" dir="2700000" algn="tl">
                              <a:srgbClr val="000000">
                                <a:alpha val="43137"/>
                              </a:srgbClr>
                            </a:outerShdw>
                          </a:effectLst>
                        </a:rPr>
                        <a:t>).  Further, excellent papers specifically name the different roles and provide apt metaphors for teaching and address how the view of the teacher impacts the other components of a philosophy of education, such as perspectives on </a:t>
                      </a:r>
                      <a:r>
                        <a:rPr lang="en-US" sz="2200" dirty="0">
                          <a:solidFill>
                            <a:srgbClr val="FF0000"/>
                          </a:solidFill>
                          <a:effectLst>
                            <a:outerShdw blurRad="38100" dist="38100" dir="2700000" algn="tl">
                              <a:srgbClr val="000000">
                                <a:alpha val="43137"/>
                              </a:srgbClr>
                            </a:outerShdw>
                          </a:effectLst>
                        </a:rPr>
                        <a:t>classroom management</a:t>
                      </a:r>
                      <a:r>
                        <a:rPr lang="en-US" sz="2200" dirty="0">
                          <a:effectLst>
                            <a:outerShdw blurRad="38100" dist="38100" dir="2700000" algn="tl">
                              <a:srgbClr val="000000">
                                <a:alpha val="43137"/>
                              </a:srgbClr>
                            </a:outerShdw>
                          </a:effectLst>
                        </a:rPr>
                        <a:t>.     </a:t>
                      </a:r>
                      <a:endParaRPr lang="en-US" sz="2200" dirty="0">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rgbClr val="512507"/>
                    </a:solidFill>
                  </a:tcPr>
                </a:tc>
                <a:extLst>
                  <a:ext uri="{0D108BD9-81ED-4DB2-BD59-A6C34878D82A}">
                    <a16:rowId xmlns:a16="http://schemas.microsoft.com/office/drawing/2014/main" val="1656447302"/>
                  </a:ext>
                </a:extLst>
              </a:tr>
            </a:tbl>
          </a:graphicData>
        </a:graphic>
      </p:graphicFrame>
    </p:spTree>
    <p:extLst>
      <p:ext uri="{BB962C8B-B14F-4D97-AF65-F5344CB8AC3E}">
        <p14:creationId xmlns:p14="http://schemas.microsoft.com/office/powerpoint/2010/main" val="1687145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Curriculum and Instruction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467561"/>
              </p:ext>
            </p:extLst>
          </p:nvPr>
        </p:nvGraphicFramePr>
        <p:xfrm>
          <a:off x="1008185" y="1418492"/>
          <a:ext cx="10210800" cy="4602163"/>
        </p:xfrm>
        <a:graphic>
          <a:graphicData uri="http://schemas.openxmlformats.org/drawingml/2006/table">
            <a:tbl>
              <a:tblPr firstRow="1" firstCol="1" bandRow="1">
                <a:tableStyleId>{5C22544A-7EE6-4342-B048-85BDC9FD1C3A}</a:tableStyleId>
              </a:tblPr>
              <a:tblGrid>
                <a:gridCol w="10210800">
                  <a:extLst>
                    <a:ext uri="{9D8B030D-6E8A-4147-A177-3AD203B41FA5}">
                      <a16:colId xmlns:a16="http://schemas.microsoft.com/office/drawing/2014/main" val="1308011361"/>
                    </a:ext>
                  </a:extLst>
                </a:gridCol>
              </a:tblGrid>
              <a:tr h="1242646">
                <a:tc>
                  <a:txBody>
                    <a:bodyPr/>
                    <a:lstStyle/>
                    <a:p>
                      <a:pPr marL="0" marR="0" algn="l">
                        <a:lnSpc>
                          <a:spcPct val="115000"/>
                        </a:lnSpc>
                        <a:spcBef>
                          <a:spcPts val="0"/>
                        </a:spcBef>
                        <a:spcAft>
                          <a:spcPts val="0"/>
                        </a:spcAft>
                      </a:pPr>
                      <a:r>
                        <a:rPr lang="en-US" sz="2400" dirty="0">
                          <a:effectLst/>
                        </a:rPr>
                        <a:t>The paper provides a flexible but coherent understanding of curriculum and instruction and their connections to educational purpose and the view of the student, teacher, and work</a:t>
                      </a:r>
                      <a:r>
                        <a:rPr lang="en-US" sz="2400" dirty="0" smtClean="0">
                          <a:effectLst/>
                        </a:rPr>
                        <a:t>.</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chemeClr val="accent4">
                        <a:lumMod val="50000"/>
                      </a:schemeClr>
                    </a:solidFill>
                  </a:tcPr>
                </a:tc>
                <a:extLst>
                  <a:ext uri="{0D108BD9-81ED-4DB2-BD59-A6C34878D82A}">
                    <a16:rowId xmlns:a16="http://schemas.microsoft.com/office/drawing/2014/main" val="3801234633"/>
                  </a:ext>
                </a:extLst>
              </a:tr>
              <a:tr h="2902035">
                <a:tc>
                  <a:txBody>
                    <a:bodyPr/>
                    <a:lstStyle/>
                    <a:p>
                      <a:pPr marL="0" marR="0" algn="l">
                        <a:lnSpc>
                          <a:spcPct val="115000"/>
                        </a:lnSpc>
                        <a:spcBef>
                          <a:spcPts val="0"/>
                        </a:spcBef>
                        <a:spcAft>
                          <a:spcPts val="0"/>
                        </a:spcAft>
                      </a:pPr>
                      <a:r>
                        <a:rPr lang="en-US" sz="2400" dirty="0">
                          <a:effectLst/>
                        </a:rPr>
                        <a:t>The </a:t>
                      </a:r>
                      <a:r>
                        <a:rPr lang="en-US" sz="2400" dirty="0">
                          <a:effectLst>
                            <a:outerShdw blurRad="38100" dist="38100" dir="2700000" algn="tl">
                              <a:srgbClr val="000000">
                                <a:alpha val="43137"/>
                              </a:srgbClr>
                            </a:outerShdw>
                          </a:effectLst>
                        </a:rPr>
                        <a:t>best papers—drawing on the course textbooks and different philosophies studied—address the </a:t>
                      </a:r>
                      <a:r>
                        <a:rPr lang="en-US" sz="2400" dirty="0">
                          <a:solidFill>
                            <a:srgbClr val="FF0000"/>
                          </a:solidFill>
                          <a:effectLst>
                            <a:outerShdw blurRad="38100" dist="38100" dir="2700000" algn="tl">
                              <a:srgbClr val="000000">
                                <a:alpha val="43137"/>
                              </a:srgbClr>
                            </a:outerShdw>
                          </a:effectLst>
                        </a:rPr>
                        <a:t>major </a:t>
                      </a:r>
                      <a:r>
                        <a:rPr lang="en-US" sz="2400" dirty="0" smtClean="0">
                          <a:solidFill>
                            <a:srgbClr val="FF0000"/>
                          </a:solidFill>
                          <a:effectLst>
                            <a:outerShdw blurRad="38100" dist="38100" dir="2700000" algn="tl">
                              <a:srgbClr val="000000">
                                <a:alpha val="43137"/>
                              </a:srgbClr>
                            </a:outerShdw>
                          </a:effectLst>
                        </a:rPr>
                        <a:t>tensions and issues </a:t>
                      </a:r>
                      <a:r>
                        <a:rPr lang="en-US" sz="2400" dirty="0">
                          <a:solidFill>
                            <a:srgbClr val="FF0000"/>
                          </a:solidFill>
                          <a:effectLst>
                            <a:outerShdw blurRad="38100" dist="38100" dir="2700000" algn="tl">
                              <a:srgbClr val="000000">
                                <a:alpha val="43137"/>
                              </a:srgbClr>
                            </a:outerShdw>
                          </a:effectLst>
                        </a:rPr>
                        <a:t>in curriculum choice </a:t>
                      </a:r>
                      <a:r>
                        <a:rPr lang="en-US" sz="2400" dirty="0">
                          <a:effectLst>
                            <a:outerShdw blurRad="38100" dist="38100" dir="2700000" algn="tl">
                              <a:srgbClr val="000000">
                                <a:alpha val="43137"/>
                              </a:srgbClr>
                            </a:outerShdw>
                          </a:effectLst>
                        </a:rPr>
                        <a:t>(such as </a:t>
                      </a:r>
                      <a:r>
                        <a:rPr lang="en-US" sz="2400" dirty="0">
                          <a:solidFill>
                            <a:srgbClr val="FF0000"/>
                          </a:solidFill>
                          <a:effectLst>
                            <a:outerShdw blurRad="38100" dist="38100" dir="2700000" algn="tl">
                              <a:srgbClr val="000000">
                                <a:alpha val="43137"/>
                              </a:srgbClr>
                            </a:outerShdw>
                          </a:effectLst>
                        </a:rPr>
                        <a:t>state standards</a:t>
                      </a:r>
                      <a:r>
                        <a:rPr lang="en-US" sz="2400" dirty="0">
                          <a:effectLst>
                            <a:outerShdw blurRad="38100" dist="38100" dir="2700000" algn="tl">
                              <a:srgbClr val="000000">
                                <a:alpha val="43137"/>
                              </a:srgbClr>
                            </a:outerShdw>
                          </a:effectLst>
                        </a:rPr>
                        <a:t>, parental concerns, and integration of worldview issues), addressing some of the tensions inherent in curriculum decisions.  Further, excellent papers provide specific examples of practical applications of responsible curriculum and instruction decisions and address briefly how curriculum and instruction relate to other components of a philosophy of education, such as </a:t>
                      </a:r>
                      <a:r>
                        <a:rPr lang="en-US" sz="2400" dirty="0">
                          <a:solidFill>
                            <a:srgbClr val="FF0000"/>
                          </a:solidFill>
                          <a:effectLst>
                            <a:outerShdw blurRad="38100" dist="38100" dir="2700000" algn="tl">
                              <a:srgbClr val="000000">
                                <a:alpha val="43137"/>
                              </a:srgbClr>
                            </a:outerShdw>
                          </a:effectLst>
                        </a:rPr>
                        <a:t>standardized testing</a:t>
                      </a:r>
                      <a:r>
                        <a:rPr lang="en-US" sz="2400" dirty="0">
                          <a:effectLst>
                            <a:outerShdw blurRad="38100" dist="38100" dir="2700000" algn="tl">
                              <a:srgbClr val="000000">
                                <a:alpha val="43137"/>
                              </a:srgbClr>
                            </a:outerShdw>
                          </a:effectLst>
                        </a:rPr>
                        <a:t>.  </a:t>
                      </a:r>
                      <a:endParaRPr lang="en-US" sz="2400" dirty="0">
                        <a:effectLst>
                          <a:outerShdw blurRad="38100" dist="38100" dir="2700000" algn="tl">
                            <a:srgbClr val="000000">
                              <a:alpha val="43137"/>
                            </a:srgbClr>
                          </a:outerShdw>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solidFill>
                      <a:srgbClr val="512507"/>
                    </a:solidFill>
                  </a:tcPr>
                </a:tc>
                <a:extLst>
                  <a:ext uri="{0D108BD9-81ED-4DB2-BD59-A6C34878D82A}">
                    <a16:rowId xmlns:a16="http://schemas.microsoft.com/office/drawing/2014/main" val="3449432481"/>
                  </a:ext>
                </a:extLst>
              </a:tr>
            </a:tbl>
          </a:graphicData>
        </a:graphic>
      </p:graphicFrame>
    </p:spTree>
    <p:extLst>
      <p:ext uri="{BB962C8B-B14F-4D97-AF65-F5344CB8AC3E}">
        <p14:creationId xmlns:p14="http://schemas.microsoft.com/office/powerpoint/2010/main" val="16807432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1930</TotalTime>
  <Words>1356</Words>
  <Application>Microsoft Office PowerPoint</Application>
  <PresentationFormat>Widescreen</PresentationFormat>
  <Paragraphs>108</Paragraphs>
  <Slides>11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MS Mincho</vt:lpstr>
      <vt:lpstr>Arial</vt:lpstr>
      <vt:lpstr>Arial Narrow</vt:lpstr>
      <vt:lpstr>Baskerville Old Face</vt:lpstr>
      <vt:lpstr>Calibri</vt:lpstr>
      <vt:lpstr>Calibri Light</vt:lpstr>
      <vt:lpstr>Times New Roman</vt:lpstr>
      <vt:lpstr>Wingdings</vt:lpstr>
      <vt:lpstr>Office Theme</vt:lpstr>
      <vt:lpstr>Course Schedule Overview of the Paper</vt:lpstr>
      <vt:lpstr>Looking ahead</vt:lpstr>
      <vt:lpstr>Group presentations</vt:lpstr>
      <vt:lpstr>Course grades—progress</vt:lpstr>
      <vt:lpstr>Questions on Sections of the Paper?</vt:lpstr>
      <vt:lpstr>Worldview</vt:lpstr>
      <vt:lpstr>View of the Student</vt:lpstr>
      <vt:lpstr>View of the Teacher</vt:lpstr>
      <vt:lpstr>View of Curriculum and Instruction</vt:lpstr>
      <vt:lpstr>Purpose of Education</vt:lpstr>
      <vt:lpstr>View of Calling and Work</vt:lpstr>
    </vt:vector>
  </TitlesOfParts>
  <Company>Dordt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Holtrop</dc:creator>
  <cp:lastModifiedBy>Steve Holtrop</cp:lastModifiedBy>
  <cp:revision>98</cp:revision>
  <dcterms:created xsi:type="dcterms:W3CDTF">2014-11-04T21:07:45Z</dcterms:created>
  <dcterms:modified xsi:type="dcterms:W3CDTF">2016-11-29T21:52:27Z</dcterms:modified>
</cp:coreProperties>
</file>