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61" r:id="rId4"/>
    <p:sldId id="257" r:id="rId5"/>
    <p:sldId id="278" r:id="rId6"/>
    <p:sldId id="258" r:id="rId7"/>
    <p:sldId id="259" r:id="rId8"/>
    <p:sldId id="268" r:id="rId9"/>
    <p:sldId id="260" r:id="rId10"/>
    <p:sldId id="262" r:id="rId11"/>
    <p:sldId id="263" r:id="rId12"/>
    <p:sldId id="265" r:id="rId13"/>
    <p:sldId id="267" r:id="rId14"/>
    <p:sldId id="264" r:id="rId15"/>
    <p:sldId id="270" r:id="rId16"/>
    <p:sldId id="266" r:id="rId17"/>
    <p:sldId id="279" r:id="rId18"/>
    <p:sldId id="269" r:id="rId19"/>
    <p:sldId id="274" r:id="rId20"/>
    <p:sldId id="275" r:id="rId21"/>
    <p:sldId id="27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2363A-C842-4E60-96F7-0452DF40E78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A6F3-F8EC-4B3B-8AC4-A34881D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3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0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6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6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7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5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50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4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51A5-7CE8-4F61-8E84-252A8A7001B1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15FB-2379-4EA8-AB7D-20DD2A29C7D0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348A-149D-451E-91DE-529B294D9741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5186-FEA5-496D-B04B-48F03615AF18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0911-8172-4CCF-9D78-7DE1A4FBD014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DB3A-8AFE-4CD5-A29A-68AD659F0CAD}" type="datetime1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A5A0-6676-4C35-8D1A-8D9B5EBC069E}" type="datetime1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13C-3A52-436F-95BF-5CA2D27A6726}" type="datetime1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4910-6D28-4AE4-A115-2C172A739F7E}" type="datetime1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B53B-A154-4FD1-BF20-9CC57CD25629}" type="datetime1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A28-525D-4604-BA61-BFC0B6D92284}" type="datetime1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6C59-2CBE-4874-9A73-3E6334C3ED3D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%2017:16-34#fen-NIV-27552a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reopagus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biblegateway.com/passage/?search=Acts%2017:16-34#fen-NIV-27552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Bartolomeo_Montagn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coachgrowth.files.wordpress.com/2013/09/philosophy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934" y="2387435"/>
            <a:ext cx="4298066" cy="4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762" y="305639"/>
            <a:ext cx="9144000" cy="21171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>
                <a:latin typeface="Algerian" panose="04020705040A02060702" pitchFamily="82" charset="0"/>
              </a:rPr>
              <a:t>Welcome to </a:t>
            </a:r>
            <a:br>
              <a:rPr lang="en-US" sz="4400" dirty="0" smtClean="0">
                <a:latin typeface="Algerian" panose="04020705040A02060702" pitchFamily="82" charset="0"/>
              </a:rPr>
            </a:br>
            <a:r>
              <a:rPr lang="en-US" sz="4400" dirty="0" smtClean="0">
                <a:latin typeface="Algerian" panose="04020705040A02060702" pitchFamily="82" charset="0"/>
              </a:rPr>
              <a:t>EDUC </a:t>
            </a:r>
            <a:r>
              <a:rPr lang="en-US" sz="4400" dirty="0">
                <a:latin typeface="Algerian" panose="04020705040A02060702" pitchFamily="82" charset="0"/>
              </a:rPr>
              <a:t>300/ CORE 310   </a:t>
            </a:r>
            <a:br>
              <a:rPr lang="en-US" sz="4400" dirty="0">
                <a:latin typeface="Algerian" panose="04020705040A02060702" pitchFamily="82" charset="0"/>
              </a:rPr>
            </a:br>
            <a:r>
              <a:rPr lang="en-US" sz="4400" dirty="0">
                <a:latin typeface="Algerian" panose="04020705040A02060702" pitchFamily="82" charset="0"/>
              </a:rPr>
              <a:t>Philosophy of Education  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3772" y="2789499"/>
            <a:ext cx="9144000" cy="2090746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Spring 2017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29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Dr. Stephen D. Holtrop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914">
            <a:off x="614712" y="3692323"/>
            <a:ext cx="2033264" cy="2777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545">
            <a:off x="2325867" y="4543698"/>
            <a:ext cx="2095661" cy="31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109" y="217714"/>
            <a:ext cx="3698549" cy="2184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lgerian" panose="04020705040A02060702" pitchFamily="82" charset="0"/>
              </a:rPr>
              <a:t>Does Philosophy have a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7170" name="Picture 2" descr="albert camus, quotes, sayings, meaningful, wise, courage, just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27" y="1197429"/>
            <a:ext cx="3559782" cy="45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faFy3gXtVzY/TY90_7oE9mI/AAAAAAAAKIk/QP1wY6lbb3U/s400/Hell%2Bis%2Bother%2B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748" y="2401977"/>
            <a:ext cx="3512910" cy="3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dia-cache-ak0.pinimg.com/236x/80/42/d3/8042d3e5d6a0a19490c72dcabcf9865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9297" y="1197429"/>
            <a:ext cx="3548160" cy="44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1608" y="6063733"/>
            <a:ext cx="52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bad reputation?</a:t>
            </a:r>
          </a:p>
        </p:txBody>
      </p:sp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4212" flipH="1">
            <a:off x="-87187" y="38223"/>
            <a:ext cx="102714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Tidbit: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Psychology was originally a branch of philosophy</a:t>
            </a:r>
            <a:endParaRPr lang="en-US" dirty="0"/>
          </a:p>
        </p:txBody>
      </p:sp>
      <p:pic>
        <p:nvPicPr>
          <p:cNvPr id="8194" name="Picture 2" descr="http://universi-mi.it/wp-content/uploads/2013/10/anxiety2-500x33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941" y="1972468"/>
            <a:ext cx="7293429" cy="48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906" y="1972468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51860" y="6422456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7:00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7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292">
            <a:off x="761778" y="1492228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Philosophy of Education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440" y="1690688"/>
            <a:ext cx="4748418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it (in general)?</a:t>
            </a:r>
          </a:p>
          <a:p>
            <a:r>
              <a:rPr lang="en-US" sz="3200" dirty="0" smtClean="0"/>
              <a:t>Who should have one?</a:t>
            </a:r>
          </a:p>
          <a:p>
            <a:r>
              <a:rPr lang="en-US" sz="3200" dirty="0" smtClean="0"/>
              <a:t>What should we expect in a philosophy of education course?</a:t>
            </a:r>
          </a:p>
          <a:p>
            <a:pPr lvl="1"/>
            <a:r>
              <a:rPr lang="en-US" sz="2800" dirty="0" smtClean="0"/>
              <a:t>What are the positives of having a philosophy of education?</a:t>
            </a:r>
          </a:p>
          <a:p>
            <a:pPr lvl="1"/>
            <a:r>
              <a:rPr lang="en-US" sz="2800" dirty="0" smtClean="0"/>
              <a:t>Any negatives?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0001">
            <a:off x="586468" y="1815987"/>
            <a:ext cx="34861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5479">
            <a:off x="9117507" y="1399213"/>
            <a:ext cx="2540000" cy="3822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Why do I need a philosophy of education?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86" y="1825625"/>
            <a:ext cx="4561114" cy="4351338"/>
          </a:xfrm>
        </p:spPr>
        <p:txBody>
          <a:bodyPr>
            <a:noAutofit/>
          </a:bodyPr>
          <a:lstStyle/>
          <a:p>
            <a:r>
              <a:rPr lang="en-US" sz="3000" dirty="0" smtClean="0"/>
              <a:t>Teachers?</a:t>
            </a:r>
          </a:p>
          <a:p>
            <a:r>
              <a:rPr lang="en-US" sz="3000" dirty="0" smtClean="0"/>
              <a:t>Parents?</a:t>
            </a:r>
          </a:p>
          <a:p>
            <a:r>
              <a:rPr lang="en-US" sz="3000" dirty="0" smtClean="0"/>
              <a:t>Administrators?</a:t>
            </a:r>
          </a:p>
          <a:p>
            <a:r>
              <a:rPr lang="en-US" sz="3000" dirty="0" smtClean="0"/>
              <a:t>Tax payers?</a:t>
            </a:r>
          </a:p>
          <a:p>
            <a:r>
              <a:rPr lang="en-US" sz="3000" dirty="0" smtClean="0"/>
              <a:t>Community leaders?</a:t>
            </a:r>
          </a:p>
          <a:p>
            <a:r>
              <a:rPr lang="en-US" sz="3000" dirty="0" smtClean="0"/>
              <a:t>School board members?</a:t>
            </a:r>
          </a:p>
          <a:p>
            <a:r>
              <a:rPr lang="en-US" sz="3000" dirty="0" smtClean="0"/>
              <a:t>Church members?</a:t>
            </a:r>
          </a:p>
          <a:p>
            <a:r>
              <a:rPr lang="en-US" sz="3000" dirty="0" smtClean="0"/>
              <a:t>Citizens?</a:t>
            </a:r>
          </a:p>
          <a:p>
            <a:r>
              <a:rPr lang="en-US" sz="3000" dirty="0" smtClean="0"/>
              <a:t>Students?</a:t>
            </a:r>
            <a:endParaRPr lang="en-US" sz="3000" dirty="0"/>
          </a:p>
        </p:txBody>
      </p:sp>
      <p:pic>
        <p:nvPicPr>
          <p:cNvPr id="9218" name="Picture 2" descr="http://www.slate.com/content/dam/slate/articles/news_and_politics/jurisprudence/2013/09/130930_JURIS_SCOTUSNewCitizensUnited.jpg.CROP.promovar-medium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619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5488">
            <a:off x="10032545" y="1620468"/>
            <a:ext cx="1346155" cy="14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70" y="240190"/>
            <a:ext cx="3188329" cy="3197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Why do I need a philosophy 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of </a:t>
            </a:r>
            <a:r>
              <a:rPr lang="en-US" dirty="0">
                <a:latin typeface="Algerian" panose="04020705040A02060702" pitchFamily="82" charset="0"/>
              </a:rPr>
              <a:t>education?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other system…</a:t>
            </a:r>
          </a:p>
          <a:p>
            <a:pPr lvl="1"/>
            <a:r>
              <a:rPr lang="en-US" sz="2800" dirty="0" smtClean="0"/>
              <a:t>Involves so many years of everyone’s life?</a:t>
            </a:r>
          </a:p>
          <a:p>
            <a:pPr lvl="1"/>
            <a:r>
              <a:rPr lang="en-US" sz="2800" dirty="0" smtClean="0"/>
              <a:t>Employs more professionals?</a:t>
            </a:r>
          </a:p>
          <a:p>
            <a:pPr lvl="1"/>
            <a:r>
              <a:rPr lang="en-US" sz="2800" dirty="0" smtClean="0"/>
              <a:t>Spends more public money on a social service?</a:t>
            </a:r>
          </a:p>
          <a:p>
            <a:r>
              <a:rPr lang="en-US" sz="3200" dirty="0" smtClean="0"/>
              <a:t>What cultural system has as much influence on people’s development?  (Church, family, media?)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99703">
            <a:off x="9647699" y="4197551"/>
            <a:ext cx="1466794" cy="15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universityaffairs.ca/uploadedImages/Features/2011/December/TooManyTeachers_448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960382"/>
            <a:ext cx="3489960" cy="15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universityaffairs.ca/uploadedImages/Features/2011/December/TooManyTeachers_448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160" y="4960382"/>
            <a:ext cx="349910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universityaffairs.ca/uploadedImages/Features/2011/December/TooManyTeachers_448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120" y="4960382"/>
            <a:ext cx="349910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3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Why do I need a philosophy of education</a:t>
            </a:r>
            <a:r>
              <a:rPr lang="en-US" dirty="0" smtClean="0">
                <a:latin typeface="Algerian" panose="04020705040A02060702" pitchFamily="82" charset="0"/>
              </a:rPr>
              <a:t>? </a:t>
            </a:r>
            <a:r>
              <a:rPr lang="en-US" sz="3100" dirty="0" smtClean="0">
                <a:latin typeface="Algerian" panose="04020705040A02060702" pitchFamily="82" charset="0"/>
              </a:rPr>
              <a:t>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en-US" sz="31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This is the heart of the course!  How do different philosophies impact these aspects of education:</a:t>
            </a:r>
            <a:endParaRPr lang="en-US" sz="3100" i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67" y="2239000"/>
            <a:ext cx="5334000" cy="2082346"/>
          </a:xfrm>
        </p:spPr>
        <p:txBody>
          <a:bodyPr>
            <a:noAutofit/>
          </a:bodyPr>
          <a:lstStyle/>
          <a:p>
            <a:r>
              <a:rPr lang="en-US" dirty="0" smtClean="0"/>
              <a:t>View of the student</a:t>
            </a:r>
          </a:p>
          <a:p>
            <a:pPr lvl="1"/>
            <a:r>
              <a:rPr lang="en-US" dirty="0" smtClean="0"/>
              <a:t>E.g.: worker, citizen, product, </a:t>
            </a:r>
            <a:br>
              <a:rPr lang="en-US" dirty="0" smtClean="0"/>
            </a:br>
            <a:r>
              <a:rPr lang="en-US" dirty="0" smtClean="0"/>
              <a:t>sinner, image of God</a:t>
            </a:r>
          </a:p>
          <a:p>
            <a:r>
              <a:rPr lang="en-US" dirty="0" smtClean="0"/>
              <a:t>View of the curriculum</a:t>
            </a:r>
          </a:p>
          <a:p>
            <a:r>
              <a:rPr lang="en-US" dirty="0" smtClean="0"/>
              <a:t>View of the school/schooling</a:t>
            </a:r>
          </a:p>
          <a:p>
            <a:r>
              <a:rPr lang="en-US" dirty="0" smtClean="0"/>
              <a:t>View of classroom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0" y="2239000"/>
            <a:ext cx="5181600" cy="2496359"/>
          </a:xfrm>
        </p:spPr>
        <p:txBody>
          <a:bodyPr>
            <a:normAutofit/>
          </a:bodyPr>
          <a:lstStyle/>
          <a:p>
            <a:r>
              <a:rPr lang="en-US" dirty="0"/>
              <a:t>View of knowledge</a:t>
            </a:r>
          </a:p>
          <a:p>
            <a:r>
              <a:rPr lang="en-US" dirty="0"/>
              <a:t>View of </a:t>
            </a:r>
            <a:r>
              <a:rPr lang="en-US" dirty="0" smtClean="0"/>
              <a:t>work (or “calling”)</a:t>
            </a:r>
            <a:endParaRPr lang="en-US" dirty="0"/>
          </a:p>
          <a:p>
            <a:r>
              <a:rPr lang="en-US" dirty="0"/>
              <a:t>View of last things</a:t>
            </a:r>
          </a:p>
          <a:p>
            <a:r>
              <a:rPr lang="en-US" dirty="0"/>
              <a:t>View of </a:t>
            </a:r>
            <a:r>
              <a:rPr lang="en-US" dirty="0" smtClean="0"/>
              <a:t>values </a:t>
            </a:r>
          </a:p>
          <a:p>
            <a:pPr lvl="1"/>
            <a:r>
              <a:rPr lang="en-US" dirty="0" smtClean="0"/>
              <a:t>(or view of what’s valuable)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soucyagency.com/blog/wp-content/uploads/2012/08/female-college-student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472" y="4753383"/>
            <a:ext cx="3003128" cy="20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mmauslutheran.com/home/180008279/180008279/Images/Book%20Clipar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3" y="4933100"/>
            <a:ext cx="1886404" cy="18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partiallyexaminedlife.com/wp-content/uploads/tumblr_inline_mlh4cxiHEr1r61zt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145" y="458454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tartofhappiness.com/wp-content/uploads/2012/07/value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302" y="4937933"/>
            <a:ext cx="2695585" cy="17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8518">
            <a:off x="10738572" y="1869610"/>
            <a:ext cx="1535257" cy="15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Big </a:t>
            </a:r>
            <a:r>
              <a:rPr lang="en-US" dirty="0" smtClean="0">
                <a:latin typeface="Algerian" panose="04020705040A02060702" pitchFamily="82" charset="0"/>
              </a:rPr>
              <a:t>challenges facing </a:t>
            </a:r>
            <a:r>
              <a:rPr lang="en-US" dirty="0">
                <a:latin typeface="Algerian" panose="04020705040A02060702" pitchFamily="82" charset="0"/>
              </a:rPr>
              <a:t>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02262"/>
              </p:ext>
            </p:extLst>
          </p:nvPr>
        </p:nvGraphicFramePr>
        <p:xfrm>
          <a:off x="518826" y="1186543"/>
          <a:ext cx="11136880" cy="582104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2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Funding</a:t>
                      </a:r>
                    </a:p>
                    <a:p>
                      <a:r>
                        <a:rPr lang="en-US" sz="2400" b="1" dirty="0" smtClean="0"/>
                        <a:t>Budgets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Teaching methods change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Proliferation of standardized </a:t>
                      </a:r>
                      <a:r>
                        <a:rPr lang="en-US" sz="2400" b="1" baseline="0" dirty="0" smtClean="0"/>
                        <a:t>tests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Focus on achievement vs. creativity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Diverse classrooms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Safety</a:t>
                      </a:r>
                      <a:r>
                        <a:rPr lang="en-US" sz="2400" b="1" baseline="0" dirty="0" smtClean="0"/>
                        <a:t> and bullying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Equal opportunity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Keeping up with society’s demands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Standards and assessment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CHANGE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Language gap with diversity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WHAT to teach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Well-rounded students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Respect for all involved, esp. teachers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Tests tied</a:t>
                      </a:r>
                      <a:r>
                        <a:rPr lang="en-US" sz="2400" b="1" baseline="0" dirty="0" smtClean="0"/>
                        <a:t> to funding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Technology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Behavior tied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to home environment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Distribution of resources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Poverty’s effects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Parental involvement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Grading and school structure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Unequal outcomes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Technology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Special needs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8750">
            <a:off x="11196082" y="5853369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51860" y="6422456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7:15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21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and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separate 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attendanc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28" y="1289944"/>
            <a:ext cx="7424072" cy="55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027991" cy="26853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990" y="1314679"/>
            <a:ext cx="7325810" cy="132556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Group activity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1543"/>
            <a:ext cx="10515600" cy="3225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Start working on the “Opening Chart”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What’s your view of</a:t>
            </a:r>
            <a:r>
              <a:rPr lang="en-US" dirty="0" smtClean="0"/>
              <a:t>…”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 min.):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Reconvene to discuss the chart all </a:t>
            </a:r>
            <a:br>
              <a:rPr lang="en-US" dirty="0"/>
            </a:br>
            <a:r>
              <a:rPr lang="en-US" dirty="0"/>
              <a:t>together from 7:20-7:30.  </a:t>
            </a:r>
          </a:p>
        </p:txBody>
      </p:sp>
      <p:pic>
        <p:nvPicPr>
          <p:cNvPr id="12290" name="Picture 2" descr="http://upload.wikimedia.org/wikipedia/commons/0/0e/Stipula_fountain_p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029" y="2685327"/>
            <a:ext cx="4212771" cy="28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 flipH="1">
            <a:off x="18968" y="5762825"/>
            <a:ext cx="98225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Syllabus Etc.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All available on Canvas</a:t>
            </a:r>
          </a:p>
          <a:p>
            <a:r>
              <a:rPr lang="en-US" dirty="0" smtClean="0"/>
              <a:t>Syllabus </a:t>
            </a:r>
            <a:endParaRPr lang="en-US" dirty="0"/>
          </a:p>
          <a:p>
            <a:pPr lvl="1"/>
            <a:r>
              <a:rPr lang="en-US" dirty="0"/>
              <a:t>(7:30-7:45)</a:t>
            </a:r>
          </a:p>
          <a:p>
            <a:r>
              <a:rPr lang="en-US" dirty="0"/>
              <a:t>Rubric for Philosophy of Education Paper</a:t>
            </a:r>
          </a:p>
          <a:p>
            <a:pPr lvl="1"/>
            <a:r>
              <a:rPr lang="en-US" dirty="0"/>
              <a:t>(till 7:50)</a:t>
            </a:r>
          </a:p>
          <a:p>
            <a:r>
              <a:rPr lang="en-US" dirty="0"/>
              <a:t>Peer Evaluations for Presentations</a:t>
            </a:r>
          </a:p>
          <a:p>
            <a:pPr lvl="1"/>
            <a:r>
              <a:rPr lang="en-US" dirty="0"/>
              <a:t>(FYI)</a:t>
            </a:r>
          </a:p>
          <a:p>
            <a:r>
              <a:rPr lang="en-US" dirty="0"/>
              <a:t>Canvas Site</a:t>
            </a:r>
          </a:p>
          <a:p>
            <a:pPr lvl="1"/>
            <a:r>
              <a:rPr lang="en-US" dirty="0"/>
              <a:t>(7:50-8:00)</a:t>
            </a:r>
          </a:p>
        </p:txBody>
      </p:sp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 flipH="1">
            <a:off x="18968" y="5762825"/>
            <a:ext cx="98225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2" descr="http://cdn2.hubspot.net/hub/117943/file-466211068-jpg/images/stacks-of-pap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679" y="700242"/>
            <a:ext cx="4375691" cy="49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encrypted-tbn0.gstatic.com/images?q=tbn:ANd9GcSZOvX6aOzy-1BTVRtpUGCuezNDKOHhDjqZa6LkSmfwVWhn6z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978362"/>
            <a:ext cx="6122480" cy="45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808" y="463995"/>
            <a:ext cx="9144000" cy="117316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What Is Philosophy?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43136">
            <a:off x="432466" y="5207608"/>
            <a:ext cx="5007005" cy="689776"/>
          </a:xfrm>
          <a:solidFill>
            <a:schemeClr val="tx2">
              <a:lumMod val="75000"/>
              <a:alpha val="34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what’s it good for?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9855" y="1401594"/>
            <a:ext cx="1236627" cy="12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2994" y="1978361"/>
            <a:ext cx="5479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Tonight’s Topics: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What do we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think when 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we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hear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“philosophy”?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Philosophy in Acts 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Philosophy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Philosophy in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 personal Philos. of Educ.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Group activity:  chart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Syllabus, rubric, Canvas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Legal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Presentations (not graded)</a:t>
            </a:r>
          </a:p>
        </p:txBody>
      </p:sp>
    </p:spTree>
    <p:extLst>
      <p:ext uri="{BB962C8B-B14F-4D97-AF65-F5344CB8AC3E}">
        <p14:creationId xmlns:p14="http://schemas.microsoft.com/office/powerpoint/2010/main" val="19273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cases related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/>
              <a:t>Skim handout:  What are some major </a:t>
            </a:r>
            <a:br>
              <a:rPr lang="en-US" dirty="0"/>
            </a:br>
            <a:r>
              <a:rPr lang="en-US" dirty="0"/>
              <a:t>themes in legal cases related to education?</a:t>
            </a:r>
          </a:p>
          <a:p>
            <a:r>
              <a:rPr lang="en-US" dirty="0"/>
              <a:t>Groups:  Pick a legal case to present</a:t>
            </a:r>
            <a:br>
              <a:rPr lang="en-US" dirty="0"/>
            </a:br>
            <a:r>
              <a:rPr lang="en-US" dirty="0"/>
              <a:t>tonight.  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/>
              <a:t>P</a:t>
            </a:r>
            <a:r>
              <a:rPr lang="en-US" dirty="0" smtClean="0"/>
              <a:t>repare </a:t>
            </a:r>
            <a:r>
              <a:rPr lang="en-US" dirty="0"/>
              <a:t>presentations</a:t>
            </a:r>
          </a:p>
          <a:p>
            <a:pPr lvl="1"/>
            <a:r>
              <a:rPr lang="en-US" dirty="0"/>
              <a:t>Do a little additional research on the case. </a:t>
            </a:r>
          </a:p>
          <a:p>
            <a:pPr lvl="1"/>
            <a:r>
              <a:rPr lang="en-US" dirty="0"/>
              <a:t>Tell how it relates to you as a student or teacher or concerned parent/citizen.</a:t>
            </a:r>
          </a:p>
          <a:p>
            <a:pPr lvl="1"/>
            <a:r>
              <a:rPr lang="en-US" dirty="0"/>
              <a:t>What views are implied about the student, </a:t>
            </a:r>
            <a:r>
              <a:rPr lang="en-US" dirty="0" smtClean="0"/>
              <a:t>the </a:t>
            </a:r>
            <a:r>
              <a:rPr lang="en-US" dirty="0"/>
              <a:t>curriculum, </a:t>
            </a:r>
            <a:r>
              <a:rPr lang="en-US" dirty="0" smtClean="0"/>
              <a:t>and the </a:t>
            </a:r>
            <a:r>
              <a:rPr lang="en-US" dirty="0"/>
              <a:t>purpose of </a:t>
            </a:r>
            <a:r>
              <a:rPr lang="en-US" dirty="0" smtClean="0"/>
              <a:t>schooling?</a:t>
            </a:r>
          </a:p>
          <a:p>
            <a:pPr lvl="1"/>
            <a:r>
              <a:rPr lang="en-US" dirty="0" smtClean="0"/>
              <a:t>Presentations 8:45-9:30</a:t>
            </a:r>
            <a:endParaRPr lang="en-US" dirty="0"/>
          </a:p>
        </p:txBody>
      </p:sp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 flipH="1">
            <a:off x="18968" y="5762825"/>
            <a:ext cx="98225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http://www.combativemind.com/wp-content/uploads/2012/10/bigstock-legal-gavel-on-a-law-book-2405457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372" y="10261"/>
            <a:ext cx="4658628" cy="35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125306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smtClean="0"/>
              <a:t>Groups present on: </a:t>
            </a:r>
          </a:p>
          <a:p>
            <a:pPr lvl="1"/>
            <a:endParaRPr lang="en-US" sz="3600" dirty="0" smtClean="0"/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/>
              <a:t>Basics of the case</a:t>
            </a:r>
            <a:endParaRPr lang="en-US" sz="3600" dirty="0"/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/>
              <a:t>Tell how it relates to you as a student or teacher or concerned parent/citizen.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/>
              <a:t>What views are implied about the student, the curriculum, and the purpose of </a:t>
            </a:r>
            <a:r>
              <a:rPr lang="en-US" sz="3600" dirty="0" smtClean="0"/>
              <a:t>schooling?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Dietrick </a:t>
            </a:r>
            <a:r>
              <a:rPr lang="en-US" dirty="0" err="1" smtClean="0">
                <a:latin typeface="Algerian" panose="04020705040A02060702" pitchFamily="82" charset="0"/>
              </a:rPr>
              <a:t>Bonhoeffer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“The ultimate test of a moral society is the kind of world it leaves to its children.”</a:t>
            </a:r>
          </a:p>
        </p:txBody>
      </p:sp>
      <p:pic>
        <p:nvPicPr>
          <p:cNvPr id="3074" name="Picture 2" descr="C:\Users\edwards\AppData\Local\Microsoft\Windows\Temporary Internet Files\Content.IE5\1UPNOJQB\MP9004422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428" y="3214636"/>
            <a:ext cx="4641237" cy="3501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478" y="5638006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5638006"/>
            <a:ext cx="1051558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What do YOU think of when you hear the word “Philosophy”?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581400" cy="46493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Deep?</a:t>
            </a:r>
          </a:p>
          <a:p>
            <a:r>
              <a:rPr lang="en-US" dirty="0" smtClean="0"/>
              <a:t>Out there?</a:t>
            </a:r>
          </a:p>
          <a:p>
            <a:r>
              <a:rPr lang="en-US" dirty="0" smtClean="0"/>
              <a:t>Out of touch?</a:t>
            </a:r>
          </a:p>
          <a:p>
            <a:r>
              <a:rPr lang="en-US" dirty="0" smtClean="0"/>
              <a:t>Integrated, consistent? </a:t>
            </a:r>
          </a:p>
          <a:p>
            <a:r>
              <a:rPr lang="en-US" dirty="0" smtClean="0"/>
              <a:t>Egg-headed?</a:t>
            </a:r>
          </a:p>
          <a:p>
            <a:r>
              <a:rPr lang="en-US" dirty="0" smtClean="0"/>
              <a:t>Really smart?</a:t>
            </a:r>
          </a:p>
          <a:p>
            <a:r>
              <a:rPr lang="en-US" dirty="0" smtClean="0"/>
              <a:t>Skeptical?</a:t>
            </a:r>
          </a:p>
          <a:p>
            <a:r>
              <a:rPr lang="en-US" dirty="0" smtClean="0"/>
              <a:t>In touch with God?</a:t>
            </a:r>
          </a:p>
          <a:p>
            <a:r>
              <a:rPr lang="en-US" dirty="0" smtClean="0"/>
              <a:t>Abstract?</a:t>
            </a:r>
          </a:p>
          <a:p>
            <a:r>
              <a:rPr lang="en-US" dirty="0" smtClean="0"/>
              <a:t>Meta…something?</a:t>
            </a:r>
          </a:p>
          <a:p>
            <a:endParaRPr lang="en-US" dirty="0"/>
          </a:p>
        </p:txBody>
      </p:sp>
      <p:pic>
        <p:nvPicPr>
          <p:cNvPr id="5122" name="Picture 2" descr="https://sketchesandmusings.files.wordpress.com/2014/07/calvin-and-hobbes-artist-statement-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718" y="1712459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>
            <a:off x="11001010" y="376361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883">
            <a:off x="10702798" y="5052315"/>
            <a:ext cx="1568899" cy="16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the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/>
          <a:stretch/>
        </p:blipFill>
        <p:spPr bwMode="auto">
          <a:xfrm>
            <a:off x="511277" y="1406396"/>
            <a:ext cx="5690054" cy="49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a/Ariospagos.jpg/250px-Ariospa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860" y="3590275"/>
            <a:ext cx="5551768" cy="31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428" cy="1325563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latin typeface="Algerian" panose="04020705040A02060702" pitchFamily="82" charset="0"/>
              </a:rPr>
              <a:t>Athens, </a:t>
            </a:r>
            <a:r>
              <a:rPr lang="en-US" sz="5400" dirty="0" err="1" smtClean="0">
                <a:latin typeface="Algerian" panose="04020705040A02060702" pitchFamily="82" charset="0"/>
              </a:rPr>
              <a:t>GReece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8" name="Picture 4" descr="Image result for aristot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5" y="1406396"/>
            <a:ext cx="4348863" cy="24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la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18" y="114300"/>
            <a:ext cx="3728512" cy="20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5860" y="6471279"/>
            <a:ext cx="5551768" cy="3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Engraved plaque containing Apostle Paul's </a:t>
            </a:r>
            <a:r>
              <a:rPr lang="en-US" sz="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Areopagus sermon</a:t>
            </a:r>
            <a:r>
              <a:rPr 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78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Acts 17:16-34 (NIV)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In </a:t>
            </a:r>
            <a:r>
              <a:rPr lang="en-US" dirty="0" smtClean="0">
                <a:latin typeface="Algerian" panose="04020705040A02060702" pitchFamily="82" charset="0"/>
              </a:rPr>
              <a:t>Athens </a:t>
            </a:r>
            <a:r>
              <a:rPr lang="en-US" sz="2800" dirty="0" smtClean="0">
                <a:latin typeface="Algerian" panose="04020705040A02060702" pitchFamily="82" charset="0"/>
              </a:rPr>
              <a:t>(3 slides)</a:t>
            </a:r>
            <a:endParaRPr lang="en-US" sz="2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5631221" cy="181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baseline="30000" dirty="0" smtClean="0"/>
              <a:t>16</a:t>
            </a:r>
            <a:r>
              <a:rPr lang="en-US" sz="2300" b="1" baseline="30000" dirty="0"/>
              <a:t> </a:t>
            </a:r>
            <a:r>
              <a:rPr lang="en-US" sz="2300" dirty="0"/>
              <a:t>While Paul was waiting for them in Athens, he was greatly distressed to see that the city was full of idols. </a:t>
            </a:r>
            <a:r>
              <a:rPr lang="en-US" sz="2300" b="1" baseline="30000" dirty="0"/>
              <a:t>17 </a:t>
            </a:r>
            <a:r>
              <a:rPr lang="en-US" sz="2300" dirty="0"/>
              <a:t>So he </a:t>
            </a:r>
            <a:r>
              <a:rPr lang="en-US" sz="2300" u="sng" dirty="0"/>
              <a:t>reasoned</a:t>
            </a:r>
            <a:r>
              <a:rPr lang="en-US" sz="2300" dirty="0"/>
              <a:t> in the synagogue with both Jews and God-fearing Greeks, as well as in the marketplace day by day with those who happened to </a:t>
            </a:r>
            <a:r>
              <a:rPr lang="en-US" sz="2300" dirty="0" smtClean="0"/>
              <a:t>be there.</a:t>
            </a:r>
            <a:endParaRPr lang="en-US" sz="2300" dirty="0"/>
          </a:p>
        </p:txBody>
      </p:sp>
      <p:pic>
        <p:nvPicPr>
          <p:cNvPr id="1026" name="Picture 2" descr="https://upload.wikimedia.org/wikipedia/commons/thumb/b/ba/Ariospagos.jpg/250px-Ariospa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743" y="497908"/>
            <a:ext cx="4960578" cy="2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9421" y="3364202"/>
            <a:ext cx="5722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Engraved plaque containing Apostle Paul's 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Areopagus sermon</a:t>
            </a:r>
            <a:r>
              <a:rPr 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3732874"/>
            <a:ext cx="108295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baseline="30000" dirty="0" smtClean="0"/>
              <a:t>18</a:t>
            </a:r>
            <a:r>
              <a:rPr lang="en-US" sz="2300" b="1" baseline="30000" dirty="0"/>
              <a:t> </a:t>
            </a:r>
            <a:r>
              <a:rPr lang="en-US" sz="2300" dirty="0"/>
              <a:t>A group of </a:t>
            </a:r>
            <a:r>
              <a:rPr lang="en-US" sz="2300" u="sng" dirty="0"/>
              <a:t>Epicurean</a:t>
            </a:r>
            <a:r>
              <a:rPr lang="en-US" sz="2300" dirty="0"/>
              <a:t> and </a:t>
            </a:r>
            <a:r>
              <a:rPr lang="en-US" sz="2300" u="sng" dirty="0"/>
              <a:t>Stoic</a:t>
            </a:r>
            <a:r>
              <a:rPr lang="en-US" sz="2300" dirty="0"/>
              <a:t> philosophers began to debate with him. Some of them asked, “What is this </a:t>
            </a:r>
            <a:r>
              <a:rPr lang="en-US" sz="2300" u="sng" dirty="0"/>
              <a:t>babbler</a:t>
            </a:r>
            <a:r>
              <a:rPr lang="en-US" sz="2300" dirty="0"/>
              <a:t> trying to say?” Others remarked, “He seems to be advocating foreign gods.” They said this because Paul was </a:t>
            </a:r>
            <a:r>
              <a:rPr lang="en-US" sz="2300" u="sng" dirty="0"/>
              <a:t>preaching</a:t>
            </a:r>
            <a:r>
              <a:rPr lang="en-US" sz="2300" dirty="0"/>
              <a:t> the good news about Jesus and the resurrection. </a:t>
            </a:r>
            <a:r>
              <a:rPr lang="en-US" sz="2300" b="1" baseline="30000" dirty="0"/>
              <a:t>19 </a:t>
            </a:r>
            <a:r>
              <a:rPr lang="en-US" sz="2300" dirty="0"/>
              <a:t>Then they took him and brought him to a meeting of the Areopagus, where they said to him, “May we know what this new </a:t>
            </a:r>
            <a:r>
              <a:rPr lang="en-US" sz="2300" u="sng" dirty="0"/>
              <a:t>teaching</a:t>
            </a:r>
            <a:r>
              <a:rPr lang="en-US" sz="2300" dirty="0"/>
              <a:t> is that you are presenting?</a:t>
            </a:r>
            <a:r>
              <a:rPr lang="en-US" sz="2300" b="1" baseline="30000" dirty="0"/>
              <a:t>20 </a:t>
            </a:r>
            <a:r>
              <a:rPr lang="en-US" sz="2300" dirty="0"/>
              <a:t>You are bringing some </a:t>
            </a:r>
            <a:r>
              <a:rPr lang="en-US" sz="2300" u="sng" dirty="0"/>
              <a:t>strange ideas </a:t>
            </a:r>
            <a:r>
              <a:rPr lang="en-US" sz="2300" dirty="0"/>
              <a:t>to our ears, and we would like to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know </a:t>
            </a:r>
            <a:r>
              <a:rPr lang="en-US" sz="2300" dirty="0"/>
              <a:t>what they mean.” </a:t>
            </a:r>
            <a:r>
              <a:rPr lang="en-US" sz="2300" b="1" baseline="30000" dirty="0"/>
              <a:t>21 </a:t>
            </a:r>
            <a:r>
              <a:rPr lang="en-US" sz="2300" dirty="0"/>
              <a:t>(All the Athenians and the foreigners who lived there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spent </a:t>
            </a:r>
            <a:r>
              <a:rPr lang="en-US" sz="2300" dirty="0"/>
              <a:t>their time doing </a:t>
            </a:r>
            <a:r>
              <a:rPr lang="en-US" sz="2300" u="sng" dirty="0"/>
              <a:t>nothing but talking</a:t>
            </a:r>
            <a:r>
              <a:rPr lang="en-US" sz="2300" dirty="0"/>
              <a:t> about and listening to the </a:t>
            </a:r>
            <a:r>
              <a:rPr lang="en-US" sz="2300" u="sng" dirty="0"/>
              <a:t>latest ideas</a:t>
            </a:r>
            <a:r>
              <a:rPr lang="en-US" sz="2300" dirty="0" smtClean="0"/>
              <a:t>.)</a:t>
            </a:r>
            <a:endParaRPr lang="en-US" sz="2300" dirty="0"/>
          </a:p>
        </p:txBody>
      </p:sp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883">
            <a:off x="11039160" y="5707067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50808" y="0"/>
            <a:ext cx="480689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Slide 1:  Paul encounters a very philosophical environment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954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Acts 17:16-34 (NIV)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In Athens </a:t>
            </a:r>
            <a:r>
              <a:rPr lang="en-US" sz="2800" dirty="0" smtClean="0">
                <a:latin typeface="Algerian" panose="04020705040A02060702" pitchFamily="82" charset="0"/>
              </a:rPr>
              <a:t>(slide 2 of 3)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20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baseline="30000" dirty="0"/>
              <a:t>22 </a:t>
            </a:r>
            <a:r>
              <a:rPr lang="en-US" dirty="0"/>
              <a:t>Paul then stood up in the meeting of the Areopagus and said: “People of Athens! </a:t>
            </a:r>
            <a:r>
              <a:rPr lang="en-US" u="sng" dirty="0"/>
              <a:t>I see </a:t>
            </a:r>
            <a:r>
              <a:rPr lang="en-US" dirty="0"/>
              <a:t>that in every way you are very religious. </a:t>
            </a:r>
            <a:r>
              <a:rPr lang="en-US" b="1" baseline="30000" dirty="0"/>
              <a:t>23 </a:t>
            </a:r>
            <a:r>
              <a:rPr lang="en-US" u="sng" dirty="0"/>
              <a:t>For</a:t>
            </a:r>
            <a:r>
              <a:rPr lang="en-US" dirty="0"/>
              <a:t> as I walked around and looked carefully at your objects of worship, I </a:t>
            </a:r>
            <a:r>
              <a:rPr lang="en-US" u="sng" dirty="0"/>
              <a:t>even</a:t>
            </a:r>
            <a:r>
              <a:rPr lang="en-US" dirty="0"/>
              <a:t> found an altar with this inscription: </a:t>
            </a:r>
            <a:r>
              <a:rPr lang="en-US" cap="small" dirty="0"/>
              <a:t>to an unknown god</a:t>
            </a:r>
            <a:r>
              <a:rPr lang="en-US" dirty="0"/>
              <a:t>. </a:t>
            </a:r>
            <a:r>
              <a:rPr lang="en-US" u="sng" dirty="0"/>
              <a:t>So you are ignorant </a:t>
            </a:r>
            <a:r>
              <a:rPr lang="en-US" dirty="0"/>
              <a:t>of the very thing you worship—and this is what I am going to proclaim to you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baseline="30000" dirty="0" smtClean="0"/>
              <a:t>24</a:t>
            </a:r>
            <a:r>
              <a:rPr lang="en-US" b="1" baseline="30000" dirty="0"/>
              <a:t> </a:t>
            </a:r>
            <a:r>
              <a:rPr lang="en-US" dirty="0"/>
              <a:t>“The God who made the world and everything in it is the Lord of heaven and earth and </a:t>
            </a:r>
            <a:r>
              <a:rPr lang="en-US" u="sng" dirty="0"/>
              <a:t>does not </a:t>
            </a:r>
            <a:r>
              <a:rPr lang="en-US" dirty="0"/>
              <a:t>live in temples built by human hands. </a:t>
            </a:r>
            <a:r>
              <a:rPr lang="en-US" b="1" baseline="30000" dirty="0"/>
              <a:t>25 </a:t>
            </a:r>
            <a:r>
              <a:rPr lang="en-US" dirty="0"/>
              <a:t>And he </a:t>
            </a:r>
            <a:r>
              <a:rPr lang="en-US" u="sng" dirty="0"/>
              <a:t>is not </a:t>
            </a:r>
            <a:r>
              <a:rPr lang="en-US" dirty="0"/>
              <a:t>served by human hands, </a:t>
            </a:r>
            <a:r>
              <a:rPr lang="en-US" u="sng" dirty="0"/>
              <a:t>as if </a:t>
            </a:r>
            <a:r>
              <a:rPr lang="en-US" dirty="0"/>
              <a:t>he needed anything. </a:t>
            </a:r>
            <a:r>
              <a:rPr lang="en-US" u="sng" dirty="0"/>
              <a:t>Rather</a:t>
            </a:r>
            <a:r>
              <a:rPr lang="en-US" dirty="0"/>
              <a:t>, he himself gives everyone life and breath and everything else. </a:t>
            </a:r>
            <a:r>
              <a:rPr lang="en-US" b="1" baseline="30000" dirty="0"/>
              <a:t>26 </a:t>
            </a:r>
            <a:r>
              <a:rPr lang="en-US" dirty="0"/>
              <a:t>From one man he made all the nations, that they should inhabit the whole earth; and he marked out their appointed times in history and the boundaries of their lands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en-US" b="1" baseline="30000" dirty="0" smtClean="0"/>
              <a:t>27</a:t>
            </a:r>
            <a:r>
              <a:rPr lang="en-US" b="1" baseline="30000" dirty="0"/>
              <a:t> </a:t>
            </a:r>
            <a:r>
              <a:rPr lang="en-US" dirty="0"/>
              <a:t>God did this </a:t>
            </a:r>
            <a:r>
              <a:rPr lang="en-US" u="sng" dirty="0"/>
              <a:t>so that </a:t>
            </a:r>
            <a:r>
              <a:rPr lang="en-US" dirty="0"/>
              <a:t>they would seek him and perhaps reach out for him and find him, though he is not far from any one of us. </a:t>
            </a:r>
            <a:r>
              <a:rPr lang="en-US" b="1" baseline="30000" dirty="0"/>
              <a:t>28 </a:t>
            </a:r>
            <a:r>
              <a:rPr lang="en-US" dirty="0"/>
              <a:t>‘</a:t>
            </a:r>
            <a:r>
              <a:rPr lang="en-US" u="sng" dirty="0"/>
              <a:t>For</a:t>
            </a:r>
            <a:r>
              <a:rPr lang="en-US" dirty="0"/>
              <a:t> in him we live and move and have our being.’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 </a:t>
            </a:r>
            <a:r>
              <a:rPr lang="en-US" u="sng" dirty="0"/>
              <a:t>As some of your own poets have said</a:t>
            </a:r>
            <a:r>
              <a:rPr lang="en-US" dirty="0"/>
              <a:t>, ‘We are his offspring.’</a:t>
            </a:r>
            <a:r>
              <a:rPr lang="en-US" baseline="30000" dirty="0"/>
              <a:t>[</a:t>
            </a:r>
            <a:r>
              <a:rPr lang="en-US" baseline="30000" dirty="0">
                <a:hlinkClick r:id="rId4" tooltip="See footnote b"/>
              </a:rPr>
              <a:t>b</a:t>
            </a:r>
            <a:r>
              <a:rPr lang="en-US" baseline="30000" dirty="0"/>
              <a:t>]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upload.wikimedia.org/wikipedia/commons/thumb/3/30/Acropolis_from_Areopagus.jpg/220px-Acropolis_from_Areopag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632" y="119062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4023" y="1296491"/>
            <a:ext cx="2319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Acropolis from </a:t>
            </a:r>
            <a:r>
              <a:rPr lang="en-US" sz="1400" dirty="0">
                <a:solidFill>
                  <a:srgbClr val="0B0080"/>
                </a:solidFill>
                <a:latin typeface="Arial" panose="020B0604020202020204" pitchFamily="34" charset="0"/>
                <a:hlinkClick r:id="rId6" tooltip="Areopagus"/>
              </a:rPr>
              <a:t>Areopagus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3935" flipH="1">
            <a:off x="-162104" y="5823403"/>
            <a:ext cx="934496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31974" y="216163"/>
            <a:ext cx="261699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Slide 2: Paul sets up his philosophical argument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706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Acts 17:16-34 (NIV)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In </a:t>
            </a:r>
            <a:r>
              <a:rPr lang="en-US" dirty="0" smtClean="0">
                <a:latin typeface="Algerian" panose="04020705040A02060702" pitchFamily="82" charset="0"/>
              </a:rPr>
              <a:t>Athens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90857" cy="482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baseline="30000" dirty="0"/>
              <a:t>29 </a:t>
            </a:r>
            <a:r>
              <a:rPr lang="en-US" sz="2400" dirty="0"/>
              <a:t>“</a:t>
            </a:r>
            <a:r>
              <a:rPr lang="en-US" sz="2400" u="sng" dirty="0"/>
              <a:t>Therefore</a:t>
            </a:r>
            <a:r>
              <a:rPr lang="en-US" sz="2400" dirty="0"/>
              <a:t> since we are God’s offspring, we should not think that the divine being is like gold or silver or stone—an image made by human design and skill. </a:t>
            </a:r>
            <a:r>
              <a:rPr lang="en-US" sz="2400" b="1" baseline="30000" dirty="0"/>
              <a:t>30 </a:t>
            </a:r>
            <a:r>
              <a:rPr lang="en-US" sz="2400" dirty="0"/>
              <a:t>In the past </a:t>
            </a:r>
            <a:r>
              <a:rPr lang="en-US" sz="2400" u="sng" dirty="0"/>
              <a:t>God overlooked such ignorance</a:t>
            </a:r>
            <a:r>
              <a:rPr lang="en-US" sz="2400" dirty="0"/>
              <a:t>, but now he commands all people everywhere to repent. </a:t>
            </a:r>
            <a:r>
              <a:rPr lang="en-US" sz="2400" b="1" baseline="30000" dirty="0"/>
              <a:t>31 </a:t>
            </a:r>
            <a:r>
              <a:rPr lang="en-US" sz="2400" dirty="0"/>
              <a:t>For he has set a day when he will judge the world with justice by the man he has appointed</a:t>
            </a:r>
            <a:r>
              <a:rPr lang="en-US" sz="2400" dirty="0" smtClean="0"/>
              <a:t>.  He </a:t>
            </a:r>
            <a:r>
              <a:rPr lang="en-US" sz="2400" dirty="0"/>
              <a:t>has given </a:t>
            </a:r>
            <a:r>
              <a:rPr lang="en-US" sz="2400" u="sng" dirty="0"/>
              <a:t>proof</a:t>
            </a:r>
            <a:r>
              <a:rPr lang="en-US" sz="2400" dirty="0"/>
              <a:t> of this to everyone by raising him from the dead.”</a:t>
            </a:r>
          </a:p>
          <a:p>
            <a:pPr marL="0" indent="0">
              <a:buNone/>
            </a:pPr>
            <a:r>
              <a:rPr lang="en-US" sz="2400" b="1" baseline="30000" dirty="0"/>
              <a:t>32 </a:t>
            </a:r>
            <a:r>
              <a:rPr lang="en-US" sz="2400" dirty="0"/>
              <a:t>When they heard about the resurrection of the dead, some of them </a:t>
            </a:r>
            <a:r>
              <a:rPr lang="en-US" sz="2400" u="sng" dirty="0"/>
              <a:t>sneered</a:t>
            </a:r>
            <a:r>
              <a:rPr lang="en-US" sz="2400" dirty="0"/>
              <a:t>, but others said, “</a:t>
            </a:r>
            <a:r>
              <a:rPr lang="en-US" sz="2400" u="sng" dirty="0"/>
              <a:t>We want to hear you again on this subject</a:t>
            </a:r>
            <a:r>
              <a:rPr lang="en-US" sz="2400" dirty="0"/>
              <a:t>.” </a:t>
            </a:r>
            <a:r>
              <a:rPr lang="en-US" sz="2400" b="1" baseline="30000" dirty="0"/>
              <a:t>33 </a:t>
            </a:r>
            <a:r>
              <a:rPr lang="en-US" sz="2400" dirty="0"/>
              <a:t>At that, Paul left the Council. </a:t>
            </a:r>
            <a:r>
              <a:rPr lang="en-US" sz="2400" b="1" baseline="30000" dirty="0"/>
              <a:t>34 </a:t>
            </a:r>
            <a:r>
              <a:rPr lang="en-US" sz="2400" dirty="0"/>
              <a:t>Some of the people became followers of Paul and believed. Among them was Dionysius, a member of the Areopagus, also a woman named Damaris, and a number of others.</a:t>
            </a:r>
          </a:p>
          <a:p>
            <a:endParaRPr lang="en-US" dirty="0"/>
          </a:p>
        </p:txBody>
      </p:sp>
      <p:pic>
        <p:nvPicPr>
          <p:cNvPr id="2050" name="Picture 2" descr="Bartolomeo Montagna - Saint Paul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775" y="1825625"/>
            <a:ext cx="20955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31768" y="6524213"/>
            <a:ext cx="23455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</a:rPr>
              <a:t>Saint Paul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 by </a:t>
            </a:r>
            <a:r>
              <a:rPr lang="en-US" sz="1050" dirty="0">
                <a:solidFill>
                  <a:srgbClr val="0B0080"/>
                </a:solidFill>
                <a:latin typeface="Arial" panose="020B0604020202020204" pitchFamily="34" charset="0"/>
                <a:hlinkClick r:id="rId4" tooltip="Bartolomeo Montagna"/>
              </a:rPr>
              <a:t>Bartolomeo </a:t>
            </a:r>
            <a:r>
              <a:rPr lang="en-US" sz="1050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Bartolomeo Montagna"/>
              </a:rPr>
              <a:t>Montagna</a:t>
            </a:r>
            <a:endParaRPr lang="en-US" sz="1050" dirty="0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795157" y="145365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87144" y="365125"/>
            <a:ext cx="306963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Slide 3:  Paul proves </a:t>
            </a:r>
          </a:p>
          <a:p>
            <a:pPr algn="ctr"/>
            <a:r>
              <a:rPr lang="en-US" sz="2800" i="1" dirty="0" smtClean="0"/>
              <a:t>his point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619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799545"/>
            <a:ext cx="540510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5102" cy="132556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Philo + </a:t>
            </a:r>
            <a:r>
              <a:rPr lang="en-US" dirty="0" err="1" smtClean="0">
                <a:latin typeface="Algerian" panose="04020705040A02060702" pitchFamily="82" charset="0"/>
              </a:rPr>
              <a:t>sophy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670810" cy="547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Philo = </a:t>
            </a:r>
            <a:r>
              <a:rPr lang="en-US" dirty="0" smtClean="0">
                <a:solidFill>
                  <a:schemeClr val="bg1"/>
                </a:solidFill>
              </a:rPr>
              <a:t>love of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5229" y="854979"/>
            <a:ext cx="47628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is a natural pleasure, not confined to philosophers, but common to all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ctr">
              <a:buFontTx/>
              <a:buChar char="-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 </a:t>
            </a:r>
          </a:p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(384-322 BC)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liberalsbackwardsthink.files.wordpress.com/2014/02/words_of_wisdom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481943"/>
            <a:ext cx="5405102" cy="39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6600" y="2580934"/>
            <a:ext cx="636168" cy="7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9010" y="1799545"/>
            <a:ext cx="27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Sophy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bg1"/>
                </a:solidFill>
              </a:rPr>
              <a:t>wisdom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3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5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3200" b="1" dirty="0" smtClean="0">
                <a:latin typeface="Algerian" panose="04020705040A02060702" pitchFamily="82" charset="0"/>
              </a:rPr>
              <a:t>Philosophy today…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i="1" dirty="0" smtClean="0"/>
              <a:t>From coachgrowth.wordpress.com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>What is a coaching </a:t>
            </a:r>
            <a:r>
              <a:rPr lang="en-US" sz="3600" b="1" dirty="0" smtClean="0"/>
              <a:t>philosophy</a:t>
            </a:r>
            <a:r>
              <a:rPr lang="en-US" sz="36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25972"/>
            <a:ext cx="10515600" cy="4432028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/>
              <a:t>A coaching philosophy is a statement of what you value and how you will approach your coaching role. It covers your purpose as a coach and how you will </a:t>
            </a:r>
            <a:r>
              <a:rPr lang="en-US" sz="2600" i="1" dirty="0" smtClean="0"/>
              <a:t>approach player </a:t>
            </a:r>
            <a:r>
              <a:rPr lang="en-US" sz="2600" i="1" dirty="0"/>
              <a:t>development and winning. Your coaching philosophy consists of your major objectives and the beliefs and principles that you adhere to in order to achieve your objectives.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600" b="1" i="1" dirty="0">
                <a:latin typeface="+mj-lt"/>
                <a:ea typeface="+mj-ea"/>
                <a:cs typeface="+mj-cs"/>
              </a:rPr>
              <a:t>From gonnasayit.com</a:t>
            </a:r>
          </a:p>
          <a:p>
            <a:pPr marL="0" indent="0">
              <a:buNone/>
            </a:pPr>
            <a:r>
              <a:rPr lang="en-US" sz="3900" b="1" dirty="0" smtClean="0">
                <a:latin typeface="+mj-lt"/>
                <a:ea typeface="+mj-ea"/>
                <a:cs typeface="+mj-cs"/>
              </a:rPr>
              <a:t>“Yogi </a:t>
            </a:r>
            <a:r>
              <a:rPr lang="en-US" sz="3900" b="1" dirty="0">
                <a:latin typeface="+mj-lt"/>
                <a:ea typeface="+mj-ea"/>
                <a:cs typeface="+mj-cs"/>
              </a:rPr>
              <a:t>Berra Was A Philosophical </a:t>
            </a:r>
            <a:r>
              <a:rPr lang="en-US" sz="3900" b="1" dirty="0" smtClean="0">
                <a:latin typeface="+mj-lt"/>
                <a:ea typeface="+mj-ea"/>
                <a:cs typeface="+mj-cs"/>
              </a:rPr>
              <a:t>Genius”</a:t>
            </a:r>
            <a:endParaRPr lang="en-US" sz="3900" b="1" dirty="0">
              <a:latin typeface="+mj-lt"/>
              <a:ea typeface="+mj-ea"/>
              <a:cs typeface="+mj-cs"/>
            </a:endParaRPr>
          </a:p>
          <a:p>
            <a:r>
              <a:rPr lang="en-US" sz="2400" i="1" dirty="0"/>
              <a:t>“It's déjà vu all over again.”</a:t>
            </a:r>
          </a:p>
          <a:p>
            <a:r>
              <a:rPr lang="en-US" sz="2400" i="1" dirty="0"/>
              <a:t>”When you come to a fork in the road, take it.“</a:t>
            </a:r>
          </a:p>
          <a:p>
            <a:r>
              <a:rPr lang="en-US" sz="2400" i="1" dirty="0" smtClean="0"/>
              <a:t>“</a:t>
            </a:r>
            <a:r>
              <a:rPr lang="en-US" sz="2400" i="1" dirty="0"/>
              <a:t>It </a:t>
            </a:r>
            <a:r>
              <a:rPr lang="en-US" sz="2400" i="1" dirty="0" err="1"/>
              <a:t>ain’t</a:t>
            </a:r>
            <a:r>
              <a:rPr lang="en-US" sz="2400" i="1" dirty="0"/>
              <a:t> over ’til it’s over.”</a:t>
            </a:r>
          </a:p>
          <a:p>
            <a:r>
              <a:rPr lang="en-US" sz="2400" i="1" dirty="0" smtClean="0"/>
              <a:t>“Ninety </a:t>
            </a:r>
            <a:r>
              <a:rPr lang="en-US" sz="2400" i="1" dirty="0"/>
              <a:t>percent of this game is half-mental</a:t>
            </a:r>
            <a:r>
              <a:rPr lang="en-US" sz="2400" i="1" dirty="0" smtClean="0"/>
              <a:t>.”</a:t>
            </a:r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989375" y="5289034"/>
            <a:ext cx="1337583" cy="13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 descr="Philosoph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304" y="114300"/>
            <a:ext cx="3960114" cy="2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table-quotes.com/b/yogi_berra_qu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304" y="4478836"/>
            <a:ext cx="3960116" cy="22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606</Words>
  <Application>Microsoft Office PowerPoint</Application>
  <PresentationFormat>Widescreen</PresentationFormat>
  <Paragraphs>199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Times New Roman</vt:lpstr>
      <vt:lpstr>Office Theme</vt:lpstr>
      <vt:lpstr>Welcome to  EDUC 300/ CORE 310    Philosophy of Education  </vt:lpstr>
      <vt:lpstr>What Is Philosophy?</vt:lpstr>
      <vt:lpstr>What do YOU think of when you hear the word “Philosophy”?</vt:lpstr>
      <vt:lpstr>Athens, GReece</vt:lpstr>
      <vt:lpstr>Acts 17:16-34 (NIV) In Athens (3 slides)</vt:lpstr>
      <vt:lpstr>Acts 17:16-34 (NIV) In Athens (slide 2 of 3)</vt:lpstr>
      <vt:lpstr>Acts 17:16-34 (NIV) In Athens</vt:lpstr>
      <vt:lpstr>Philo + sophy </vt:lpstr>
      <vt:lpstr>Philosophy today…  From coachgrowth.wordpress.com What is a coaching philosophy?</vt:lpstr>
      <vt:lpstr>Does Philosophy have a</vt:lpstr>
      <vt:lpstr>Tidbit:   Psychology was originally a branch of philosophy</vt:lpstr>
      <vt:lpstr>Philosophy of Education </vt:lpstr>
      <vt:lpstr>Why do I need a philosophy of education? </vt:lpstr>
      <vt:lpstr>Why do I need a philosophy  of education?</vt:lpstr>
      <vt:lpstr>Why do I need a philosophy of education?   This is the heart of the course!  How do different philosophies impact these aspects of education:</vt:lpstr>
      <vt:lpstr>Big challenges facing education </vt:lpstr>
      <vt:lpstr>Introductions and attendance</vt:lpstr>
      <vt:lpstr>Group activity </vt:lpstr>
      <vt:lpstr>Syllabus Etc. </vt:lpstr>
      <vt:lpstr>Legal cases related to  education:</vt:lpstr>
      <vt:lpstr>PowerPoint Presentation</vt:lpstr>
      <vt:lpstr>Dietrick Bonhoeffer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Philosophy?</dc:title>
  <dc:creator>Steve Holtrop</dc:creator>
  <cp:lastModifiedBy>Steve Holtrop</cp:lastModifiedBy>
  <cp:revision>74</cp:revision>
  <dcterms:created xsi:type="dcterms:W3CDTF">2014-08-25T16:24:47Z</dcterms:created>
  <dcterms:modified xsi:type="dcterms:W3CDTF">2017-08-29T22:10:30Z</dcterms:modified>
</cp:coreProperties>
</file>