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63" r:id="rId3"/>
    <p:sldId id="267" r:id="rId4"/>
    <p:sldId id="260" r:id="rId5"/>
    <p:sldId id="259" r:id="rId6"/>
    <p:sldId id="258" r:id="rId7"/>
    <p:sldId id="257" r:id="rId8"/>
    <p:sldId id="266" r:id="rId9"/>
    <p:sldId id="265" r:id="rId10"/>
    <p:sldId id="256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64509" autoAdjust="0"/>
  </p:normalViewPr>
  <p:slideViewPr>
    <p:cSldViewPr>
      <p:cViewPr varScale="1">
        <p:scale>
          <a:sx n="86" d="100"/>
          <a:sy n="86" d="100"/>
        </p:scale>
        <p:origin x="821" y="-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CE699-933E-452B-A270-D66C1363212C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85404-ECD1-4431-AB1E-42E962172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6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b="1" dirty="0" smtClean="0"/>
              <a:t>Picture with</a:t>
            </a:r>
            <a:r>
              <a:rPr lang="en-US" sz="1400" b="1" baseline="0" dirty="0" smtClean="0"/>
              <a:t> quotation in perspective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Georgia</a:t>
            </a:r>
            <a:r>
              <a:rPr lang="en-US" sz="1200" b="1" i="0" baseline="0" dirty="0" smtClean="0"/>
              <a:t>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enter </a:t>
            </a:r>
            <a:r>
              <a:rPr lang="en-US" sz="1200" b="1" i="0" baseline="0" dirty="0" smtClean="0"/>
              <a:t>27</a:t>
            </a:r>
            <a:r>
              <a:rPr lang="en-US" sz="1200" i="0" baseline="0" dirty="0" smtClean="0"/>
              <a:t> in the </a:t>
            </a:r>
            <a:r>
              <a:rPr lang="en-US" sz="1200" b="1" i="0" baseline="0" dirty="0" smtClean="0"/>
              <a:t>Font Size </a:t>
            </a:r>
            <a:r>
              <a:rPr lang="en-US" sz="1200" b="0" i="0" baseline="0" dirty="0" smtClean="0"/>
              <a:t>box, and then click </a:t>
            </a:r>
            <a:r>
              <a:rPr lang="en-US" sz="1200" b="1" i="0" baseline="0" dirty="0" smtClean="0"/>
              <a:t>Italic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Align Text Left</a:t>
            </a:r>
            <a:r>
              <a:rPr lang="en-US" sz="1200" i="0" baseline="0" dirty="0" smtClean="0"/>
              <a:t> 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text box. 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, click </a:t>
            </a:r>
            <a:r>
              <a:rPr lang="en-US" sz="1200" b="1" dirty="0" smtClean="0"/>
              <a:t>Perspective Relaxed Moderately </a:t>
            </a:r>
            <a:r>
              <a:rPr lang="en-US" sz="1200" dirty="0" smtClean="0"/>
              <a:t>(second row, 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3-D Rotation</a:t>
            </a:r>
            <a:r>
              <a:rPr lang="en-US" sz="1200" b="1" baseline="0" dirty="0" smtClean="0"/>
              <a:t> Options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Format Text Effects</a:t>
            </a:r>
            <a:r>
              <a:rPr lang="en-US" sz="1200" dirty="0" smtClean="0"/>
              <a:t> dialog box, click </a:t>
            </a:r>
            <a:r>
              <a:rPr lang="en-US" sz="1200" b="1" dirty="0" smtClean="0"/>
              <a:t>3-D Rotation </a:t>
            </a:r>
            <a:r>
              <a:rPr lang="en-US" sz="1200" dirty="0" smtClean="0"/>
              <a:t>in the left pane, and then do</a:t>
            </a:r>
            <a:r>
              <a:rPr lang="en-US" sz="1200" baseline="0" dirty="0" smtClean="0"/>
              <a:t> the following in the right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324.8°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80°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and then in the right pane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or texture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Insert Picture</a:t>
            </a:r>
            <a:r>
              <a:rPr lang="en-US" sz="1200" i="0" baseline="0" dirty="0" smtClean="0"/>
              <a:t> dialog box, select a picture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 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54177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b="1" dirty="0" smtClean="0"/>
              <a:t>Picture with</a:t>
            </a:r>
            <a:r>
              <a:rPr lang="en-US" sz="1400" b="1" baseline="0" dirty="0" smtClean="0"/>
              <a:t> quotation in perspective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Georgia</a:t>
            </a:r>
            <a:r>
              <a:rPr lang="en-US" sz="1200" b="1" i="0" baseline="0" dirty="0" smtClean="0"/>
              <a:t>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enter </a:t>
            </a:r>
            <a:r>
              <a:rPr lang="en-US" sz="1200" b="1" i="0" baseline="0" dirty="0" smtClean="0"/>
              <a:t>27</a:t>
            </a:r>
            <a:r>
              <a:rPr lang="en-US" sz="1200" i="0" baseline="0" dirty="0" smtClean="0"/>
              <a:t> in the </a:t>
            </a:r>
            <a:r>
              <a:rPr lang="en-US" sz="1200" b="1" i="0" baseline="0" dirty="0" smtClean="0"/>
              <a:t>Font Size </a:t>
            </a:r>
            <a:r>
              <a:rPr lang="en-US" sz="1200" b="0" i="0" baseline="0" dirty="0" smtClean="0"/>
              <a:t>box, and then click </a:t>
            </a:r>
            <a:r>
              <a:rPr lang="en-US" sz="1200" b="1" i="0" baseline="0" dirty="0" smtClean="0"/>
              <a:t>Italic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Align Text Left</a:t>
            </a:r>
            <a:r>
              <a:rPr lang="en-US" sz="1200" i="0" baseline="0" dirty="0" smtClean="0"/>
              <a:t> 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text box. 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, click </a:t>
            </a:r>
            <a:r>
              <a:rPr lang="en-US" sz="1200" b="1" dirty="0" smtClean="0"/>
              <a:t>Perspective Relaxed Moderately </a:t>
            </a:r>
            <a:r>
              <a:rPr lang="en-US" sz="1200" dirty="0" smtClean="0"/>
              <a:t>(second row, 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3-D Rotation</a:t>
            </a:r>
            <a:r>
              <a:rPr lang="en-US" sz="1200" b="1" baseline="0" dirty="0" smtClean="0"/>
              <a:t> Options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Format Text Effects</a:t>
            </a:r>
            <a:r>
              <a:rPr lang="en-US" sz="1200" dirty="0" smtClean="0"/>
              <a:t> dialog box, click </a:t>
            </a:r>
            <a:r>
              <a:rPr lang="en-US" sz="1200" b="1" dirty="0" smtClean="0"/>
              <a:t>3-D Rotation </a:t>
            </a:r>
            <a:r>
              <a:rPr lang="en-US" sz="1200" dirty="0" smtClean="0"/>
              <a:t>in the left pane, and then do</a:t>
            </a:r>
            <a:r>
              <a:rPr lang="en-US" sz="1200" baseline="0" dirty="0" smtClean="0"/>
              <a:t> the following in the right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324.8°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80°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and then in the right pane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or texture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Insert Picture</a:t>
            </a:r>
            <a:r>
              <a:rPr lang="en-US" sz="1200" i="0" baseline="0" dirty="0" smtClean="0"/>
              <a:t> dialog box, select a picture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 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541938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b="1" dirty="0" smtClean="0"/>
              <a:t>Picture with</a:t>
            </a:r>
            <a:r>
              <a:rPr lang="en-US" sz="1400" b="1" baseline="0" dirty="0" smtClean="0"/>
              <a:t> quotation in perspective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Georgia</a:t>
            </a:r>
            <a:r>
              <a:rPr lang="en-US" sz="1200" b="1" i="0" baseline="0" dirty="0" smtClean="0"/>
              <a:t>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enter </a:t>
            </a:r>
            <a:r>
              <a:rPr lang="en-US" sz="1200" b="1" i="0" baseline="0" dirty="0" smtClean="0"/>
              <a:t>27</a:t>
            </a:r>
            <a:r>
              <a:rPr lang="en-US" sz="1200" i="0" baseline="0" dirty="0" smtClean="0"/>
              <a:t> in the </a:t>
            </a:r>
            <a:r>
              <a:rPr lang="en-US" sz="1200" b="1" i="0" baseline="0" dirty="0" smtClean="0"/>
              <a:t>Font Size </a:t>
            </a:r>
            <a:r>
              <a:rPr lang="en-US" sz="1200" b="0" i="0" baseline="0" dirty="0" smtClean="0"/>
              <a:t>box, and then click </a:t>
            </a:r>
            <a:r>
              <a:rPr lang="en-US" sz="1200" b="1" i="0" baseline="0" dirty="0" smtClean="0"/>
              <a:t>Italic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Align Text Left</a:t>
            </a:r>
            <a:r>
              <a:rPr lang="en-US" sz="1200" i="0" baseline="0" dirty="0" smtClean="0"/>
              <a:t> 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text box. 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, click </a:t>
            </a:r>
            <a:r>
              <a:rPr lang="en-US" sz="1200" b="1" dirty="0" smtClean="0"/>
              <a:t>Perspective Relaxed Moderately </a:t>
            </a:r>
            <a:r>
              <a:rPr lang="en-US" sz="1200" dirty="0" smtClean="0"/>
              <a:t>(second row, 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3-D Rotation</a:t>
            </a:r>
            <a:r>
              <a:rPr lang="en-US" sz="1200" b="1" baseline="0" dirty="0" smtClean="0"/>
              <a:t> Options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Format Text Effects</a:t>
            </a:r>
            <a:r>
              <a:rPr lang="en-US" sz="1200" dirty="0" smtClean="0"/>
              <a:t> dialog box, click </a:t>
            </a:r>
            <a:r>
              <a:rPr lang="en-US" sz="1200" b="1" dirty="0" smtClean="0"/>
              <a:t>3-D Rotation </a:t>
            </a:r>
            <a:r>
              <a:rPr lang="en-US" sz="1200" dirty="0" smtClean="0"/>
              <a:t>in the left pane, and then do</a:t>
            </a:r>
            <a:r>
              <a:rPr lang="en-US" sz="1200" baseline="0" dirty="0" smtClean="0"/>
              <a:t> the following in the right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324.8°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80°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and then in the right pane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or texture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Insert Picture</a:t>
            </a:r>
            <a:r>
              <a:rPr lang="en-US" sz="1200" i="0" baseline="0" dirty="0" smtClean="0"/>
              <a:t> dialog box, select a picture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 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29029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b="1" dirty="0" smtClean="0"/>
              <a:t>Picture with</a:t>
            </a:r>
            <a:r>
              <a:rPr lang="en-US" sz="1400" b="1" baseline="0" dirty="0" smtClean="0"/>
              <a:t> quotation in perspective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Georgia</a:t>
            </a:r>
            <a:r>
              <a:rPr lang="en-US" sz="1200" b="1" i="0" baseline="0" dirty="0" smtClean="0"/>
              <a:t>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enter </a:t>
            </a:r>
            <a:r>
              <a:rPr lang="en-US" sz="1200" b="1" i="0" baseline="0" dirty="0" smtClean="0"/>
              <a:t>27</a:t>
            </a:r>
            <a:r>
              <a:rPr lang="en-US" sz="1200" i="0" baseline="0" dirty="0" smtClean="0"/>
              <a:t> in the </a:t>
            </a:r>
            <a:r>
              <a:rPr lang="en-US" sz="1200" b="1" i="0" baseline="0" dirty="0" smtClean="0"/>
              <a:t>Font Size </a:t>
            </a:r>
            <a:r>
              <a:rPr lang="en-US" sz="1200" b="0" i="0" baseline="0" dirty="0" smtClean="0"/>
              <a:t>box, and then click </a:t>
            </a:r>
            <a:r>
              <a:rPr lang="en-US" sz="1200" b="1" i="0" baseline="0" dirty="0" smtClean="0"/>
              <a:t>Italic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Align Text Left</a:t>
            </a:r>
            <a:r>
              <a:rPr lang="en-US" sz="1200" i="0" baseline="0" dirty="0" smtClean="0"/>
              <a:t> 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text box. 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, click </a:t>
            </a:r>
            <a:r>
              <a:rPr lang="en-US" sz="1200" b="1" dirty="0" smtClean="0"/>
              <a:t>Perspective Relaxed Moderately </a:t>
            </a:r>
            <a:r>
              <a:rPr lang="en-US" sz="1200" dirty="0" smtClean="0"/>
              <a:t>(second row, 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3-D Rotation</a:t>
            </a:r>
            <a:r>
              <a:rPr lang="en-US" sz="1200" b="1" baseline="0" dirty="0" smtClean="0"/>
              <a:t> Options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Format Text Effects</a:t>
            </a:r>
            <a:r>
              <a:rPr lang="en-US" sz="1200" dirty="0" smtClean="0"/>
              <a:t> dialog box, click </a:t>
            </a:r>
            <a:r>
              <a:rPr lang="en-US" sz="1200" b="1" dirty="0" smtClean="0"/>
              <a:t>3-D Rotation </a:t>
            </a:r>
            <a:r>
              <a:rPr lang="en-US" sz="1200" dirty="0" smtClean="0"/>
              <a:t>in the left pane, and then do</a:t>
            </a:r>
            <a:r>
              <a:rPr lang="en-US" sz="1200" baseline="0" dirty="0" smtClean="0"/>
              <a:t> the following in the right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324.8°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80°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and then in the right pane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or texture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Insert Picture</a:t>
            </a:r>
            <a:r>
              <a:rPr lang="en-US" sz="1200" i="0" baseline="0" dirty="0" smtClean="0"/>
              <a:t> dialog box, select a picture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 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417947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b="1" dirty="0" smtClean="0"/>
              <a:t>Picture with</a:t>
            </a:r>
            <a:r>
              <a:rPr lang="en-US" sz="1400" b="1" baseline="0" dirty="0" smtClean="0"/>
              <a:t> quotation in perspective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Georgia</a:t>
            </a:r>
            <a:r>
              <a:rPr lang="en-US" sz="1200" b="1" i="0" baseline="0" dirty="0" smtClean="0"/>
              <a:t>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enter </a:t>
            </a:r>
            <a:r>
              <a:rPr lang="en-US" sz="1200" b="1" i="0" baseline="0" dirty="0" smtClean="0"/>
              <a:t>27</a:t>
            </a:r>
            <a:r>
              <a:rPr lang="en-US" sz="1200" i="0" baseline="0" dirty="0" smtClean="0"/>
              <a:t> in the </a:t>
            </a:r>
            <a:r>
              <a:rPr lang="en-US" sz="1200" b="1" i="0" baseline="0" dirty="0" smtClean="0"/>
              <a:t>Font Size </a:t>
            </a:r>
            <a:r>
              <a:rPr lang="en-US" sz="1200" b="0" i="0" baseline="0" dirty="0" smtClean="0"/>
              <a:t>box, and then click </a:t>
            </a:r>
            <a:r>
              <a:rPr lang="en-US" sz="1200" b="1" i="0" baseline="0" dirty="0" smtClean="0"/>
              <a:t>Italic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Align Text Left</a:t>
            </a:r>
            <a:r>
              <a:rPr lang="en-US" sz="1200" i="0" baseline="0" dirty="0" smtClean="0"/>
              <a:t> 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text box. 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, click </a:t>
            </a:r>
            <a:r>
              <a:rPr lang="en-US" sz="1200" b="1" dirty="0" smtClean="0"/>
              <a:t>Perspective Relaxed Moderately </a:t>
            </a:r>
            <a:r>
              <a:rPr lang="en-US" sz="1200" dirty="0" smtClean="0"/>
              <a:t>(second row, 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3-D Rotation</a:t>
            </a:r>
            <a:r>
              <a:rPr lang="en-US" sz="1200" b="1" baseline="0" dirty="0" smtClean="0"/>
              <a:t> Options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Format Text Effects</a:t>
            </a:r>
            <a:r>
              <a:rPr lang="en-US" sz="1200" dirty="0" smtClean="0"/>
              <a:t> dialog box, click </a:t>
            </a:r>
            <a:r>
              <a:rPr lang="en-US" sz="1200" b="1" dirty="0" smtClean="0"/>
              <a:t>3-D Rotation </a:t>
            </a:r>
            <a:r>
              <a:rPr lang="en-US" sz="1200" dirty="0" smtClean="0"/>
              <a:t>in the left pane, and then do</a:t>
            </a:r>
            <a:r>
              <a:rPr lang="en-US" sz="1200" baseline="0" dirty="0" smtClean="0"/>
              <a:t> the following in the right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324.8°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80°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and then in the right pane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or texture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Insert Picture</a:t>
            </a:r>
            <a:r>
              <a:rPr lang="en-US" sz="1200" i="0" baseline="0" dirty="0" smtClean="0"/>
              <a:t> dialog box, select a picture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 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233500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b="1" dirty="0" smtClean="0"/>
              <a:t>Picture with</a:t>
            </a:r>
            <a:r>
              <a:rPr lang="en-US" sz="1400" b="1" baseline="0" dirty="0" smtClean="0"/>
              <a:t> quotation in perspective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Georgia</a:t>
            </a:r>
            <a:r>
              <a:rPr lang="en-US" sz="1200" b="1" i="0" baseline="0" dirty="0" smtClean="0"/>
              <a:t>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enter </a:t>
            </a:r>
            <a:r>
              <a:rPr lang="en-US" sz="1200" b="1" i="0" baseline="0" dirty="0" smtClean="0"/>
              <a:t>27</a:t>
            </a:r>
            <a:r>
              <a:rPr lang="en-US" sz="1200" i="0" baseline="0" dirty="0" smtClean="0"/>
              <a:t> in the </a:t>
            </a:r>
            <a:r>
              <a:rPr lang="en-US" sz="1200" b="1" i="0" baseline="0" dirty="0" smtClean="0"/>
              <a:t>Font Size </a:t>
            </a:r>
            <a:r>
              <a:rPr lang="en-US" sz="1200" b="0" i="0" baseline="0" dirty="0" smtClean="0"/>
              <a:t>box, and then click </a:t>
            </a:r>
            <a:r>
              <a:rPr lang="en-US" sz="1200" b="1" i="0" baseline="0" dirty="0" smtClean="0"/>
              <a:t>Italic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Align Text Left</a:t>
            </a:r>
            <a:r>
              <a:rPr lang="en-US" sz="1200" i="0" baseline="0" dirty="0" smtClean="0"/>
              <a:t> 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text box. 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, click </a:t>
            </a:r>
            <a:r>
              <a:rPr lang="en-US" sz="1200" b="1" dirty="0" smtClean="0"/>
              <a:t>Perspective Relaxed Moderately </a:t>
            </a:r>
            <a:r>
              <a:rPr lang="en-US" sz="1200" dirty="0" smtClean="0"/>
              <a:t>(second row, 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3-D Rotation</a:t>
            </a:r>
            <a:r>
              <a:rPr lang="en-US" sz="1200" b="1" baseline="0" dirty="0" smtClean="0"/>
              <a:t> Options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Format Text Effects</a:t>
            </a:r>
            <a:r>
              <a:rPr lang="en-US" sz="1200" dirty="0" smtClean="0"/>
              <a:t> dialog box, click </a:t>
            </a:r>
            <a:r>
              <a:rPr lang="en-US" sz="1200" b="1" dirty="0" smtClean="0"/>
              <a:t>3-D Rotation </a:t>
            </a:r>
            <a:r>
              <a:rPr lang="en-US" sz="1200" dirty="0" smtClean="0"/>
              <a:t>in the left pane, and then do</a:t>
            </a:r>
            <a:r>
              <a:rPr lang="en-US" sz="1200" baseline="0" dirty="0" smtClean="0"/>
              <a:t> the following in the right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324.8°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80°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and then in the right pane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or texture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Insert Picture</a:t>
            </a:r>
            <a:r>
              <a:rPr lang="en-US" sz="1200" i="0" baseline="0" dirty="0" smtClean="0"/>
              <a:t> dialog box, select a picture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 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4122324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b="1" dirty="0" smtClean="0"/>
              <a:t>Picture with</a:t>
            </a:r>
            <a:r>
              <a:rPr lang="en-US" sz="1400" b="1" baseline="0" dirty="0" smtClean="0"/>
              <a:t> quotation in perspective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Georgia</a:t>
            </a:r>
            <a:r>
              <a:rPr lang="en-US" sz="1200" b="1" i="0" baseline="0" dirty="0" smtClean="0"/>
              <a:t>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enter </a:t>
            </a:r>
            <a:r>
              <a:rPr lang="en-US" sz="1200" b="1" i="0" baseline="0" dirty="0" smtClean="0"/>
              <a:t>27</a:t>
            </a:r>
            <a:r>
              <a:rPr lang="en-US" sz="1200" i="0" baseline="0" dirty="0" smtClean="0"/>
              <a:t> in the </a:t>
            </a:r>
            <a:r>
              <a:rPr lang="en-US" sz="1200" b="1" i="0" baseline="0" dirty="0" smtClean="0"/>
              <a:t>Font Size </a:t>
            </a:r>
            <a:r>
              <a:rPr lang="en-US" sz="1200" b="0" i="0" baseline="0" dirty="0" smtClean="0"/>
              <a:t>box, and then click </a:t>
            </a:r>
            <a:r>
              <a:rPr lang="en-US" sz="1200" b="1" i="0" baseline="0" dirty="0" smtClean="0"/>
              <a:t>Italic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Align Text Left</a:t>
            </a:r>
            <a:r>
              <a:rPr lang="en-US" sz="1200" i="0" baseline="0" dirty="0" smtClean="0"/>
              <a:t> 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text box. 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, click </a:t>
            </a:r>
            <a:r>
              <a:rPr lang="en-US" sz="1200" b="1" dirty="0" smtClean="0"/>
              <a:t>Perspective Relaxed Moderately </a:t>
            </a:r>
            <a:r>
              <a:rPr lang="en-US" sz="1200" dirty="0" smtClean="0"/>
              <a:t>(second row, 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3-D Rotation</a:t>
            </a:r>
            <a:r>
              <a:rPr lang="en-US" sz="1200" b="1" baseline="0" dirty="0" smtClean="0"/>
              <a:t> Options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Format Text Effects</a:t>
            </a:r>
            <a:r>
              <a:rPr lang="en-US" sz="1200" dirty="0" smtClean="0"/>
              <a:t> dialog box, click </a:t>
            </a:r>
            <a:r>
              <a:rPr lang="en-US" sz="1200" b="1" dirty="0" smtClean="0"/>
              <a:t>3-D Rotation </a:t>
            </a:r>
            <a:r>
              <a:rPr lang="en-US" sz="1200" dirty="0" smtClean="0"/>
              <a:t>in the left pane, and then do</a:t>
            </a:r>
            <a:r>
              <a:rPr lang="en-US" sz="1200" baseline="0" dirty="0" smtClean="0"/>
              <a:t> the following in the right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324.8°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80°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and then in the right pane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or texture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Insert Picture</a:t>
            </a:r>
            <a:r>
              <a:rPr lang="en-US" sz="1200" i="0" baseline="0" dirty="0" smtClean="0"/>
              <a:t> dialog box, select a picture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 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348896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b="1" dirty="0" smtClean="0"/>
              <a:t>Picture with</a:t>
            </a:r>
            <a:r>
              <a:rPr lang="en-US" sz="1400" b="1" baseline="0" dirty="0" smtClean="0"/>
              <a:t> quotation in perspective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Georgia</a:t>
            </a:r>
            <a:r>
              <a:rPr lang="en-US" sz="1200" b="1" i="0" baseline="0" dirty="0" smtClean="0"/>
              <a:t>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enter </a:t>
            </a:r>
            <a:r>
              <a:rPr lang="en-US" sz="1200" b="1" i="0" baseline="0" dirty="0" smtClean="0"/>
              <a:t>27</a:t>
            </a:r>
            <a:r>
              <a:rPr lang="en-US" sz="1200" i="0" baseline="0" dirty="0" smtClean="0"/>
              <a:t> in the </a:t>
            </a:r>
            <a:r>
              <a:rPr lang="en-US" sz="1200" b="1" i="0" baseline="0" dirty="0" smtClean="0"/>
              <a:t>Font Size </a:t>
            </a:r>
            <a:r>
              <a:rPr lang="en-US" sz="1200" b="0" i="0" baseline="0" dirty="0" smtClean="0"/>
              <a:t>box, and then click </a:t>
            </a:r>
            <a:r>
              <a:rPr lang="en-US" sz="1200" b="1" i="0" baseline="0" dirty="0" smtClean="0"/>
              <a:t>Italic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Align Text Left</a:t>
            </a:r>
            <a:r>
              <a:rPr lang="en-US" sz="1200" i="0" baseline="0" dirty="0" smtClean="0"/>
              <a:t> 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text box. 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, click </a:t>
            </a:r>
            <a:r>
              <a:rPr lang="en-US" sz="1200" b="1" dirty="0" smtClean="0"/>
              <a:t>Perspective Relaxed Moderately </a:t>
            </a:r>
            <a:r>
              <a:rPr lang="en-US" sz="1200" dirty="0" smtClean="0"/>
              <a:t>(second row, 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3-D Rotation</a:t>
            </a:r>
            <a:r>
              <a:rPr lang="en-US" sz="1200" b="1" baseline="0" dirty="0" smtClean="0"/>
              <a:t> Options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Format Text Effects</a:t>
            </a:r>
            <a:r>
              <a:rPr lang="en-US" sz="1200" dirty="0" smtClean="0"/>
              <a:t> dialog box, click </a:t>
            </a:r>
            <a:r>
              <a:rPr lang="en-US" sz="1200" b="1" dirty="0" smtClean="0"/>
              <a:t>3-D Rotation </a:t>
            </a:r>
            <a:r>
              <a:rPr lang="en-US" sz="1200" dirty="0" smtClean="0"/>
              <a:t>in the left pane, and then do</a:t>
            </a:r>
            <a:r>
              <a:rPr lang="en-US" sz="1200" baseline="0" dirty="0" smtClean="0"/>
              <a:t> the following in the right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324.8°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80°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and then in the right pane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or texture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Insert Picture</a:t>
            </a:r>
            <a:r>
              <a:rPr lang="en-US" sz="1200" i="0" baseline="0" dirty="0" smtClean="0"/>
              <a:t> dialog box, select a picture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 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782074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b="1" dirty="0" smtClean="0"/>
              <a:t>Picture with</a:t>
            </a:r>
            <a:r>
              <a:rPr lang="en-US" sz="1400" b="1" baseline="0" dirty="0" smtClean="0"/>
              <a:t> quotation in perspective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Georgia</a:t>
            </a:r>
            <a:r>
              <a:rPr lang="en-US" sz="1200" b="1" i="0" baseline="0" dirty="0" smtClean="0"/>
              <a:t>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enter </a:t>
            </a:r>
            <a:r>
              <a:rPr lang="en-US" sz="1200" b="1" i="0" baseline="0" dirty="0" smtClean="0"/>
              <a:t>27</a:t>
            </a:r>
            <a:r>
              <a:rPr lang="en-US" sz="1200" i="0" baseline="0" dirty="0" smtClean="0"/>
              <a:t> in the </a:t>
            </a:r>
            <a:r>
              <a:rPr lang="en-US" sz="1200" b="1" i="0" baseline="0" dirty="0" smtClean="0"/>
              <a:t>Font Size </a:t>
            </a:r>
            <a:r>
              <a:rPr lang="en-US" sz="1200" b="0" i="0" baseline="0" dirty="0" smtClean="0"/>
              <a:t>box, and then click </a:t>
            </a:r>
            <a:r>
              <a:rPr lang="en-US" sz="1200" b="1" i="0" baseline="0" dirty="0" smtClean="0"/>
              <a:t>Italic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Align Text Left</a:t>
            </a:r>
            <a:r>
              <a:rPr lang="en-US" sz="1200" i="0" baseline="0" dirty="0" smtClean="0"/>
              <a:t> 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text box. 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, click </a:t>
            </a:r>
            <a:r>
              <a:rPr lang="en-US" sz="1200" b="1" dirty="0" smtClean="0"/>
              <a:t>Perspective Relaxed Moderately </a:t>
            </a:r>
            <a:r>
              <a:rPr lang="en-US" sz="1200" dirty="0" smtClean="0"/>
              <a:t>(second row, 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3-D Rotation</a:t>
            </a:r>
            <a:r>
              <a:rPr lang="en-US" sz="1200" b="1" baseline="0" dirty="0" smtClean="0"/>
              <a:t> Options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Format Text Effects</a:t>
            </a:r>
            <a:r>
              <a:rPr lang="en-US" sz="1200" dirty="0" smtClean="0"/>
              <a:t> dialog box, click </a:t>
            </a:r>
            <a:r>
              <a:rPr lang="en-US" sz="1200" b="1" dirty="0" smtClean="0"/>
              <a:t>3-D Rotation </a:t>
            </a:r>
            <a:r>
              <a:rPr lang="en-US" sz="1200" dirty="0" smtClean="0"/>
              <a:t>in the left pane, and then do</a:t>
            </a:r>
            <a:r>
              <a:rPr lang="en-US" sz="1200" baseline="0" dirty="0" smtClean="0"/>
              <a:t> the following in the right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324.8°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80°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and then in the right pane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or texture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Insert Picture</a:t>
            </a:r>
            <a:r>
              <a:rPr lang="en-US" sz="1200" i="0" baseline="0" dirty="0" smtClean="0"/>
              <a:t> dialog box, select a picture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 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507745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b="1" dirty="0" smtClean="0"/>
              <a:t>Picture with</a:t>
            </a:r>
            <a:r>
              <a:rPr lang="en-US" sz="1400" b="1" baseline="0" dirty="0" smtClean="0"/>
              <a:t> quotation in perspective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Georgia</a:t>
            </a:r>
            <a:r>
              <a:rPr lang="en-US" sz="1200" b="1" i="0" baseline="0" dirty="0" smtClean="0"/>
              <a:t>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enter </a:t>
            </a:r>
            <a:r>
              <a:rPr lang="en-US" sz="1200" b="1" i="0" baseline="0" dirty="0" smtClean="0"/>
              <a:t>27</a:t>
            </a:r>
            <a:r>
              <a:rPr lang="en-US" sz="1200" i="0" baseline="0" dirty="0" smtClean="0"/>
              <a:t> in the </a:t>
            </a:r>
            <a:r>
              <a:rPr lang="en-US" sz="1200" b="1" i="0" baseline="0" dirty="0" smtClean="0"/>
              <a:t>Font Size </a:t>
            </a:r>
            <a:r>
              <a:rPr lang="en-US" sz="1200" b="0" i="0" baseline="0" dirty="0" smtClean="0"/>
              <a:t>box, and then click </a:t>
            </a:r>
            <a:r>
              <a:rPr lang="en-US" sz="1200" b="1" i="0" baseline="0" dirty="0" smtClean="0"/>
              <a:t>Italic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Align Text Left</a:t>
            </a:r>
            <a:r>
              <a:rPr lang="en-US" sz="1200" i="0" baseline="0" dirty="0" smtClean="0"/>
              <a:t> 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text box. 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, click </a:t>
            </a:r>
            <a:r>
              <a:rPr lang="en-US" sz="1200" b="1" dirty="0" smtClean="0"/>
              <a:t>Perspective Relaxed Moderately </a:t>
            </a:r>
            <a:r>
              <a:rPr lang="en-US" sz="1200" dirty="0" smtClean="0"/>
              <a:t>(second row, 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3-D Rotation</a:t>
            </a:r>
            <a:r>
              <a:rPr lang="en-US" sz="1200" b="1" baseline="0" dirty="0" smtClean="0"/>
              <a:t> Options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Format Text Effects</a:t>
            </a:r>
            <a:r>
              <a:rPr lang="en-US" sz="1200" dirty="0" smtClean="0"/>
              <a:t> dialog box, click </a:t>
            </a:r>
            <a:r>
              <a:rPr lang="en-US" sz="1200" b="1" dirty="0" smtClean="0"/>
              <a:t>3-D Rotation </a:t>
            </a:r>
            <a:r>
              <a:rPr lang="en-US" sz="1200" dirty="0" smtClean="0"/>
              <a:t>in the left pane, and then do</a:t>
            </a:r>
            <a:r>
              <a:rPr lang="en-US" sz="1200" baseline="0" dirty="0" smtClean="0"/>
              <a:t> the following in the right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324.8°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80°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and then in the right pane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or texture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Insert Picture</a:t>
            </a:r>
            <a:r>
              <a:rPr lang="en-US" sz="1200" i="0" baseline="0" dirty="0" smtClean="0"/>
              <a:t> dialog box, select a picture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 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258324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b="1" dirty="0" smtClean="0"/>
              <a:t>Picture with</a:t>
            </a:r>
            <a:r>
              <a:rPr lang="en-US" sz="1400" b="1" baseline="0" dirty="0" smtClean="0"/>
              <a:t> quotation in perspective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Georgia</a:t>
            </a:r>
            <a:r>
              <a:rPr lang="en-US" sz="1200" b="1" i="0" baseline="0" dirty="0" smtClean="0"/>
              <a:t>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enter </a:t>
            </a:r>
            <a:r>
              <a:rPr lang="en-US" sz="1200" b="1" i="0" baseline="0" dirty="0" smtClean="0"/>
              <a:t>27</a:t>
            </a:r>
            <a:r>
              <a:rPr lang="en-US" sz="1200" i="0" baseline="0" dirty="0" smtClean="0"/>
              <a:t> in the </a:t>
            </a:r>
            <a:r>
              <a:rPr lang="en-US" sz="1200" b="1" i="0" baseline="0" dirty="0" smtClean="0"/>
              <a:t>Font Size </a:t>
            </a:r>
            <a:r>
              <a:rPr lang="en-US" sz="1200" b="0" i="0" baseline="0" dirty="0" smtClean="0"/>
              <a:t>box, and then click </a:t>
            </a:r>
            <a:r>
              <a:rPr lang="en-US" sz="1200" b="1" i="0" baseline="0" dirty="0" smtClean="0"/>
              <a:t>Italic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Align Text Left</a:t>
            </a:r>
            <a:r>
              <a:rPr lang="en-US" sz="1200" i="0" baseline="0" dirty="0" smtClean="0"/>
              <a:t> 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text box. 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, click </a:t>
            </a:r>
            <a:r>
              <a:rPr lang="en-US" sz="1200" b="1" dirty="0" smtClean="0"/>
              <a:t>Perspective Relaxed Moderately </a:t>
            </a:r>
            <a:r>
              <a:rPr lang="en-US" sz="1200" dirty="0" smtClean="0"/>
              <a:t>(second row, 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3-D Rotation</a:t>
            </a:r>
            <a:r>
              <a:rPr lang="en-US" sz="1200" b="1" baseline="0" dirty="0" smtClean="0"/>
              <a:t> Options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Format Text Effects</a:t>
            </a:r>
            <a:r>
              <a:rPr lang="en-US" sz="1200" dirty="0" smtClean="0"/>
              <a:t> dialog box, click </a:t>
            </a:r>
            <a:r>
              <a:rPr lang="en-US" sz="1200" b="1" dirty="0" smtClean="0"/>
              <a:t>3-D Rotation </a:t>
            </a:r>
            <a:r>
              <a:rPr lang="en-US" sz="1200" dirty="0" smtClean="0"/>
              <a:t>in the left pane, and then do</a:t>
            </a:r>
            <a:r>
              <a:rPr lang="en-US" sz="1200" baseline="0" dirty="0" smtClean="0"/>
              <a:t> the following in the right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324.8°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80°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and then in the right pane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or texture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Insert Picture</a:t>
            </a:r>
            <a:r>
              <a:rPr lang="en-US" sz="1200" i="0" baseline="0" dirty="0" smtClean="0"/>
              <a:t> dialog box, select a picture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 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53817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0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hyperlink" Target="http://www.dordt.edu/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371600" y="3048000"/>
            <a:ext cx="5897880" cy="381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perspectiveRelaxedModerately" fov="4800000"/>
              <a:lightRig rig="threePt" dir="t"/>
            </a:scene3d>
          </a:bodyPr>
          <a:lstStyle/>
          <a:p>
            <a:pPr marL="114300" indent="-114300">
              <a:lnSpc>
                <a:spcPct val="120000"/>
              </a:lnSpc>
            </a:pPr>
            <a:r>
              <a:rPr lang="en-US" sz="6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 little bit</a:t>
            </a:r>
          </a:p>
          <a:p>
            <a:pPr marL="114300" indent="-114300">
              <a:lnSpc>
                <a:spcPct val="120000"/>
              </a:lnSpc>
            </a:pPr>
            <a:r>
              <a:rPr lang="en-US" sz="6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About me</a:t>
            </a:r>
            <a:endParaRPr lang="en-US" sz="6600" i="1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5122" name="Picture 2" descr="Image result for cahea conference steve holt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228600"/>
            <a:ext cx="3724593" cy="29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82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81001" y="2971800"/>
            <a:ext cx="3851978" cy="3512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perspectiveRelaxedModerately" fov="4800000"/>
              <a:lightRig rig="threePt" dir="t"/>
            </a:scene3d>
          </a:bodyPr>
          <a:lstStyle/>
          <a:p>
            <a:pPr marL="114300" indent="-114300">
              <a:lnSpc>
                <a:spcPct val="120000"/>
              </a:lnSpc>
            </a:pPr>
            <a:r>
              <a:rPr lang="en-US" sz="3200" i="1" dirty="0" smtClean="0">
                <a:solidFill>
                  <a:prstClr val="white"/>
                </a:solidFill>
                <a:latin typeface="Georgia" pitchFamily="18" charset="0"/>
              </a:rPr>
              <a:t>When I first wanted to be a teacher: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Teaching sailing merit badge at a </a:t>
            </a:r>
            <a:b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</a:b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Boy Scout camp </a:t>
            </a:r>
            <a:b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</a:b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near Port Jervis, NY</a:t>
            </a:r>
          </a:p>
        </p:txBody>
      </p:sp>
      <p:pic>
        <p:nvPicPr>
          <p:cNvPr id="7170" name="Picture 2" descr="https://c2.staticflickr.com/4/3172/2724126418_a761d49770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2978" y="1676400"/>
            <a:ext cx="4911022" cy="330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053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57200"/>
            <a:ext cx="6096000" cy="4267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7200" y="2667000"/>
            <a:ext cx="6248400" cy="43853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perspectiveRelaxedModerately" fov="4800000"/>
              <a:lightRig rig="threePt" dir="t"/>
            </a:scene3d>
          </a:bodyPr>
          <a:lstStyle/>
          <a:p>
            <a:pPr marL="114300" indent="-114300">
              <a:lnSpc>
                <a:spcPct val="120000"/>
              </a:lnSpc>
            </a:pPr>
            <a:r>
              <a:rPr lang="en-US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Now about </a:t>
            </a:r>
            <a:endParaRPr lang="en-US" sz="3200" i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114300" indent="-114300">
              <a:lnSpc>
                <a:spcPct val="120000"/>
              </a:lnSpc>
            </a:pPr>
            <a:r>
              <a:rPr lang="en-US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YOU</a:t>
            </a:r>
            <a:r>
              <a:rPr lang="en-US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!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Your name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Major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Home town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Hobby, sport</a:t>
            </a:r>
            <a:endParaRPr lang="en-US" sz="2800" i="1" dirty="0" smtClean="0">
              <a:solidFill>
                <a:prstClr val="white"/>
              </a:solidFill>
              <a:latin typeface="Georgia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How you got interested in </a:t>
            </a: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your major</a:t>
            </a:r>
            <a:endParaRPr lang="en-US" sz="2800" i="1" dirty="0" smtClean="0">
              <a:solidFill>
                <a:prstClr val="white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38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4800" y="1066800"/>
            <a:ext cx="4495800" cy="894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perspectiveRelaxedModerately" fov="4800000"/>
              <a:lightRig rig="threePt" dir="t"/>
            </a:scene3d>
          </a:bodyPr>
          <a:lstStyle/>
          <a:p>
            <a:pPr marL="114300" indent="-114300">
              <a:lnSpc>
                <a:spcPct val="120000"/>
              </a:lnSpc>
            </a:pPr>
            <a:r>
              <a:rPr lang="en-US" sz="48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Places I’ve lived</a:t>
            </a:r>
            <a:endParaRPr lang="en-US" sz="4800" i="1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5792" t="19029" r="53904" b="49924"/>
          <a:stretch/>
        </p:blipFill>
        <p:spPr>
          <a:xfrm>
            <a:off x="304800" y="2819400"/>
            <a:ext cx="852829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27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33400" y="2163501"/>
            <a:ext cx="6610350" cy="4343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perspectiveRelaxedModerately" fov="4800000"/>
              <a:lightRig rig="threePt" dir="t"/>
            </a:scene3d>
          </a:bodyPr>
          <a:lstStyle/>
          <a:p>
            <a:pPr marL="114300" indent="-114300">
              <a:lnSpc>
                <a:spcPct val="120000"/>
              </a:lnSpc>
            </a:pPr>
            <a:r>
              <a:rPr lang="en-US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My Education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High school:</a:t>
            </a:r>
          </a:p>
          <a:p>
            <a:pPr lvl="1">
              <a:lnSpc>
                <a:spcPct val="120000"/>
              </a:lnSpc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Eastern Christian (NJ)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College:</a:t>
            </a:r>
          </a:p>
          <a:p>
            <a:pPr lvl="1">
              <a:lnSpc>
                <a:spcPct val="120000"/>
              </a:lnSpc>
            </a:pPr>
            <a:r>
              <a:rPr lang="en-US" sz="2800" i="1" dirty="0">
                <a:solidFill>
                  <a:prstClr val="white"/>
                </a:solidFill>
                <a:latin typeface="Georgia" pitchFamily="18" charset="0"/>
              </a:rPr>
              <a:t>Calvin (MI) – English, education, religion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M.A. &amp; Ph.D.:</a:t>
            </a:r>
          </a:p>
          <a:p>
            <a:pPr lvl="1">
              <a:lnSpc>
                <a:spcPct val="120000"/>
              </a:lnSpc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University of Iowa – English Education</a:t>
            </a:r>
          </a:p>
        </p:txBody>
      </p:sp>
      <p:pic>
        <p:nvPicPr>
          <p:cNvPr id="3074" name="Picture 2" descr="Eastern Christian Athletic Boosters Annual Beefsteak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76212"/>
            <a:ext cx="14668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4.googleusercontent.com/-ah9gW_NTOSY/AAAAAAAAAAI/AAAAAAAAADg/152Jgj0EyRc/s0-c-k-no-ns/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76212"/>
            <a:ext cx="1885950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-media-cache-ak0.pinimg.com/236x/a0/77/31/a07731ac86f5437b41867948c4f55c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114800"/>
            <a:ext cx="1885950" cy="258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099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33400" y="3048000"/>
            <a:ext cx="8534400" cy="381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perspectiveRelaxedModerately" fov="4800000"/>
              <a:lightRig rig="threePt" dir="t"/>
            </a:scene3d>
          </a:bodyPr>
          <a:lstStyle/>
          <a:p>
            <a:pPr marL="114300" indent="-114300">
              <a:lnSpc>
                <a:spcPct val="120000"/>
              </a:lnSpc>
            </a:pPr>
            <a:r>
              <a:rPr lang="en-US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High School English Teaching:</a:t>
            </a:r>
          </a:p>
          <a:p>
            <a:pPr marL="0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i="1" dirty="0">
                <a:solidFill>
                  <a:prstClr val="white"/>
                </a:solidFill>
                <a:latin typeface="Georgia" pitchFamily="18" charset="0"/>
              </a:rPr>
              <a:t>Unity Christian </a:t>
            </a:r>
            <a:r>
              <a:rPr lang="en-US" altLang="en-US" sz="2800" i="1" dirty="0" smtClean="0">
                <a:solidFill>
                  <a:prstClr val="white"/>
                </a:solidFill>
                <a:latin typeface="Georgia" pitchFamily="18" charset="0"/>
              </a:rPr>
              <a:t>HS (student </a:t>
            </a:r>
            <a:r>
              <a:rPr lang="en-US" altLang="en-US" sz="2800" i="1" dirty="0">
                <a:solidFill>
                  <a:prstClr val="white"/>
                </a:solidFill>
                <a:latin typeface="Georgia" pitchFamily="18" charset="0"/>
              </a:rPr>
              <a:t>teaching</a:t>
            </a:r>
            <a:r>
              <a:rPr lang="en-US" altLang="en-US" sz="2800" i="1" dirty="0" smtClean="0">
                <a:solidFill>
                  <a:prstClr val="white"/>
                </a:solidFill>
                <a:latin typeface="Georgia" pitchFamily="18" charset="0"/>
              </a:rPr>
              <a:t>)</a:t>
            </a:r>
          </a:p>
          <a:p>
            <a:pPr marL="457200" lvl="2">
              <a:lnSpc>
                <a:spcPct val="120000"/>
              </a:lnSpc>
            </a:pPr>
            <a:r>
              <a:rPr lang="en-US" altLang="en-US" sz="2800" i="1" dirty="0" smtClean="0">
                <a:solidFill>
                  <a:prstClr val="white"/>
                </a:solidFill>
                <a:latin typeface="Georgia" pitchFamily="18" charset="0"/>
              </a:rPr>
              <a:t>Hudsonville</a:t>
            </a:r>
            <a:r>
              <a:rPr lang="en-US" altLang="en-US" sz="2800" i="1" dirty="0">
                <a:solidFill>
                  <a:prstClr val="white"/>
                </a:solidFill>
                <a:latin typeface="Georgia" pitchFamily="18" charset="0"/>
              </a:rPr>
              <a:t>, MI </a:t>
            </a:r>
            <a:endParaRPr lang="en-US" altLang="en-US" sz="2800" i="1" dirty="0" smtClean="0">
              <a:solidFill>
                <a:prstClr val="white"/>
              </a:solidFill>
              <a:latin typeface="Georgia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i="1" dirty="0" smtClean="0">
                <a:solidFill>
                  <a:prstClr val="white"/>
                </a:solidFill>
                <a:latin typeface="Georgia" pitchFamily="18" charset="0"/>
              </a:rPr>
              <a:t>Westminster </a:t>
            </a:r>
            <a:r>
              <a:rPr lang="en-US" altLang="en-US" sz="2800" i="1" dirty="0">
                <a:solidFill>
                  <a:prstClr val="white"/>
                </a:solidFill>
                <a:latin typeface="Georgia" pitchFamily="18" charset="0"/>
              </a:rPr>
              <a:t>Christian High </a:t>
            </a:r>
            <a:r>
              <a:rPr lang="en-US" altLang="en-US" sz="2800" i="1" dirty="0" smtClean="0">
                <a:solidFill>
                  <a:prstClr val="white"/>
                </a:solidFill>
                <a:latin typeface="Georgia" pitchFamily="18" charset="0"/>
              </a:rPr>
              <a:t>School  (AP English)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 smtClean="0">
                <a:solidFill>
                  <a:prstClr val="white"/>
                </a:solidFill>
                <a:latin typeface="Georgia" pitchFamily="18" charset="0"/>
              </a:rPr>
              <a:t>Miami</a:t>
            </a:r>
            <a:r>
              <a:rPr lang="en-US" altLang="en-US" sz="2800" i="1" dirty="0">
                <a:solidFill>
                  <a:prstClr val="white"/>
                </a:solidFill>
                <a:latin typeface="Georgia" pitchFamily="18" charset="0"/>
              </a:rPr>
              <a:t>, FL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i="1" dirty="0">
                <a:solidFill>
                  <a:prstClr val="white"/>
                </a:solidFill>
                <a:latin typeface="Georgia" pitchFamily="18" charset="0"/>
              </a:rPr>
              <a:t>Unity Christian High </a:t>
            </a:r>
            <a:r>
              <a:rPr lang="en-US" altLang="en-US" sz="2800" i="1" dirty="0" smtClean="0">
                <a:solidFill>
                  <a:prstClr val="white"/>
                </a:solidFill>
                <a:latin typeface="Georgia" pitchFamily="18" charset="0"/>
              </a:rPr>
              <a:t>School  </a:t>
            </a:r>
            <a:r>
              <a:rPr lang="en-US" altLang="en-US" sz="2400" i="1" dirty="0" smtClean="0">
                <a:solidFill>
                  <a:prstClr val="white"/>
                </a:solidFill>
                <a:latin typeface="Georgia" pitchFamily="18" charset="0"/>
              </a:rPr>
              <a:t>(English &amp; journalism)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 smtClean="0">
                <a:solidFill>
                  <a:prstClr val="white"/>
                </a:solidFill>
                <a:latin typeface="Georgia" pitchFamily="18" charset="0"/>
              </a:rPr>
              <a:t>Orange </a:t>
            </a:r>
            <a:r>
              <a:rPr lang="en-US" altLang="en-US" sz="2800" i="1" dirty="0">
                <a:solidFill>
                  <a:prstClr val="white"/>
                </a:solidFill>
                <a:latin typeface="Georgia" pitchFamily="18" charset="0"/>
              </a:rPr>
              <a:t>City, IA</a:t>
            </a:r>
            <a:endParaRPr lang="en-US" sz="2800" i="1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4100" name="Picture 4" descr="http://www.unity.pvt.k12.ia.us/Images/Knight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23018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edia.licdn.com/mpr/mpr/shrink_200_200/AAEAAQAAAAAAAAR8AAAAJGI4ZjM2ZDEyLWY4ODMtNGRlZS1iNzRlLTVmOGJlZGE1Zjk4MQ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705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33400" y="2819400"/>
            <a:ext cx="8153400" cy="403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perspectiveRelaxedModerately" fov="4800000"/>
              <a:lightRig rig="threePt" dir="t"/>
            </a:scene3d>
          </a:bodyPr>
          <a:lstStyle/>
          <a:p>
            <a:pPr marL="114300" indent="-114300">
              <a:lnSpc>
                <a:spcPct val="120000"/>
              </a:lnSpc>
            </a:pPr>
            <a:r>
              <a:rPr lang="en-US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Huntington University, Huntington, IN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Education Department Faculty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Department Chair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Accreditation Coordinator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Core Curriculum Director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Dean of Graduate and Adult Programs</a:t>
            </a:r>
            <a:endParaRPr lang="en-US" sz="2800" i="1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6" name="Picture 2" descr="https://fbcdn-sphotos-e-a.akamaihd.net/hphotos-ak-xaf1/v/t1.0-9/441_507136054659_7972_n.jpg?oh=b6fabc63b8b433faa9e47862956817b9&amp;oe=54F11E05&amp;__gda__=1424129532_2740c2f468f6af0d9b071632409590dc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582912" y="304800"/>
            <a:ext cx="233523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h6.googleusercontent.com/-93tYDC2j_uo/AAAAAAAAAAI/AAAAAAAAAHI/wSmd6ZDR2BU/s0-c-k-no-ns/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608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38200" y="1981200"/>
            <a:ext cx="8305800" cy="4648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perspectiveRelaxedModerately" fov="4800000"/>
              <a:lightRig rig="threePt" dir="t"/>
            </a:scene3d>
          </a:bodyPr>
          <a:lstStyle/>
          <a:p>
            <a:pPr marL="114300" indent="-114300">
              <a:lnSpc>
                <a:spcPct val="120000"/>
              </a:lnSpc>
            </a:pPr>
            <a:r>
              <a:rPr lang="en-US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Dordt College (since 2014)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Education Department Faculty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Director of Graduate Studies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Director of Concurrent Credit Program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Teach Philosophy of </a:t>
            </a: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Education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Taught Lifespan Development</a:t>
            </a:r>
            <a:endParaRPr lang="en-US" sz="2800" i="1" dirty="0" smtClean="0">
              <a:solidFill>
                <a:prstClr val="white"/>
              </a:solidFill>
              <a:latin typeface="Georgia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Grad courses: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Curriculum Development</a:t>
            </a:r>
            <a:endParaRPr lang="en-US" sz="2800" i="1" dirty="0">
              <a:solidFill>
                <a:prstClr val="white"/>
              </a:solidFill>
              <a:latin typeface="Georgia" pitchFamily="18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Graduate Research </a:t>
            </a: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Project</a:t>
            </a:r>
            <a:endParaRPr lang="en-US" sz="2800" i="1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"/>
            <a:ext cx="1593850" cy="240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ordt College logo-DC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4478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6474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38200" y="2286000"/>
            <a:ext cx="7543800" cy="457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perspectiveRelaxedModerately" fov="4800000"/>
              <a:lightRig rig="threePt" dir="t"/>
            </a:scene3d>
          </a:bodyPr>
          <a:lstStyle/>
          <a:p>
            <a:pPr marL="114300" indent="-114300">
              <a:lnSpc>
                <a:spcPct val="120000"/>
              </a:lnSpc>
            </a:pPr>
            <a:r>
              <a:rPr lang="en-US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Previously taught courses in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prstClr val="white"/>
                </a:solidFill>
                <a:latin typeface="Georgia" pitchFamily="18" charset="0"/>
              </a:rPr>
              <a:t>Writing, Literature (online adult program)</a:t>
            </a:r>
            <a:endParaRPr lang="en-US" sz="2400" i="1" dirty="0">
              <a:solidFill>
                <a:prstClr val="white"/>
              </a:solidFill>
              <a:latin typeface="Georgia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white"/>
                </a:solidFill>
                <a:latin typeface="Georgia" pitchFamily="18" charset="0"/>
              </a:rPr>
              <a:t>Business research </a:t>
            </a:r>
            <a:r>
              <a:rPr lang="en-US" sz="2400" i="1" dirty="0" smtClean="0">
                <a:solidFill>
                  <a:prstClr val="white"/>
                </a:solidFill>
                <a:latin typeface="Georgia" pitchFamily="18" charset="0"/>
              </a:rPr>
              <a:t>project (F2F adult program)</a:t>
            </a:r>
            <a:endParaRPr lang="en-US" sz="2400" i="1" dirty="0">
              <a:solidFill>
                <a:prstClr val="white"/>
              </a:solidFill>
              <a:latin typeface="Georgia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white"/>
                </a:solidFill>
                <a:latin typeface="Georgia" pitchFamily="18" charset="0"/>
              </a:rPr>
              <a:t>Gender in </a:t>
            </a:r>
            <a:r>
              <a:rPr lang="en-US" sz="2400" i="1" dirty="0" smtClean="0">
                <a:solidFill>
                  <a:prstClr val="white"/>
                </a:solidFill>
                <a:latin typeface="Georgia" pitchFamily="18" charset="0"/>
              </a:rPr>
              <a:t>society (J-term with my wife)</a:t>
            </a:r>
            <a:endParaRPr lang="en-US" sz="2400" i="1" dirty="0">
              <a:solidFill>
                <a:prstClr val="white"/>
              </a:solidFill>
              <a:latin typeface="Georgia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prstClr val="white"/>
                </a:solidFill>
                <a:latin typeface="Georgia" pitchFamily="18" charset="0"/>
              </a:rPr>
              <a:t>Thematic </a:t>
            </a:r>
            <a:r>
              <a:rPr lang="en-US" sz="2400" i="1" dirty="0">
                <a:solidFill>
                  <a:prstClr val="white"/>
                </a:solidFill>
                <a:latin typeface="Georgia" pitchFamily="18" charset="0"/>
              </a:rPr>
              <a:t>instruction (</a:t>
            </a:r>
            <a:r>
              <a:rPr lang="en-US" sz="2400" i="1" dirty="0" err="1" smtClean="0">
                <a:solidFill>
                  <a:prstClr val="white"/>
                </a:solidFill>
                <a:latin typeface="Georgia" pitchFamily="18" charset="0"/>
              </a:rPr>
              <a:t>elem</a:t>
            </a:r>
            <a:r>
              <a:rPr lang="en-US" sz="2400" i="1" dirty="0" smtClean="0">
                <a:solidFill>
                  <a:prstClr val="white"/>
                </a:solidFill>
                <a:latin typeface="Georgia" pitchFamily="18" charset="0"/>
              </a:rPr>
              <a:t> ed.)</a:t>
            </a:r>
            <a:endParaRPr lang="en-US" sz="2400" i="1" dirty="0">
              <a:solidFill>
                <a:prstClr val="white"/>
              </a:solidFill>
              <a:latin typeface="Georgia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prstClr val="white"/>
                </a:solidFill>
                <a:latin typeface="Georgia" pitchFamily="18" charset="0"/>
              </a:rPr>
              <a:t>Secondary methods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prstClr val="white"/>
                </a:solidFill>
                <a:latin typeface="Georgia" pitchFamily="18" charset="0"/>
              </a:rPr>
              <a:t>Reading in the content areas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white"/>
                </a:solidFill>
                <a:latin typeface="Georgia" pitchFamily="18" charset="0"/>
              </a:rPr>
              <a:t>Integration of </a:t>
            </a:r>
            <a:r>
              <a:rPr lang="en-US" sz="2400" i="1" dirty="0" smtClean="0">
                <a:solidFill>
                  <a:prstClr val="white"/>
                </a:solidFill>
                <a:latin typeface="Georgia" pitchFamily="18" charset="0"/>
              </a:rPr>
              <a:t>technology (undergrad &amp; grad) </a:t>
            </a:r>
            <a:endParaRPr lang="en-US" sz="2400" i="1" dirty="0">
              <a:solidFill>
                <a:prstClr val="white"/>
              </a:solidFill>
              <a:latin typeface="Georgia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prstClr val="white"/>
                </a:solidFill>
                <a:latin typeface="Georgia" pitchFamily="18" charset="0"/>
              </a:rPr>
              <a:t>Curriculum development (grad)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prstClr val="white"/>
                </a:solidFill>
                <a:latin typeface="Georgia" pitchFamily="18" charset="0"/>
              </a:rPr>
              <a:t>Action research (grad)</a:t>
            </a:r>
          </a:p>
        </p:txBody>
      </p:sp>
      <p:pic>
        <p:nvPicPr>
          <p:cNvPr id="4098" name="Picture 2" descr="Image result for huntingto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"/>
            <a:ext cx="395110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0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914400" y="2390776"/>
            <a:ext cx="6248400" cy="4246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perspectiveRelaxedModerately" fov="4800000"/>
              <a:lightRig rig="threePt" dir="t"/>
            </a:scene3d>
          </a:bodyPr>
          <a:lstStyle/>
          <a:p>
            <a:pPr marL="114300" indent="-114300">
              <a:lnSpc>
                <a:spcPct val="120000"/>
              </a:lnSpc>
            </a:pPr>
            <a:r>
              <a:rPr lang="en-US" sz="3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Conference presentations on</a:t>
            </a:r>
            <a:r>
              <a:rPr lang="en-US" sz="3600" i="1" dirty="0" smtClean="0">
                <a:solidFill>
                  <a:prstClr val="white"/>
                </a:solidFill>
                <a:latin typeface="Georgia" pitchFamily="18" charset="0"/>
              </a:rPr>
              <a:t>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faith integration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diversity, multicultural education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learning outcomes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prstClr val="white"/>
                </a:solidFill>
                <a:latin typeface="Georgia" pitchFamily="18" charset="0"/>
              </a:rPr>
              <a:t>accreditation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alternative assessment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institutional assessment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grad </a:t>
            </a:r>
            <a:r>
              <a:rPr lang="en-US" sz="2800" i="1" dirty="0">
                <a:solidFill>
                  <a:prstClr val="white"/>
                </a:solidFill>
                <a:latin typeface="Georgia" pitchFamily="18" charset="0"/>
              </a:rPr>
              <a:t>&amp; adult learning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i="1" dirty="0" smtClean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6146" name="Picture 2" descr="Image result for stephen holtrop conference present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611" y="224901"/>
            <a:ext cx="2862389" cy="216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tephen holtrop conference presentation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53"/>
          <a:stretch/>
        </p:blipFill>
        <p:spPr bwMode="auto">
          <a:xfrm>
            <a:off x="0" y="215114"/>
            <a:ext cx="2819400" cy="217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stephen holtrop conference presentati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23839"/>
            <a:ext cx="3467100" cy="21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817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43000" y="3200400"/>
            <a:ext cx="6858000" cy="3464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perspectiveRelaxedModerately" fov="4800000"/>
              <a:lightRig rig="threePt" dir="t"/>
            </a:scene3d>
          </a:bodyPr>
          <a:lstStyle/>
          <a:p>
            <a:pPr marL="114300" indent="-114300">
              <a:lnSpc>
                <a:spcPct val="120000"/>
              </a:lnSpc>
            </a:pPr>
            <a:r>
              <a:rPr lang="en-US" sz="3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Personal:</a:t>
            </a:r>
            <a:endParaRPr lang="en-US" sz="3600" i="1" dirty="0">
              <a:solidFill>
                <a:prstClr val="white"/>
              </a:solidFill>
              <a:latin typeface="Georgia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Married, 3 grown children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Live in Sioux Center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Hobbies:  hiking, photography, sailing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Attend Covenant CRC (elder)</a:t>
            </a:r>
            <a:endParaRPr lang="en-US" sz="2800" i="1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1"/>
            <a:ext cx="26479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50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4C6DBE-F4D8-438D-8618-393F6FDB8F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Picture with quotation in perspective</Template>
  <TotalTime>223</TotalTime>
  <Words>4365</Words>
  <Application>Microsoft Office PowerPoint</Application>
  <PresentationFormat>On-screen Show (4:3)</PresentationFormat>
  <Paragraphs>306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Georgia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Dordt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Holtrop</dc:creator>
  <cp:keywords/>
  <cp:lastModifiedBy>Steve Holtrop</cp:lastModifiedBy>
  <cp:revision>23</cp:revision>
  <dcterms:created xsi:type="dcterms:W3CDTF">2016-01-12T21:36:58Z</dcterms:created>
  <dcterms:modified xsi:type="dcterms:W3CDTF">2017-08-29T22:10:38Z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TC018814249991</vt:lpwstr>
  </property>
</Properties>
</file>