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tags/tag38.xml" ContentType="application/vnd.openxmlformats-officedocument.presentationml.tags+xml"/>
  <Override PartName="/ppt/notesSlides/notesSlide39.xml" ContentType="application/vnd.openxmlformats-officedocument.presentationml.notesSlide+xml"/>
  <Override PartName="/ppt/tags/tag39.xml" ContentType="application/vnd.openxmlformats-officedocument.presentationml.tags+xml"/>
  <Override PartName="/ppt/notesSlides/notesSlide40.xml" ContentType="application/vnd.openxmlformats-officedocument.presentationml.notesSlide+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8"/>
  </p:notesMasterIdLst>
  <p:handoutMasterIdLst>
    <p:handoutMasterId r:id="rId49"/>
  </p:handoutMasterIdLst>
  <p:sldIdLst>
    <p:sldId id="256" r:id="rId2"/>
    <p:sldId id="339" r:id="rId3"/>
    <p:sldId id="313" r:id="rId4"/>
    <p:sldId id="258" r:id="rId5"/>
    <p:sldId id="260" r:id="rId6"/>
    <p:sldId id="259" r:id="rId7"/>
    <p:sldId id="267" r:id="rId8"/>
    <p:sldId id="316" r:id="rId9"/>
    <p:sldId id="340" r:id="rId10"/>
    <p:sldId id="311" r:id="rId11"/>
    <p:sldId id="261" r:id="rId12"/>
    <p:sldId id="277" r:id="rId13"/>
    <p:sldId id="270" r:id="rId14"/>
    <p:sldId id="271" r:id="rId15"/>
    <p:sldId id="293" r:id="rId16"/>
    <p:sldId id="272" r:id="rId17"/>
    <p:sldId id="273" r:id="rId18"/>
    <p:sldId id="274" r:id="rId19"/>
    <p:sldId id="303" r:id="rId20"/>
    <p:sldId id="275" r:id="rId21"/>
    <p:sldId id="278" r:id="rId22"/>
    <p:sldId id="279" r:id="rId23"/>
    <p:sldId id="276" r:id="rId24"/>
    <p:sldId id="280" r:id="rId25"/>
    <p:sldId id="309" r:id="rId26"/>
    <p:sldId id="257" r:id="rId27"/>
    <p:sldId id="317" r:id="rId28"/>
    <p:sldId id="337" r:id="rId29"/>
    <p:sldId id="318" r:id="rId30"/>
    <p:sldId id="319" r:id="rId31"/>
    <p:sldId id="341" r:id="rId32"/>
    <p:sldId id="320" r:id="rId33"/>
    <p:sldId id="321" r:id="rId34"/>
    <p:sldId id="330" r:id="rId35"/>
    <p:sldId id="324" r:id="rId36"/>
    <p:sldId id="322" r:id="rId37"/>
    <p:sldId id="325" r:id="rId38"/>
    <p:sldId id="326" r:id="rId39"/>
    <p:sldId id="327" r:id="rId40"/>
    <p:sldId id="328" r:id="rId41"/>
    <p:sldId id="344" r:id="rId42"/>
    <p:sldId id="343" r:id="rId43"/>
    <p:sldId id="342" r:id="rId44"/>
    <p:sldId id="329" r:id="rId45"/>
    <p:sldId id="333" r:id="rId46"/>
    <p:sldId id="335" r:id="rId47"/>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313" autoAdjust="0"/>
  </p:normalViewPr>
  <p:slideViewPr>
    <p:cSldViewPr snapToGrid="0">
      <p:cViewPr varScale="1">
        <p:scale>
          <a:sx n="81" d="100"/>
          <a:sy n="81" d="100"/>
        </p:scale>
        <p:origin x="187" y="29"/>
      </p:cViewPr>
      <p:guideLst/>
    </p:cSldViewPr>
  </p:slideViewPr>
  <p:notesTextViewPr>
    <p:cViewPr>
      <p:scale>
        <a:sx n="3" d="2"/>
        <a:sy n="3" d="2"/>
      </p:scale>
      <p:origin x="0" y="0"/>
    </p:cViewPr>
  </p:notesTextViewPr>
  <p:sorterViewPr>
    <p:cViewPr>
      <p:scale>
        <a:sx n="100" d="100"/>
        <a:sy n="100" d="100"/>
      </p:scale>
      <p:origin x="0" y="-169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D320E99-9DFB-4A3B-BF05-BD28E9643A88}" type="datetimeFigureOut">
              <a:rPr lang="en-US" smtClean="0"/>
              <a:t>9/5/2017</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AF99ED5D-62F1-479D-B829-609FC88CCC4F}" type="slidenum">
              <a:rPr lang="en-US" smtClean="0"/>
              <a:t>‹#›</a:t>
            </a:fld>
            <a:endParaRPr lang="en-US"/>
          </a:p>
        </p:txBody>
      </p:sp>
    </p:spTree>
    <p:extLst>
      <p:ext uri="{BB962C8B-B14F-4D97-AF65-F5344CB8AC3E}">
        <p14:creationId xmlns:p14="http://schemas.microsoft.com/office/powerpoint/2010/main" val="4002257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3277AC3C-F985-494F-A0DC-609CEEAD08AE}" type="datetimeFigureOut">
              <a:rPr lang="en-US" smtClean="0"/>
              <a:t>9/5/2017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914FFCA-AD38-4AFB-9847-10BEAC76F5D7}" type="slidenum">
              <a:rPr lang="en-US" smtClean="0"/>
              <a:t>‹#›</a:t>
            </a:fld>
            <a:endParaRPr lang="en-US"/>
          </a:p>
        </p:txBody>
      </p:sp>
    </p:spTree>
    <p:extLst>
      <p:ext uri="{BB962C8B-B14F-4D97-AF65-F5344CB8AC3E}">
        <p14:creationId xmlns:p14="http://schemas.microsoft.com/office/powerpoint/2010/main" val="3056941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38.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1.xml"/><Relationship Id="rId2" Type="http://schemas.openxmlformats.org/officeDocument/2006/relationships/notesMaster" Target="../notesMasters/notesMaster1.xml"/><Relationship Id="rId1" Type="http://schemas.openxmlformats.org/officeDocument/2006/relationships/tags" Target="../tags/tag40.xml"/></Relationships>
</file>

<file path=ppt/notesSlides/_rels/notesSlide41.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42.xml.rels><?xml version="1.0" encoding="UTF-8" standalone="yes"?>
<Relationships xmlns="http://schemas.openxmlformats.org/package/2006/relationships"><Relationship Id="rId3" Type="http://schemas.openxmlformats.org/officeDocument/2006/relationships/slide" Target="../slides/slide43.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44.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44.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a:t>
            </a:fld>
            <a:endParaRPr lang="en-US"/>
          </a:p>
        </p:txBody>
      </p:sp>
    </p:spTree>
    <p:extLst>
      <p:ext uri="{BB962C8B-B14F-4D97-AF65-F5344CB8AC3E}">
        <p14:creationId xmlns:p14="http://schemas.microsoft.com/office/powerpoint/2010/main" val="189206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11</a:t>
            </a:fld>
            <a:endParaRPr lang="en-US"/>
          </a:p>
        </p:txBody>
      </p:sp>
    </p:spTree>
    <p:extLst>
      <p:ext uri="{BB962C8B-B14F-4D97-AF65-F5344CB8AC3E}">
        <p14:creationId xmlns:p14="http://schemas.microsoft.com/office/powerpoint/2010/main" val="1339316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12</a:t>
            </a:fld>
            <a:endParaRPr lang="en-US"/>
          </a:p>
        </p:txBody>
      </p:sp>
    </p:spTree>
    <p:extLst>
      <p:ext uri="{BB962C8B-B14F-4D97-AF65-F5344CB8AC3E}">
        <p14:creationId xmlns:p14="http://schemas.microsoft.com/office/powerpoint/2010/main" val="18013367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13</a:t>
            </a:fld>
            <a:endParaRPr lang="en-US"/>
          </a:p>
        </p:txBody>
      </p:sp>
    </p:spTree>
    <p:extLst>
      <p:ext uri="{BB962C8B-B14F-4D97-AF65-F5344CB8AC3E}">
        <p14:creationId xmlns:p14="http://schemas.microsoft.com/office/powerpoint/2010/main" val="1169962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14</a:t>
            </a:fld>
            <a:endParaRPr lang="en-US"/>
          </a:p>
        </p:txBody>
      </p:sp>
    </p:spTree>
    <p:extLst>
      <p:ext uri="{BB962C8B-B14F-4D97-AF65-F5344CB8AC3E}">
        <p14:creationId xmlns:p14="http://schemas.microsoft.com/office/powerpoint/2010/main" val="1049214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15</a:t>
            </a:fld>
            <a:endParaRPr lang="en-US"/>
          </a:p>
        </p:txBody>
      </p:sp>
    </p:spTree>
    <p:extLst>
      <p:ext uri="{BB962C8B-B14F-4D97-AF65-F5344CB8AC3E}">
        <p14:creationId xmlns:p14="http://schemas.microsoft.com/office/powerpoint/2010/main" val="3068094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16</a:t>
            </a:fld>
            <a:endParaRPr lang="en-US"/>
          </a:p>
        </p:txBody>
      </p:sp>
    </p:spTree>
    <p:extLst>
      <p:ext uri="{BB962C8B-B14F-4D97-AF65-F5344CB8AC3E}">
        <p14:creationId xmlns:p14="http://schemas.microsoft.com/office/powerpoint/2010/main" val="3826889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17</a:t>
            </a:fld>
            <a:endParaRPr lang="en-US"/>
          </a:p>
        </p:txBody>
      </p:sp>
    </p:spTree>
    <p:extLst>
      <p:ext uri="{BB962C8B-B14F-4D97-AF65-F5344CB8AC3E}">
        <p14:creationId xmlns:p14="http://schemas.microsoft.com/office/powerpoint/2010/main" val="1972790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18</a:t>
            </a:fld>
            <a:endParaRPr lang="en-US"/>
          </a:p>
        </p:txBody>
      </p:sp>
    </p:spTree>
    <p:extLst>
      <p:ext uri="{BB962C8B-B14F-4D97-AF65-F5344CB8AC3E}">
        <p14:creationId xmlns:p14="http://schemas.microsoft.com/office/powerpoint/2010/main" val="701025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19</a:t>
            </a:fld>
            <a:endParaRPr lang="en-US"/>
          </a:p>
        </p:txBody>
      </p:sp>
    </p:spTree>
    <p:extLst>
      <p:ext uri="{BB962C8B-B14F-4D97-AF65-F5344CB8AC3E}">
        <p14:creationId xmlns:p14="http://schemas.microsoft.com/office/powerpoint/2010/main" val="149147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20</a:t>
            </a:fld>
            <a:endParaRPr lang="en-US"/>
          </a:p>
        </p:txBody>
      </p:sp>
    </p:spTree>
    <p:extLst>
      <p:ext uri="{BB962C8B-B14F-4D97-AF65-F5344CB8AC3E}">
        <p14:creationId xmlns:p14="http://schemas.microsoft.com/office/powerpoint/2010/main" val="179728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a:t>
            </a:fld>
            <a:endParaRPr lang="en-US"/>
          </a:p>
        </p:txBody>
      </p:sp>
    </p:spTree>
    <p:extLst>
      <p:ext uri="{BB962C8B-B14F-4D97-AF65-F5344CB8AC3E}">
        <p14:creationId xmlns:p14="http://schemas.microsoft.com/office/powerpoint/2010/main" val="15034898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21</a:t>
            </a:fld>
            <a:endParaRPr lang="en-US"/>
          </a:p>
        </p:txBody>
      </p:sp>
    </p:spTree>
    <p:extLst>
      <p:ext uri="{BB962C8B-B14F-4D97-AF65-F5344CB8AC3E}">
        <p14:creationId xmlns:p14="http://schemas.microsoft.com/office/powerpoint/2010/main" val="3769937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22</a:t>
            </a:fld>
            <a:endParaRPr lang="en-US"/>
          </a:p>
        </p:txBody>
      </p:sp>
    </p:spTree>
    <p:extLst>
      <p:ext uri="{BB962C8B-B14F-4D97-AF65-F5344CB8AC3E}">
        <p14:creationId xmlns:p14="http://schemas.microsoft.com/office/powerpoint/2010/main" val="13035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23</a:t>
            </a:fld>
            <a:endParaRPr lang="en-US"/>
          </a:p>
        </p:txBody>
      </p:sp>
    </p:spTree>
    <p:extLst>
      <p:ext uri="{BB962C8B-B14F-4D97-AF65-F5344CB8AC3E}">
        <p14:creationId xmlns:p14="http://schemas.microsoft.com/office/powerpoint/2010/main" val="36305327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24</a:t>
            </a:fld>
            <a:endParaRPr lang="en-US"/>
          </a:p>
        </p:txBody>
      </p:sp>
    </p:spTree>
    <p:extLst>
      <p:ext uri="{BB962C8B-B14F-4D97-AF65-F5344CB8AC3E}">
        <p14:creationId xmlns:p14="http://schemas.microsoft.com/office/powerpoint/2010/main" val="1796741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25</a:t>
            </a:fld>
            <a:endParaRPr lang="en-US"/>
          </a:p>
        </p:txBody>
      </p:sp>
    </p:spTree>
    <p:extLst>
      <p:ext uri="{BB962C8B-B14F-4D97-AF65-F5344CB8AC3E}">
        <p14:creationId xmlns:p14="http://schemas.microsoft.com/office/powerpoint/2010/main" val="2555248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26</a:t>
            </a:fld>
            <a:endParaRPr lang="en-US"/>
          </a:p>
        </p:txBody>
      </p:sp>
    </p:spTree>
    <p:extLst>
      <p:ext uri="{BB962C8B-B14F-4D97-AF65-F5344CB8AC3E}">
        <p14:creationId xmlns:p14="http://schemas.microsoft.com/office/powerpoint/2010/main" val="3417118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27</a:t>
            </a:fld>
            <a:endParaRPr lang="en-US"/>
          </a:p>
        </p:txBody>
      </p:sp>
    </p:spTree>
    <p:extLst>
      <p:ext uri="{BB962C8B-B14F-4D97-AF65-F5344CB8AC3E}">
        <p14:creationId xmlns:p14="http://schemas.microsoft.com/office/powerpoint/2010/main" val="1753618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28</a:t>
            </a:fld>
            <a:endParaRPr lang="en-US"/>
          </a:p>
        </p:txBody>
      </p:sp>
    </p:spTree>
    <p:extLst>
      <p:ext uri="{BB962C8B-B14F-4D97-AF65-F5344CB8AC3E}">
        <p14:creationId xmlns:p14="http://schemas.microsoft.com/office/powerpoint/2010/main" val="873942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29</a:t>
            </a:fld>
            <a:endParaRPr lang="en-US"/>
          </a:p>
        </p:txBody>
      </p:sp>
    </p:spTree>
    <p:extLst>
      <p:ext uri="{BB962C8B-B14F-4D97-AF65-F5344CB8AC3E}">
        <p14:creationId xmlns:p14="http://schemas.microsoft.com/office/powerpoint/2010/main" val="4195818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30</a:t>
            </a:fld>
            <a:endParaRPr lang="en-US"/>
          </a:p>
        </p:txBody>
      </p:sp>
    </p:spTree>
    <p:extLst>
      <p:ext uri="{BB962C8B-B14F-4D97-AF65-F5344CB8AC3E}">
        <p14:creationId xmlns:p14="http://schemas.microsoft.com/office/powerpoint/2010/main" val="388675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a:t>
            </a:fld>
            <a:endParaRPr lang="en-US"/>
          </a:p>
        </p:txBody>
      </p:sp>
    </p:spTree>
    <p:extLst>
      <p:ext uri="{BB962C8B-B14F-4D97-AF65-F5344CB8AC3E}">
        <p14:creationId xmlns:p14="http://schemas.microsoft.com/office/powerpoint/2010/main" val="3876906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31</a:t>
            </a:fld>
            <a:endParaRPr lang="en-US"/>
          </a:p>
        </p:txBody>
      </p:sp>
    </p:spTree>
    <p:extLst>
      <p:ext uri="{BB962C8B-B14F-4D97-AF65-F5344CB8AC3E}">
        <p14:creationId xmlns:p14="http://schemas.microsoft.com/office/powerpoint/2010/main" val="3964367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32</a:t>
            </a:fld>
            <a:endParaRPr lang="en-US"/>
          </a:p>
        </p:txBody>
      </p:sp>
    </p:spTree>
    <p:extLst>
      <p:ext uri="{BB962C8B-B14F-4D97-AF65-F5344CB8AC3E}">
        <p14:creationId xmlns:p14="http://schemas.microsoft.com/office/powerpoint/2010/main" val="37288494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33</a:t>
            </a:fld>
            <a:endParaRPr lang="en-US"/>
          </a:p>
        </p:txBody>
      </p:sp>
    </p:spTree>
    <p:extLst>
      <p:ext uri="{BB962C8B-B14F-4D97-AF65-F5344CB8AC3E}">
        <p14:creationId xmlns:p14="http://schemas.microsoft.com/office/powerpoint/2010/main" val="38242872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34</a:t>
            </a:fld>
            <a:endParaRPr lang="en-US"/>
          </a:p>
        </p:txBody>
      </p:sp>
    </p:spTree>
    <p:extLst>
      <p:ext uri="{BB962C8B-B14F-4D97-AF65-F5344CB8AC3E}">
        <p14:creationId xmlns:p14="http://schemas.microsoft.com/office/powerpoint/2010/main" val="20929586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35</a:t>
            </a:fld>
            <a:endParaRPr lang="en-US"/>
          </a:p>
        </p:txBody>
      </p:sp>
    </p:spTree>
    <p:extLst>
      <p:ext uri="{BB962C8B-B14F-4D97-AF65-F5344CB8AC3E}">
        <p14:creationId xmlns:p14="http://schemas.microsoft.com/office/powerpoint/2010/main" val="4014529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36</a:t>
            </a:fld>
            <a:endParaRPr lang="en-US"/>
          </a:p>
        </p:txBody>
      </p:sp>
    </p:spTree>
    <p:extLst>
      <p:ext uri="{BB962C8B-B14F-4D97-AF65-F5344CB8AC3E}">
        <p14:creationId xmlns:p14="http://schemas.microsoft.com/office/powerpoint/2010/main" val="880037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37</a:t>
            </a:fld>
            <a:endParaRPr lang="en-US"/>
          </a:p>
        </p:txBody>
      </p:sp>
    </p:spTree>
    <p:extLst>
      <p:ext uri="{BB962C8B-B14F-4D97-AF65-F5344CB8AC3E}">
        <p14:creationId xmlns:p14="http://schemas.microsoft.com/office/powerpoint/2010/main" val="40497645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38</a:t>
            </a:fld>
            <a:endParaRPr lang="en-US"/>
          </a:p>
        </p:txBody>
      </p:sp>
    </p:spTree>
    <p:extLst>
      <p:ext uri="{BB962C8B-B14F-4D97-AF65-F5344CB8AC3E}">
        <p14:creationId xmlns:p14="http://schemas.microsoft.com/office/powerpoint/2010/main" val="2103560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39</a:t>
            </a:fld>
            <a:endParaRPr lang="en-US"/>
          </a:p>
        </p:txBody>
      </p:sp>
    </p:spTree>
    <p:extLst>
      <p:ext uri="{BB962C8B-B14F-4D97-AF65-F5344CB8AC3E}">
        <p14:creationId xmlns:p14="http://schemas.microsoft.com/office/powerpoint/2010/main" val="12942962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40</a:t>
            </a:fld>
            <a:endParaRPr lang="en-US"/>
          </a:p>
        </p:txBody>
      </p:sp>
    </p:spTree>
    <p:extLst>
      <p:ext uri="{BB962C8B-B14F-4D97-AF65-F5344CB8AC3E}">
        <p14:creationId xmlns:p14="http://schemas.microsoft.com/office/powerpoint/2010/main" val="1415627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5</a:t>
            </a:fld>
            <a:endParaRPr lang="en-US"/>
          </a:p>
        </p:txBody>
      </p:sp>
    </p:spTree>
    <p:extLst>
      <p:ext uri="{BB962C8B-B14F-4D97-AF65-F5344CB8AC3E}">
        <p14:creationId xmlns:p14="http://schemas.microsoft.com/office/powerpoint/2010/main" val="16329137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41</a:t>
            </a:fld>
            <a:endParaRPr lang="en-US"/>
          </a:p>
        </p:txBody>
      </p:sp>
    </p:spTree>
    <p:extLst>
      <p:ext uri="{BB962C8B-B14F-4D97-AF65-F5344CB8AC3E}">
        <p14:creationId xmlns:p14="http://schemas.microsoft.com/office/powerpoint/2010/main" val="16235984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42</a:t>
            </a:fld>
            <a:endParaRPr lang="en-US"/>
          </a:p>
        </p:txBody>
      </p:sp>
    </p:spTree>
    <p:extLst>
      <p:ext uri="{BB962C8B-B14F-4D97-AF65-F5344CB8AC3E}">
        <p14:creationId xmlns:p14="http://schemas.microsoft.com/office/powerpoint/2010/main" val="31312082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43</a:t>
            </a:fld>
            <a:endParaRPr lang="en-US"/>
          </a:p>
        </p:txBody>
      </p:sp>
    </p:spTree>
    <p:extLst>
      <p:ext uri="{BB962C8B-B14F-4D97-AF65-F5344CB8AC3E}">
        <p14:creationId xmlns:p14="http://schemas.microsoft.com/office/powerpoint/2010/main" val="7649226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44</a:t>
            </a:fld>
            <a:endParaRPr lang="en-US"/>
          </a:p>
        </p:txBody>
      </p:sp>
    </p:spTree>
    <p:extLst>
      <p:ext uri="{BB962C8B-B14F-4D97-AF65-F5344CB8AC3E}">
        <p14:creationId xmlns:p14="http://schemas.microsoft.com/office/powerpoint/2010/main" val="10014406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45</a:t>
            </a:fld>
            <a:endParaRPr lang="en-US"/>
          </a:p>
        </p:txBody>
      </p:sp>
    </p:spTree>
    <p:extLst>
      <p:ext uri="{BB962C8B-B14F-4D97-AF65-F5344CB8AC3E}">
        <p14:creationId xmlns:p14="http://schemas.microsoft.com/office/powerpoint/2010/main" val="3767665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6</a:t>
            </a:fld>
            <a:endParaRPr lang="en-US"/>
          </a:p>
        </p:txBody>
      </p:sp>
    </p:spTree>
    <p:extLst>
      <p:ext uri="{BB962C8B-B14F-4D97-AF65-F5344CB8AC3E}">
        <p14:creationId xmlns:p14="http://schemas.microsoft.com/office/powerpoint/2010/main" val="1954132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7</a:t>
            </a:fld>
            <a:endParaRPr lang="en-US"/>
          </a:p>
        </p:txBody>
      </p:sp>
    </p:spTree>
    <p:extLst>
      <p:ext uri="{BB962C8B-B14F-4D97-AF65-F5344CB8AC3E}">
        <p14:creationId xmlns:p14="http://schemas.microsoft.com/office/powerpoint/2010/main" val="524003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8</a:t>
            </a:fld>
            <a:endParaRPr lang="en-US"/>
          </a:p>
        </p:txBody>
      </p:sp>
    </p:spTree>
    <p:extLst>
      <p:ext uri="{BB962C8B-B14F-4D97-AF65-F5344CB8AC3E}">
        <p14:creationId xmlns:p14="http://schemas.microsoft.com/office/powerpoint/2010/main" val="64306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9</a:t>
            </a:fld>
            <a:endParaRPr lang="en-US"/>
          </a:p>
        </p:txBody>
      </p:sp>
    </p:spTree>
    <p:extLst>
      <p:ext uri="{BB962C8B-B14F-4D97-AF65-F5344CB8AC3E}">
        <p14:creationId xmlns:p14="http://schemas.microsoft.com/office/powerpoint/2010/main" val="317894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0914FFCA-AD38-4AFB-9847-10BEAC76F5D7}" type="slidenum">
              <a:rPr lang="en-US" smtClean="0"/>
              <a:t>10</a:t>
            </a:fld>
            <a:endParaRPr lang="en-US"/>
          </a:p>
        </p:txBody>
      </p:sp>
    </p:spTree>
    <p:extLst>
      <p:ext uri="{BB962C8B-B14F-4D97-AF65-F5344CB8AC3E}">
        <p14:creationId xmlns:p14="http://schemas.microsoft.com/office/powerpoint/2010/main" val="804190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3FBBA53-4B82-4C7B-981D-2BE12595B39A}"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1548930" y="6492875"/>
            <a:ext cx="683339" cy="365125"/>
          </a:xfrm>
        </p:spPr>
        <p:txBody>
          <a:bodyPr/>
          <a:lstStyle>
            <a:lvl1pPr>
              <a:defRPr sz="1800" b="1">
                <a:solidFill>
                  <a:schemeClr val="bg1">
                    <a:lumMod val="50000"/>
                    <a:lumOff val="50000"/>
                  </a:schemeClr>
                </a:solidFill>
              </a:defRPr>
            </a:lvl1pPr>
          </a:lstStyle>
          <a:p>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51D583-8E6C-4219-8471-F6F0BC513C2F}"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2623A-B629-40E4-AC72-1564C6AD9C25}"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80035-277E-4F1B-96B2-688A18C80129}"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1D0942-FB7A-4803-9793-022FDAE96D6B}"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4455D-1EA8-4417-9BF0-CB1EBEAC05DD}"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1858959-081D-4128-BAAB-E83D6CC973F4}"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2A5FF3D-20DC-4147-9100-B375837D5728}"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A1BDC6-CCA9-43CC-B011-30240AE018B4}"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5"/>
          <p:cNvSpPr txBox="1">
            <a:spLocks/>
          </p:cNvSpPr>
          <p:nvPr userDrawn="1"/>
        </p:nvSpPr>
        <p:spPr>
          <a:xfrm>
            <a:off x="11548930" y="6492875"/>
            <a:ext cx="683339" cy="365125"/>
          </a:xfrm>
          <a:prstGeom prst="rect">
            <a:avLst/>
          </a:prstGeom>
        </p:spPr>
        <p:txBody>
          <a:bodyPr vert="horz" lIns="91440" tIns="45720" rIns="91440" bIns="45720" rtlCol="0" anchor="ctr"/>
          <a:lstStyle>
            <a:defPPr>
              <a:defRPr lang="en-US"/>
            </a:defPPr>
            <a:lvl1pPr marL="0" algn="r" defTabSz="457200" rtl="0" eaLnBrk="1" latinLnBrk="0" hangingPunct="1">
              <a:defRPr sz="1800" b="1" kern="1200">
                <a:solidFill>
                  <a:schemeClr val="bg1">
                    <a:lumMod val="50000"/>
                    <a:lumOff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E34EE7-88F0-46C9-9375-CC6303E9E02E}" type="datetime1">
              <a:rPr lang="en-US" smtClean="0"/>
              <a:t>9/5/2017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9F2C0E3-863C-43B9-86A8-BC9F83D409DD}" type="datetime1">
              <a:rPr lang="en-US" smtClean="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842E9CE-E5D0-42EA-BA2E-FB4E3E142820}" type="datetime1">
              <a:rPr lang="en-US" smtClean="0"/>
              <a:t>9/5/2017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DCD9C20-B50F-4D0C-A744-9F38B9208400}" type="datetime1">
              <a:rPr lang="en-US" smtClean="0"/>
              <a:t>9/5/2017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B8C6F7-C16F-4D24-A1C8-1DB3C099A6DD}" type="datetime1">
              <a:rPr lang="en-US" smtClean="0"/>
              <a:t>9/5/2017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a:defRPr/>
            </a:lvl1pPr>
          </a:lstStyle>
          <a:p>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7140D7-0D54-4824-AD5E-21FBE5ADED91}" type="datetime1">
              <a:rPr lang="en-US" smtClean="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0463C-B5FE-4536-9DB7-7964633BA579}" type="datetime1">
              <a:rPr lang="en-US" smtClean="0"/>
              <a:t>9/5/2017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156DD7C-E956-440D-BB9E-86FB21B5C813}" type="datetime1">
              <a:rPr lang="en-US" smtClean="0"/>
              <a:t>9/5/2017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ponpress.com/books/search/author/alan_r._sadovni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sponpress.com/books/search/author/susan_f._semel/" TargetMode="External"/><Relationship Id="rId4" Type="http://schemas.openxmlformats.org/officeDocument/2006/relationships/hyperlink" Target="http://www.sponpress.com/books/search/author/peter_w._cookson_jr./"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en.wikipedia.org/wiki/Parmenid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5125" y="2173714"/>
            <a:ext cx="7766936" cy="1646302"/>
          </a:xfrm>
        </p:spPr>
        <p:txBody>
          <a:bodyPr/>
          <a:lstStyle/>
          <a:p>
            <a:r>
              <a:rPr lang="en-US" dirty="0" smtClean="0"/>
              <a:t>Philosophy of Education</a:t>
            </a:r>
            <a:br>
              <a:rPr lang="en-US" dirty="0" smtClean="0"/>
            </a:br>
            <a:r>
              <a:rPr lang="en-US" dirty="0" smtClean="0"/>
              <a:t>Sept. 5, </a:t>
            </a:r>
            <a:r>
              <a:rPr lang="en-US" dirty="0" smtClean="0"/>
              <a:t>2017</a:t>
            </a:r>
            <a:endParaRPr lang="en-US" dirty="0"/>
          </a:p>
        </p:txBody>
      </p:sp>
      <p:sp>
        <p:nvSpPr>
          <p:cNvPr id="3" name="Subtitle 2"/>
          <p:cNvSpPr>
            <a:spLocks noGrp="1"/>
          </p:cNvSpPr>
          <p:nvPr>
            <p:ph type="subTitle" idx="1"/>
          </p:nvPr>
        </p:nvSpPr>
        <p:spPr>
          <a:xfrm>
            <a:off x="1507067" y="4050833"/>
            <a:ext cx="7766936" cy="2042057"/>
          </a:xfrm>
        </p:spPr>
        <p:txBody>
          <a:bodyPr>
            <a:normAutofit/>
          </a:bodyPr>
          <a:lstStyle/>
          <a:p>
            <a:r>
              <a:rPr lang="en-US" sz="2800" dirty="0" smtClean="0"/>
              <a:t>EDUC 300 &amp; CORE 310</a:t>
            </a:r>
          </a:p>
          <a:p>
            <a:r>
              <a:rPr lang="en-US" sz="2800" dirty="0" smtClean="0"/>
              <a:t>Dr. Stephen D. Holtrop</a:t>
            </a:r>
          </a:p>
          <a:p>
            <a:r>
              <a:rPr lang="en-US" sz="2800" dirty="0" smtClean="0"/>
              <a:t>Dordt College</a:t>
            </a:r>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6" name="Picture 2" descr="http://4.bp.blogspot.com/-WJuKOWoBxZc/TX1vM9bN2KI/AAAAAAAAAi8/BkNhx7Xbnt8/s400/9160423480.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45556" y="1"/>
            <a:ext cx="1546444" cy="21040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dichtes-wasser.de/images/tribar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45369" y="0"/>
            <a:ext cx="2429847" cy="21040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grandmathunder.com/wp-content/uploads/2013/05/American-experiment-300x168.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89077" y="0"/>
            <a:ext cx="3757156" cy="210400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2.bp.blogspot.com/-FgaNRtHciUY/TrEfnQ_kIvI/AAAAAAAAAEw/u6o-RYM1ubg/s1600/metaphysics.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0" y="-6"/>
            <a:ext cx="3197225" cy="2099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ttps://upload.wikimedia.org/wikipedia/commons/e/ed/Parmenides.jp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936092" y="0"/>
            <a:ext cx="1609277" cy="2104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86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b="1" i="1" dirty="0">
                <a:solidFill>
                  <a:srgbClr val="FFFF00"/>
                </a:solidFill>
                <a:effectLst>
                  <a:outerShdw blurRad="38100" dist="38100" dir="2700000" algn="tl">
                    <a:srgbClr val="000000">
                      <a:alpha val="43137"/>
                    </a:srgbClr>
                  </a:outerShdw>
                </a:effectLst>
              </a:rPr>
              <a:t>Preview for </a:t>
            </a:r>
            <a:r>
              <a:rPr lang="en-US" sz="2200" b="1" i="1" dirty="0" smtClean="0">
                <a:solidFill>
                  <a:srgbClr val="FFFF00"/>
                </a:solidFill>
                <a:effectLst>
                  <a:outerShdw blurRad="38100" dist="38100" dir="2700000" algn="tl">
                    <a:srgbClr val="000000">
                      <a:alpha val="43137"/>
                    </a:srgbClr>
                  </a:outerShdw>
                </a:effectLst>
              </a:rPr>
              <a:t>Week 4</a:t>
            </a:r>
            <a:r>
              <a:rPr lang="en-US" dirty="0"/>
              <a:t/>
            </a:r>
            <a:br>
              <a:rPr lang="en-US" dirty="0"/>
            </a:br>
            <a:r>
              <a:rPr lang="en-US" dirty="0"/>
              <a:t>History of </a:t>
            </a:r>
            <a:r>
              <a:rPr lang="en-US" dirty="0" smtClean="0"/>
              <a:t>education</a:t>
            </a:r>
            <a:br>
              <a:rPr lang="en-US" dirty="0" smtClean="0"/>
            </a:br>
            <a:r>
              <a:rPr lang="en-US" dirty="0" smtClean="0"/>
              <a:t>Goals:</a:t>
            </a:r>
            <a:r>
              <a:rPr lang="en-US" dirty="0"/>
              <a:t/>
            </a:r>
            <a:br>
              <a:rPr lang="en-US" dirty="0"/>
            </a:br>
            <a:endParaRPr lang="en-US" dirty="0"/>
          </a:p>
        </p:txBody>
      </p:sp>
      <p:sp>
        <p:nvSpPr>
          <p:cNvPr id="3" name="Content Placeholder 2"/>
          <p:cNvSpPr>
            <a:spLocks noGrp="1"/>
          </p:cNvSpPr>
          <p:nvPr>
            <p:ph idx="1"/>
          </p:nvPr>
        </p:nvSpPr>
        <p:spPr/>
        <p:txBody>
          <a:bodyPr/>
          <a:lstStyle/>
          <a:p>
            <a:r>
              <a:rPr lang="en-US" sz="2800" dirty="0" smtClean="0"/>
              <a:t>Understand </a:t>
            </a:r>
            <a:r>
              <a:rPr lang="en-US" sz="2800" dirty="0"/>
              <a:t>the significant events for each era</a:t>
            </a:r>
          </a:p>
          <a:p>
            <a:r>
              <a:rPr lang="en-US" sz="2800" dirty="0"/>
              <a:t>Evaluate how each era viewed students, </a:t>
            </a:r>
            <a:r>
              <a:rPr lang="en-US" sz="2800" dirty="0" smtClean="0"/>
              <a:t>teachers, curriculum</a:t>
            </a:r>
            <a:r>
              <a:rPr lang="en-US" sz="2800" dirty="0"/>
              <a:t>, knowledge, work, and values</a:t>
            </a:r>
          </a:p>
          <a:p>
            <a:r>
              <a:rPr lang="en-US" sz="2800" dirty="0"/>
              <a:t>Analyze trend data in American education and evaluate "The American Experiment"</a:t>
            </a:r>
          </a:p>
          <a:p>
            <a:endParaRPr lang="en-US" dirty="0"/>
          </a:p>
        </p:txBody>
      </p:sp>
      <p:sp>
        <p:nvSpPr>
          <p:cNvPr id="4" name="Slide Number Placeholder 3"/>
          <p:cNvSpPr>
            <a:spLocks noGrp="1"/>
          </p:cNvSpPr>
          <p:nvPr>
            <p:ph type="sldNum" sz="quarter" idx="4294967295"/>
          </p:nvPr>
        </p:nvSpPr>
        <p:spPr>
          <a:xfrm>
            <a:off x="8590663" y="6041362"/>
            <a:ext cx="683339" cy="365125"/>
          </a:xfrm>
        </p:spPr>
        <p:txBody>
          <a:bodyPr/>
          <a:lstStyle/>
          <a:p>
            <a:r>
              <a:rPr lang="en-US" smtClean="0"/>
              <a:t>  </a:t>
            </a:r>
            <a:endParaRPr lang="en-US" dirty="0"/>
          </a:p>
        </p:txBody>
      </p:sp>
      <p:pic>
        <p:nvPicPr>
          <p:cNvPr id="3074" name="Picture 2" descr="http://acmaps.info.yorku.ca/files/2015/01/goals1.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06032" y="609600"/>
            <a:ext cx="3669957" cy="1297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i="1" dirty="0">
                <a:solidFill>
                  <a:srgbClr val="FFFF00"/>
                </a:solidFill>
                <a:effectLst>
                  <a:outerShdw blurRad="38100" dist="38100" dir="2700000" algn="tl">
                    <a:srgbClr val="000000">
                      <a:alpha val="43137"/>
                    </a:srgbClr>
                  </a:outerShdw>
                </a:effectLst>
              </a:rPr>
              <a:t>Preview for </a:t>
            </a:r>
            <a:r>
              <a:rPr lang="en-US" sz="2000" b="1" i="1" dirty="0" smtClean="0">
                <a:solidFill>
                  <a:srgbClr val="FFFF00"/>
                </a:solidFill>
                <a:effectLst>
                  <a:outerShdw blurRad="38100" dist="38100" dir="2700000" algn="tl">
                    <a:srgbClr val="000000">
                      <a:alpha val="43137"/>
                    </a:srgbClr>
                  </a:outerShdw>
                </a:effectLst>
              </a:rPr>
              <a:t>Week 4</a:t>
            </a:r>
            <a:r>
              <a:rPr lang="en-US" dirty="0"/>
              <a:t/>
            </a:r>
            <a:br>
              <a:rPr lang="en-US" dirty="0"/>
            </a:br>
            <a:r>
              <a:rPr lang="en-US" dirty="0"/>
              <a:t>History </a:t>
            </a:r>
            <a:r>
              <a:rPr lang="en-US" dirty="0" smtClean="0"/>
              <a:t>of Education</a:t>
            </a:r>
            <a:endParaRPr lang="en-US" dirty="0"/>
          </a:p>
        </p:txBody>
      </p:sp>
      <p:sp>
        <p:nvSpPr>
          <p:cNvPr id="3" name="Content Placeholder 2"/>
          <p:cNvSpPr>
            <a:spLocks noGrp="1"/>
          </p:cNvSpPr>
          <p:nvPr>
            <p:ph idx="1"/>
          </p:nvPr>
        </p:nvSpPr>
        <p:spPr>
          <a:xfrm>
            <a:off x="677334" y="2160589"/>
            <a:ext cx="8596668" cy="4501468"/>
          </a:xfrm>
        </p:spPr>
        <p:txBody>
          <a:bodyPr>
            <a:normAutofit lnSpcReduction="10000"/>
          </a:bodyPr>
          <a:lstStyle/>
          <a:p>
            <a:pPr marL="457200" indent="-457200">
              <a:buFont typeface="+mj-lt"/>
              <a:buAutoNum type="arabicPeriod"/>
            </a:pPr>
            <a:r>
              <a:rPr lang="en-US" sz="2400" dirty="0"/>
              <a:t>Colonial education (education in the </a:t>
            </a:r>
            <a:r>
              <a:rPr lang="en-US" sz="2400" dirty="0" smtClean="0"/>
              <a:t/>
            </a:r>
            <a:br>
              <a:rPr lang="en-US" sz="2400" dirty="0" smtClean="0"/>
            </a:br>
            <a:r>
              <a:rPr lang="en-US" sz="2400" dirty="0" smtClean="0"/>
              <a:t>North </a:t>
            </a:r>
            <a:r>
              <a:rPr lang="en-US" sz="2400" dirty="0"/>
              <a:t>vs. education in the South)</a:t>
            </a:r>
          </a:p>
          <a:p>
            <a:pPr marL="457200" indent="-457200">
              <a:buFont typeface="+mj-lt"/>
              <a:buAutoNum type="arabicPeriod"/>
            </a:pPr>
            <a:r>
              <a:rPr lang="en-US" sz="2400" dirty="0"/>
              <a:t>The Common School era (include </a:t>
            </a:r>
            <a:r>
              <a:rPr lang="en-US" sz="2400" dirty="0" smtClean="0"/>
              <a:t/>
            </a:r>
            <a:br>
              <a:rPr lang="en-US" sz="2400" dirty="0" smtClean="0"/>
            </a:br>
            <a:r>
              <a:rPr lang="en-US" sz="2400" dirty="0" smtClean="0"/>
              <a:t>assumptions </a:t>
            </a:r>
            <a:r>
              <a:rPr lang="en-US" sz="2400" dirty="0"/>
              <a:t>held by opposition groups)</a:t>
            </a:r>
          </a:p>
          <a:p>
            <a:pPr marL="457200" indent="-457200">
              <a:buFont typeface="+mj-lt"/>
              <a:buAutoNum type="arabicPeriod"/>
            </a:pPr>
            <a:r>
              <a:rPr lang="en-US" sz="2400" dirty="0"/>
              <a:t>The Progressive Movement (Dewey and others)</a:t>
            </a:r>
          </a:p>
          <a:p>
            <a:pPr marL="457200" indent="-457200">
              <a:buFont typeface="+mj-lt"/>
              <a:buAutoNum type="arabicPeriod"/>
            </a:pPr>
            <a:r>
              <a:rPr lang="en-US" sz="2400" dirty="0"/>
              <a:t>The Public High School (including the curriculum battles)</a:t>
            </a:r>
          </a:p>
          <a:p>
            <a:pPr marL="457200" indent="-457200">
              <a:buFont typeface="+mj-lt"/>
              <a:buAutoNum type="arabicPeriod"/>
            </a:pPr>
            <a:r>
              <a:rPr lang="en-US" sz="2400" dirty="0"/>
              <a:t>The Post-War (WWII) Era (evidenced in the expansion of education)</a:t>
            </a:r>
          </a:p>
          <a:p>
            <a:pPr marL="457200" indent="-457200">
              <a:buFont typeface="+mj-lt"/>
              <a:buAutoNum type="arabicPeriod"/>
            </a:pPr>
            <a:r>
              <a:rPr lang="en-US" sz="2400" dirty="0"/>
              <a:t>The Equal-Rights Era (evidenced in unequal access)</a:t>
            </a:r>
          </a:p>
          <a:p>
            <a:pPr marL="457200" indent="-457200">
              <a:buFont typeface="+mj-lt"/>
              <a:buAutoNum type="arabicPeriod"/>
            </a:pPr>
            <a:r>
              <a:rPr lang="en-US" sz="2400" dirty="0"/>
              <a:t>The Reform and Standards Era (including competing goals)</a:t>
            </a:r>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a:t>
            </a:r>
            <a:endParaRPr lang="en-US" dirty="0"/>
          </a:p>
        </p:txBody>
      </p:sp>
      <p:pic>
        <p:nvPicPr>
          <p:cNvPr id="23554" name="Picture 2" descr="http://venspired.com/wp-content/uploads/2012/03/233680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82543" y="369332"/>
            <a:ext cx="4708922" cy="334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491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i="1" dirty="0">
                <a:solidFill>
                  <a:srgbClr val="FFFF00"/>
                </a:solidFill>
                <a:effectLst>
                  <a:outerShdw blurRad="38100" dist="38100" dir="2700000" algn="tl">
                    <a:srgbClr val="000000">
                      <a:alpha val="43137"/>
                    </a:srgbClr>
                  </a:outerShdw>
                </a:effectLst>
              </a:rPr>
              <a:t>Preview for </a:t>
            </a:r>
            <a:r>
              <a:rPr lang="en-US" sz="2000" b="1" i="1" dirty="0" smtClean="0">
                <a:solidFill>
                  <a:srgbClr val="FFFF00"/>
                </a:solidFill>
                <a:effectLst>
                  <a:outerShdw blurRad="38100" dist="38100" dir="2700000" algn="tl">
                    <a:srgbClr val="000000">
                      <a:alpha val="43137"/>
                    </a:srgbClr>
                  </a:outerShdw>
                </a:effectLst>
              </a:rPr>
              <a:t>Week 4</a:t>
            </a:r>
            <a:r>
              <a:rPr lang="en-US" dirty="0"/>
              <a:t/>
            </a:r>
            <a:br>
              <a:rPr lang="en-US" dirty="0"/>
            </a:br>
            <a:r>
              <a:rPr lang="en-US" dirty="0"/>
              <a:t>Citation </a:t>
            </a:r>
            <a:r>
              <a:rPr lang="en-US" dirty="0" smtClean="0"/>
              <a:t>for History of Education PDF</a:t>
            </a:r>
            <a:endParaRPr lang="en-US" dirty="0"/>
          </a:p>
        </p:txBody>
      </p:sp>
      <p:sp>
        <p:nvSpPr>
          <p:cNvPr id="3" name="Content Placeholder 2"/>
          <p:cNvSpPr>
            <a:spLocks noGrp="1"/>
          </p:cNvSpPr>
          <p:nvPr>
            <p:ph idx="1"/>
          </p:nvPr>
        </p:nvSpPr>
        <p:spPr>
          <a:xfrm>
            <a:off x="3202819" y="1659847"/>
            <a:ext cx="8596668" cy="3880773"/>
          </a:xfrm>
        </p:spPr>
        <p:txBody>
          <a:bodyPr>
            <a:normAutofit/>
          </a:bodyPr>
          <a:lstStyle/>
          <a:p>
            <a:r>
              <a:rPr lang="en-US" sz="2000" dirty="0"/>
              <a:t>“History of Education” Chapter 3 </a:t>
            </a:r>
            <a:r>
              <a:rPr lang="en-US" sz="2000" dirty="0" smtClean="0"/>
              <a:t>(on Canvas) from</a:t>
            </a:r>
            <a:r>
              <a:rPr lang="en-US" sz="2000" dirty="0"/>
              <a:t>:</a:t>
            </a:r>
          </a:p>
          <a:p>
            <a:r>
              <a:rPr lang="en-US" sz="2000" dirty="0"/>
              <a:t>By </a:t>
            </a:r>
            <a:r>
              <a:rPr lang="en-US" sz="2000" b="1" dirty="0">
                <a:hlinkClick r:id="rId3" tooltip="search for all books by Alan R. Sadovnik"/>
              </a:rPr>
              <a:t>Alan R. </a:t>
            </a:r>
            <a:r>
              <a:rPr lang="en-US" sz="2000" b="1" dirty="0" err="1">
                <a:hlinkClick r:id="rId3" tooltip="search for all books by Alan R. Sadovnik"/>
              </a:rPr>
              <a:t>Sadovnik</a:t>
            </a:r>
            <a:r>
              <a:rPr lang="en-US" sz="2000" dirty="0"/>
              <a:t>, </a:t>
            </a:r>
            <a:r>
              <a:rPr lang="en-US" sz="2000" b="1" dirty="0">
                <a:hlinkClick r:id="rId4" tooltip="search for all books by Peter W. Cookson, Jr."/>
              </a:rPr>
              <a:t>Peter W. Cookson, Jr.</a:t>
            </a:r>
            <a:r>
              <a:rPr lang="en-US" sz="2000" dirty="0"/>
              <a:t>, </a:t>
            </a:r>
            <a:r>
              <a:rPr lang="en-US" sz="2000" b="1" dirty="0">
                <a:hlinkClick r:id="rId5" tooltip="search for all books by Susan F. Semel"/>
              </a:rPr>
              <a:t>Susan F. </a:t>
            </a:r>
            <a:r>
              <a:rPr lang="en-US" sz="2000" b="1" dirty="0" err="1">
                <a:hlinkClick r:id="rId5" tooltip="search for all books by Susan F. Semel"/>
              </a:rPr>
              <a:t>Semel</a:t>
            </a:r>
            <a:endParaRPr lang="en-US" sz="2000" dirty="0"/>
          </a:p>
          <a:p>
            <a:r>
              <a:rPr lang="en-US" sz="2000" dirty="0" smtClean="0"/>
              <a:t>2013</a:t>
            </a:r>
            <a:endParaRPr lang="en-US" sz="2000" dirty="0"/>
          </a:p>
          <a:p>
            <a:pPr fontAlgn="base"/>
            <a:r>
              <a:rPr lang="en-US" sz="2000" b="1" i="1" dirty="0"/>
              <a:t>Exploring </a:t>
            </a:r>
            <a:r>
              <a:rPr lang="en-US" sz="2000" b="1" i="1" dirty="0" smtClean="0"/>
              <a:t>Education: An </a:t>
            </a:r>
            <a:r>
              <a:rPr lang="en-US" sz="2000" b="1" i="1" dirty="0"/>
              <a:t>Introduction to the Foundations of Education, 4th Edition</a:t>
            </a:r>
            <a:endParaRPr lang="en-US" sz="2000" i="1" dirty="0"/>
          </a:p>
          <a:p>
            <a:pPr fontAlgn="base"/>
            <a:r>
              <a:rPr lang="en-US" sz="2000" dirty="0" smtClean="0"/>
              <a:t>Routledge</a:t>
            </a:r>
            <a:endParaRPr lang="en-US" sz="2000" dirty="0"/>
          </a:p>
        </p:txBody>
      </p:sp>
      <p:pic>
        <p:nvPicPr>
          <p:cNvPr id="24578" name="Picture 2" descr="http://images.tandf.co.uk/common/jackets/weblarge/978041580/9780415808620.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7334" y="1659846"/>
            <a:ext cx="2446866" cy="3495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812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122"/>
            <a:ext cx="8596668" cy="1411604"/>
          </a:xfrm>
        </p:spPr>
        <p:txBody>
          <a:bodyPr>
            <a:normAutofit fontScale="90000"/>
          </a:bodyPr>
          <a:lstStyle/>
          <a:p>
            <a:r>
              <a:rPr lang="en-US" sz="2200" b="1" i="1" dirty="0">
                <a:solidFill>
                  <a:srgbClr val="FFFF00"/>
                </a:solidFill>
                <a:effectLst>
                  <a:outerShdw blurRad="38100" dist="38100" dir="2700000" algn="tl">
                    <a:srgbClr val="000000">
                      <a:alpha val="43137"/>
                    </a:srgbClr>
                  </a:outerShdw>
                </a:effectLst>
              </a:rPr>
              <a:t>Preview for </a:t>
            </a:r>
            <a:r>
              <a:rPr lang="en-US" sz="2200" b="1" i="1" dirty="0" smtClean="0">
                <a:solidFill>
                  <a:srgbClr val="FFFF00"/>
                </a:solidFill>
                <a:effectLst>
                  <a:outerShdw blurRad="38100" dist="38100" dir="2700000" algn="tl">
                    <a:srgbClr val="000000">
                      <a:alpha val="43137"/>
                    </a:srgbClr>
                  </a:outerShdw>
                </a:effectLst>
              </a:rPr>
              <a:t>Week 4</a:t>
            </a:r>
            <a:r>
              <a:rPr lang="en-US" dirty="0"/>
              <a:t/>
            </a:r>
            <a:br>
              <a:rPr lang="en-US" dirty="0"/>
            </a:br>
            <a:r>
              <a:rPr lang="en-US" dirty="0"/>
              <a:t>Colonial education </a:t>
            </a:r>
            <a:br>
              <a:rPr lang="en-US" dirty="0"/>
            </a:br>
            <a:endParaRPr lang="en-US" dirty="0"/>
          </a:p>
        </p:txBody>
      </p:sp>
      <p:sp>
        <p:nvSpPr>
          <p:cNvPr id="3" name="Content Placeholder 2"/>
          <p:cNvSpPr>
            <a:spLocks noGrp="1"/>
          </p:cNvSpPr>
          <p:nvPr>
            <p:ph idx="1"/>
          </p:nvPr>
        </p:nvSpPr>
        <p:spPr>
          <a:xfrm>
            <a:off x="383059" y="951470"/>
            <a:ext cx="8490732" cy="5906530"/>
          </a:xfrm>
        </p:spPr>
        <p:txBody>
          <a:bodyPr>
            <a:normAutofit lnSpcReduction="10000"/>
          </a:bodyPr>
          <a:lstStyle/>
          <a:p>
            <a:r>
              <a:rPr lang="en-US" sz="2200" dirty="0" smtClean="0"/>
              <a:t>Why were nine universities started in the colonies before 1776?</a:t>
            </a:r>
          </a:p>
          <a:p>
            <a:r>
              <a:rPr lang="en-US" sz="2200" dirty="0" smtClean="0"/>
              <a:t>Explain </a:t>
            </a:r>
            <a:r>
              <a:rPr lang="en-US" sz="2200" i="1" dirty="0" smtClean="0"/>
              <a:t>The Old Deluder Satan Law</a:t>
            </a:r>
            <a:r>
              <a:rPr lang="en-US" sz="2200" dirty="0" smtClean="0"/>
              <a:t>.  What’s the perspective on education here?  Why didn’t many towns establish these dame schools?</a:t>
            </a:r>
          </a:p>
          <a:p>
            <a:r>
              <a:rPr lang="en-US" sz="2200" dirty="0" smtClean="0"/>
              <a:t>Why do we have the phrase “</a:t>
            </a:r>
            <a:r>
              <a:rPr lang="en-US" sz="2200" i="1" dirty="0" smtClean="0"/>
              <a:t>back to basics</a:t>
            </a:r>
            <a:r>
              <a:rPr lang="en-US" sz="2200" dirty="0" smtClean="0"/>
              <a:t>” when colonial schools offered public speaking, art, surveying, navigation, and modern foreign languages?  What’s the perspective on education here?</a:t>
            </a:r>
          </a:p>
          <a:p>
            <a:r>
              <a:rPr lang="en-US" sz="2200" dirty="0" smtClean="0"/>
              <a:t>Why did reading the classics work for sons of the elite but not girls, regular folks, or native Americans?  What conflicting perspectives were at work here?</a:t>
            </a:r>
          </a:p>
          <a:p>
            <a:r>
              <a:rPr lang="en-US" sz="2200" dirty="0" smtClean="0"/>
              <a:t>How did the Quakers differ in their perspectives?  Results?  </a:t>
            </a:r>
          </a:p>
          <a:p>
            <a:r>
              <a:rPr lang="en-US" sz="2200" dirty="0" smtClean="0"/>
              <a:t>What were the main perspectives on educating slaves?  </a:t>
            </a:r>
          </a:p>
          <a:p>
            <a:r>
              <a:rPr lang="en-US" sz="2200" dirty="0" smtClean="0"/>
              <a:t>How were each of these debated in this era?</a:t>
            </a:r>
          </a:p>
          <a:p>
            <a:pPr marL="742950" lvl="2" indent="-342900"/>
            <a:r>
              <a:rPr lang="en-US" sz="2200" dirty="0"/>
              <a:t>View of </a:t>
            </a:r>
            <a:r>
              <a:rPr lang="en-US" sz="2200" dirty="0" smtClean="0"/>
              <a:t>the student</a:t>
            </a:r>
            <a:r>
              <a:rPr lang="en-US" sz="2200" dirty="0"/>
              <a:t>, </a:t>
            </a:r>
            <a:r>
              <a:rPr lang="en-US" sz="2200" dirty="0" smtClean="0"/>
              <a:t>teacher, curriculum, </a:t>
            </a:r>
            <a:r>
              <a:rPr lang="en-US" sz="2200" dirty="0"/>
              <a:t>knowledge, work, </a:t>
            </a:r>
            <a:r>
              <a:rPr lang="en-US" sz="2200" dirty="0" smtClean="0"/>
              <a:t>values</a:t>
            </a:r>
            <a:endParaRPr lang="en-US" sz="2200" dirty="0"/>
          </a:p>
          <a:p>
            <a:endParaRPr lang="en-US" dirty="0" smtClean="0"/>
          </a:p>
          <a:p>
            <a:endParaRPr lang="en-US" dirty="0" smtClean="0"/>
          </a:p>
          <a:p>
            <a:endParaRPr lang="en-US" dirty="0"/>
          </a:p>
        </p:txBody>
      </p:sp>
      <p:pic>
        <p:nvPicPr>
          <p:cNvPr id="10242" name="Picture 2" descr="http://cdm.reed.edu/cdm4/indianconverts/images/primer176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11253" y="1931438"/>
            <a:ext cx="3280747" cy="4404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21227" y="0"/>
            <a:ext cx="4370773" cy="369332"/>
          </a:xfrm>
          <a:prstGeom prst="rect">
            <a:avLst/>
          </a:prstGeom>
          <a:noFill/>
        </p:spPr>
        <p:txBody>
          <a:bodyPr wrap="square" rtlCol="0">
            <a:spAutoFit/>
          </a:bodyPr>
          <a:lstStyle/>
          <a:p>
            <a:r>
              <a:rPr lang="en-US" dirty="0" smtClean="0"/>
              <a:t>History/Colonial</a:t>
            </a:r>
            <a:endParaRPr lang="en-US" dirty="0"/>
          </a:p>
        </p:txBody>
      </p:sp>
      <p:sp>
        <p:nvSpPr>
          <p:cNvPr id="6" name="Explosion 1 5"/>
          <p:cNvSpPr/>
          <p:nvPr/>
        </p:nvSpPr>
        <p:spPr>
          <a:xfrm>
            <a:off x="8732591" y="80790"/>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4" name="TextBox 3"/>
          <p:cNvSpPr txBox="1"/>
          <p:nvPr/>
        </p:nvSpPr>
        <p:spPr>
          <a:xfrm>
            <a:off x="8911253" y="6429080"/>
            <a:ext cx="2928813" cy="369332"/>
          </a:xfrm>
          <a:prstGeom prst="rect">
            <a:avLst/>
          </a:prstGeom>
          <a:noFill/>
        </p:spPr>
        <p:txBody>
          <a:bodyPr wrap="square" rtlCol="0">
            <a:spAutoFit/>
          </a:bodyPr>
          <a:lstStyle/>
          <a:p>
            <a:pPr algn="r"/>
            <a:r>
              <a:rPr lang="en-US" i="1" dirty="0" smtClean="0">
                <a:effectLst>
                  <a:outerShdw blurRad="38100" dist="38100" dir="2700000" algn="tl">
                    <a:srgbClr val="000000">
                      <a:alpha val="43137"/>
                    </a:srgbClr>
                  </a:outerShdw>
                </a:effectLst>
                <a:latin typeface="Baskerville Old Face" panose="02020602080505020303" pitchFamily="18" charset="0"/>
              </a:rPr>
              <a:t>Horn Book</a:t>
            </a:r>
            <a:endParaRPr lang="en-US" i="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705711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a:t>
            </a:r>
            <a:r>
              <a:rPr lang="en-US" dirty="0" smtClean="0"/>
              <a:t>Common School era	</a:t>
            </a:r>
            <a:endParaRPr lang="en-US" dirty="0"/>
          </a:p>
        </p:txBody>
      </p:sp>
      <p:sp>
        <p:nvSpPr>
          <p:cNvPr id="3" name="Content Placeholder 2"/>
          <p:cNvSpPr>
            <a:spLocks noGrp="1"/>
          </p:cNvSpPr>
          <p:nvPr>
            <p:ph idx="1"/>
          </p:nvPr>
        </p:nvSpPr>
        <p:spPr>
          <a:xfrm>
            <a:off x="677334" y="1482571"/>
            <a:ext cx="8596668" cy="5184559"/>
          </a:xfrm>
        </p:spPr>
        <p:txBody>
          <a:bodyPr>
            <a:normAutofit lnSpcReduction="10000"/>
          </a:bodyPr>
          <a:lstStyle/>
          <a:p>
            <a:r>
              <a:rPr lang="en-US" sz="2400" dirty="0" smtClean="0"/>
              <a:t>How did the Industrial Revolution affect education?  What </a:t>
            </a:r>
            <a:r>
              <a:rPr lang="en-US" sz="2400" i="1" dirty="0" smtClean="0"/>
              <a:t>perspectives on education </a:t>
            </a:r>
            <a:r>
              <a:rPr lang="en-US" sz="2400" dirty="0" smtClean="0"/>
              <a:t>prevailed as schools adjusted to…</a:t>
            </a:r>
          </a:p>
          <a:p>
            <a:pPr lvl="1"/>
            <a:r>
              <a:rPr lang="en-US" sz="2400" dirty="0" smtClean="0"/>
              <a:t>Factories</a:t>
            </a:r>
          </a:p>
          <a:p>
            <a:pPr lvl="1"/>
            <a:r>
              <a:rPr lang="en-US" sz="2400" dirty="0" smtClean="0"/>
              <a:t>Urban growth</a:t>
            </a:r>
          </a:p>
          <a:p>
            <a:pPr lvl="1"/>
            <a:r>
              <a:rPr lang="en-US" sz="2400" dirty="0" smtClean="0"/>
              <a:t>Immigrants</a:t>
            </a:r>
          </a:p>
          <a:p>
            <a:pPr lvl="1"/>
            <a:r>
              <a:rPr lang="en-US" sz="2400" dirty="0" smtClean="0"/>
              <a:t>Right to vote</a:t>
            </a:r>
          </a:p>
          <a:p>
            <a:pPr lvl="1"/>
            <a:r>
              <a:rPr lang="en-US" sz="2400" dirty="0" smtClean="0"/>
              <a:t>Social reform</a:t>
            </a:r>
          </a:p>
          <a:p>
            <a:r>
              <a:rPr lang="en-US" sz="2400" dirty="0"/>
              <a:t>How were each of these debated in this </a:t>
            </a:r>
            <a:r>
              <a:rPr lang="en-US" sz="2400" dirty="0" smtClean="0"/>
              <a:t/>
            </a:r>
            <a:br>
              <a:rPr lang="en-US" sz="2400" dirty="0" smtClean="0"/>
            </a:br>
            <a:r>
              <a:rPr lang="en-US" sz="2400" dirty="0" smtClean="0"/>
              <a:t>era</a:t>
            </a:r>
            <a:r>
              <a:rPr lang="en-US" sz="2400" dirty="0"/>
              <a:t>?</a:t>
            </a:r>
          </a:p>
          <a:p>
            <a:pPr marL="742950" lvl="2" indent="-342900"/>
            <a:r>
              <a:rPr lang="en-US" sz="2400" dirty="0"/>
              <a:t>View of </a:t>
            </a:r>
            <a:r>
              <a:rPr lang="en-US" sz="2400" dirty="0" smtClean="0"/>
              <a:t>the student</a:t>
            </a:r>
            <a:r>
              <a:rPr lang="en-US" sz="2400" dirty="0"/>
              <a:t>, teacher, </a:t>
            </a:r>
            <a:r>
              <a:rPr lang="en-US" sz="2400" dirty="0" smtClean="0"/>
              <a:t/>
            </a:r>
            <a:br>
              <a:rPr lang="en-US" sz="2400" dirty="0" smtClean="0"/>
            </a:br>
            <a:r>
              <a:rPr lang="en-US" sz="2400" dirty="0" smtClean="0"/>
              <a:t>curriculum</a:t>
            </a:r>
            <a:r>
              <a:rPr lang="en-US" sz="2400" dirty="0"/>
              <a:t>, </a:t>
            </a:r>
            <a:r>
              <a:rPr lang="en-US" sz="2400" dirty="0" smtClean="0"/>
              <a:t>knowledge</a:t>
            </a:r>
            <a:r>
              <a:rPr lang="en-US" sz="2400" dirty="0"/>
              <a:t>, </a:t>
            </a:r>
            <a:r>
              <a:rPr lang="en-US" sz="2400" dirty="0" smtClean="0"/>
              <a:t>work</a:t>
            </a:r>
            <a:r>
              <a:rPr lang="en-US" sz="2400" dirty="0"/>
              <a:t>, values</a:t>
            </a:r>
          </a:p>
          <a:p>
            <a:endParaRPr lang="en-US" sz="2600" dirty="0" smtClean="0"/>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History/Common School</a:t>
            </a:r>
            <a:endParaRPr lang="en-US" dirty="0"/>
          </a:p>
        </p:txBody>
      </p:sp>
      <p:pic>
        <p:nvPicPr>
          <p:cNvPr id="25602" name="Picture 2" descr="http://cf067b.medialib.glogster.com/media/a0/a03e8f42c042a2037c39e1c248ff075a4974f08b15e3dcec5eb5bb3358b07dc5/clothersfactory.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23495" y="2803371"/>
            <a:ext cx="5011065" cy="3562368"/>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734161" y="288637"/>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8" name="TextBox 7"/>
          <p:cNvSpPr txBox="1"/>
          <p:nvPr/>
        </p:nvSpPr>
        <p:spPr>
          <a:xfrm>
            <a:off x="8911253" y="6429080"/>
            <a:ext cx="2928813" cy="369332"/>
          </a:xfrm>
          <a:prstGeom prst="rect">
            <a:avLst/>
          </a:prstGeom>
          <a:noFill/>
        </p:spPr>
        <p:txBody>
          <a:bodyPr wrap="square" rtlCol="0">
            <a:spAutoFit/>
          </a:bodyPr>
          <a:lstStyle/>
          <a:p>
            <a:pPr algn="r"/>
            <a:r>
              <a:rPr lang="en-US" i="1" dirty="0" smtClean="0">
                <a:effectLst>
                  <a:outerShdw blurRad="38100" dist="38100" dir="2700000" algn="tl">
                    <a:srgbClr val="000000">
                      <a:alpha val="43137"/>
                    </a:srgbClr>
                  </a:outerShdw>
                </a:effectLst>
                <a:latin typeface="Baskerville Old Face" panose="02020602080505020303" pitchFamily="18" charset="0"/>
              </a:rPr>
              <a:t>Child Labor</a:t>
            </a:r>
            <a:endParaRPr lang="en-US" i="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863910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a:t>
            </a:r>
            <a:r>
              <a:rPr lang="en-US" dirty="0" smtClean="0"/>
              <a:t>Common School era	</a:t>
            </a:r>
            <a:endParaRPr lang="en-US" dirty="0"/>
          </a:p>
        </p:txBody>
      </p:sp>
      <p:sp>
        <p:nvSpPr>
          <p:cNvPr id="3" name="Content Placeholder 2"/>
          <p:cNvSpPr>
            <a:spLocks noGrp="1"/>
          </p:cNvSpPr>
          <p:nvPr>
            <p:ph idx="1"/>
          </p:nvPr>
        </p:nvSpPr>
        <p:spPr>
          <a:xfrm>
            <a:off x="677334" y="1482571"/>
            <a:ext cx="8596668" cy="5184559"/>
          </a:xfrm>
        </p:spPr>
        <p:txBody>
          <a:bodyPr>
            <a:normAutofit/>
          </a:bodyPr>
          <a:lstStyle/>
          <a:p>
            <a:r>
              <a:rPr lang="en-US" sz="2400" dirty="0" smtClean="0"/>
              <a:t>How is Horace Mann’s perspective similar to </a:t>
            </a:r>
            <a:br>
              <a:rPr lang="en-US" sz="2400" dirty="0" smtClean="0"/>
            </a:br>
            <a:r>
              <a:rPr lang="en-US" sz="2400" dirty="0" smtClean="0"/>
              <a:t>Thomas Jefferson’s?  How are they different?</a:t>
            </a:r>
          </a:p>
          <a:p>
            <a:pPr lvl="1"/>
            <a:r>
              <a:rPr lang="en-US" sz="2400" dirty="0" smtClean="0"/>
              <a:t>Is American education “</a:t>
            </a:r>
            <a:r>
              <a:rPr lang="en-US" sz="2400" i="1" dirty="0" smtClean="0"/>
              <a:t>the great equalizer</a:t>
            </a:r>
            <a:r>
              <a:rPr lang="en-US" sz="2400" dirty="0" smtClean="0"/>
              <a:t>”?  </a:t>
            </a:r>
          </a:p>
          <a:p>
            <a:r>
              <a:rPr lang="en-US" sz="2400" dirty="0" smtClean="0"/>
              <a:t>Which groups were opposed to free public education?  Why?</a:t>
            </a:r>
          </a:p>
          <a:p>
            <a:r>
              <a:rPr lang="en-US" sz="2400" dirty="0" smtClean="0"/>
              <a:t>Which groups of students were not benefitting as much from all this educational progress?  What perspectives were missing, according to these groups, in the mainstream educational system?  </a:t>
            </a:r>
          </a:p>
          <a:p>
            <a:r>
              <a:rPr lang="en-US" sz="2400" dirty="0"/>
              <a:t>How were each of these debated in this era?</a:t>
            </a:r>
          </a:p>
          <a:p>
            <a:pPr marL="742950" lvl="2" indent="-342900"/>
            <a:r>
              <a:rPr lang="en-US" sz="2400" dirty="0"/>
              <a:t>View of </a:t>
            </a:r>
            <a:r>
              <a:rPr lang="en-US" sz="2400" dirty="0" smtClean="0"/>
              <a:t>the student</a:t>
            </a:r>
            <a:r>
              <a:rPr lang="en-US" sz="2400" dirty="0"/>
              <a:t>, teacher, curriculum, knowledge, work, values</a:t>
            </a:r>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History/Common School</a:t>
            </a:r>
            <a:endParaRPr lang="en-US" dirty="0"/>
          </a:p>
        </p:txBody>
      </p:sp>
      <p:pic>
        <p:nvPicPr>
          <p:cNvPr id="26626" name="Picture 2" descr="http://andrewmcdiarmid.files.wordpress.com/2010/05/horace-mann-pictur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06613" y="369332"/>
            <a:ext cx="1905000" cy="2409826"/>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http://upload.wikimedia.org/wikipedia/commons/1/1e/Thomas_Jefferson_by_Rembrandt_Peale,_1800.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822617" y="369333"/>
            <a:ext cx="2020522" cy="2409826"/>
          </a:xfrm>
          <a:prstGeom prst="rect">
            <a:avLst/>
          </a:prstGeom>
          <a:noFill/>
          <a:extLst>
            <a:ext uri="{909E8E84-426E-40DD-AFC4-6F175D3DCCD1}">
              <a14:hiddenFill xmlns:a14="http://schemas.microsoft.com/office/drawing/2010/main">
                <a:solidFill>
                  <a:srgbClr val="FFFFFF"/>
                </a:solidFill>
              </a14:hiddenFill>
            </a:ext>
          </a:extLst>
        </p:spPr>
      </p:pic>
      <p:sp>
        <p:nvSpPr>
          <p:cNvPr id="8" name="Explosion 1 7"/>
          <p:cNvSpPr/>
          <p:nvPr/>
        </p:nvSpPr>
        <p:spPr>
          <a:xfrm>
            <a:off x="8711214" y="2931665"/>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9" name="TextBox 8"/>
          <p:cNvSpPr txBox="1"/>
          <p:nvPr/>
        </p:nvSpPr>
        <p:spPr>
          <a:xfrm>
            <a:off x="9086041" y="2834205"/>
            <a:ext cx="2928813" cy="369332"/>
          </a:xfrm>
          <a:prstGeom prst="rect">
            <a:avLst/>
          </a:prstGeom>
          <a:noFill/>
        </p:spPr>
        <p:txBody>
          <a:bodyPr wrap="square" rtlCol="0">
            <a:spAutoFit/>
          </a:bodyPr>
          <a:lstStyle/>
          <a:p>
            <a:pPr algn="r"/>
            <a:r>
              <a:rPr lang="en-US" i="1" dirty="0" smtClean="0">
                <a:effectLst>
                  <a:outerShdw blurRad="38100" dist="38100" dir="2700000" algn="tl">
                    <a:srgbClr val="000000">
                      <a:alpha val="43137"/>
                    </a:srgbClr>
                  </a:outerShdw>
                </a:effectLst>
                <a:latin typeface="Baskerville Old Face" panose="02020602080505020303" pitchFamily="18" charset="0"/>
              </a:rPr>
              <a:t>Jefferson and Mann</a:t>
            </a:r>
            <a:endParaRPr lang="en-US" i="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3208083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a:t>
            </a:r>
            <a:r>
              <a:rPr lang="en-US" dirty="0" smtClean="0"/>
              <a:t>Progressive Movement	</a:t>
            </a:r>
            <a:endParaRPr lang="en-US" dirty="0"/>
          </a:p>
        </p:txBody>
      </p:sp>
      <p:sp>
        <p:nvSpPr>
          <p:cNvPr id="3" name="Content Placeholder 2"/>
          <p:cNvSpPr>
            <a:spLocks noGrp="1"/>
          </p:cNvSpPr>
          <p:nvPr>
            <p:ph idx="1"/>
          </p:nvPr>
        </p:nvSpPr>
        <p:spPr>
          <a:xfrm>
            <a:off x="677334" y="1618735"/>
            <a:ext cx="8596668" cy="4422627"/>
          </a:xfrm>
        </p:spPr>
        <p:txBody>
          <a:bodyPr>
            <a:normAutofit fontScale="92500" lnSpcReduction="10000"/>
          </a:bodyPr>
          <a:lstStyle/>
          <a:p>
            <a:r>
              <a:rPr lang="en-US" sz="2800" dirty="0" smtClean="0"/>
              <a:t>How does the Progressive Movement remind you of some education problems today? How did schools change to accommodate society’s changes?</a:t>
            </a:r>
          </a:p>
          <a:p>
            <a:r>
              <a:rPr lang="en-US" sz="2800" dirty="0" smtClean="0"/>
              <a:t>What were some of John Dewey’s main perspectives?  </a:t>
            </a:r>
          </a:p>
          <a:p>
            <a:r>
              <a:rPr lang="en-US" sz="2800" dirty="0" smtClean="0"/>
              <a:t>In what ways was Dewey </a:t>
            </a:r>
            <a:r>
              <a:rPr lang="en-US" sz="2800" i="1" dirty="0" smtClean="0"/>
              <a:t>misunderstood</a:t>
            </a:r>
            <a:r>
              <a:rPr lang="en-US" sz="2800" dirty="0" smtClean="0"/>
              <a:t>?  </a:t>
            </a:r>
          </a:p>
          <a:p>
            <a:r>
              <a:rPr lang="en-US" sz="2800" dirty="0"/>
              <a:t>How might our perspectives today be different from those of the Progressive Movement?  </a:t>
            </a:r>
            <a:endParaRPr lang="en-US" sz="2800" dirty="0" smtClean="0"/>
          </a:p>
          <a:p>
            <a:r>
              <a:rPr lang="en-US" sz="2800" dirty="0"/>
              <a:t>How were each of these debated in this era?</a:t>
            </a:r>
          </a:p>
          <a:p>
            <a:pPr marL="742950" lvl="2" indent="-342900"/>
            <a:r>
              <a:rPr lang="en-US" sz="2800" dirty="0"/>
              <a:t>View of </a:t>
            </a:r>
            <a:r>
              <a:rPr lang="en-US" sz="2800" dirty="0" smtClean="0"/>
              <a:t>the student</a:t>
            </a:r>
            <a:r>
              <a:rPr lang="en-US" sz="2800" dirty="0"/>
              <a:t>, teacher, curriculum, knowledge, work, values</a:t>
            </a:r>
          </a:p>
          <a:p>
            <a:endParaRPr lang="en-US" sz="2400" dirty="0"/>
          </a:p>
          <a:p>
            <a:endParaRPr lang="en-US" dirty="0" smtClean="0"/>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History/Progressive Movement</a:t>
            </a:r>
            <a:endParaRPr lang="en-US" dirty="0"/>
          </a:p>
        </p:txBody>
      </p:sp>
      <p:pic>
        <p:nvPicPr>
          <p:cNvPr id="27650" name="Picture 2" descr="http://www.utm.edu/research/iep-wp/wp-content/media/dewe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74002" y="609600"/>
            <a:ext cx="2610931" cy="3470628"/>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853889" y="4320496"/>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8" name="TextBox 7"/>
          <p:cNvSpPr txBox="1"/>
          <p:nvPr/>
        </p:nvSpPr>
        <p:spPr>
          <a:xfrm>
            <a:off x="9274002" y="4135830"/>
            <a:ext cx="2610931" cy="369332"/>
          </a:xfrm>
          <a:prstGeom prst="rect">
            <a:avLst/>
          </a:prstGeom>
          <a:noFill/>
        </p:spPr>
        <p:txBody>
          <a:bodyPr wrap="square" rtlCol="0">
            <a:spAutoFit/>
          </a:bodyPr>
          <a:lstStyle/>
          <a:p>
            <a:pPr algn="r"/>
            <a:r>
              <a:rPr lang="en-US" i="1" dirty="0" smtClean="0">
                <a:effectLst>
                  <a:outerShdw blurRad="38100" dist="38100" dir="2700000" algn="tl">
                    <a:srgbClr val="000000">
                      <a:alpha val="43137"/>
                    </a:srgbClr>
                  </a:outerShdw>
                </a:effectLst>
                <a:latin typeface="Baskerville Old Face" panose="02020602080505020303" pitchFamily="18" charset="0"/>
              </a:rPr>
              <a:t>Dewey</a:t>
            </a:r>
            <a:endParaRPr lang="en-US" i="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36547732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8184"/>
            <a:ext cx="8596668" cy="1672216"/>
          </a:xfrm>
        </p:spPr>
        <p:txBody>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Public High School</a:t>
            </a:r>
          </a:p>
        </p:txBody>
      </p:sp>
      <p:sp>
        <p:nvSpPr>
          <p:cNvPr id="3" name="Content Placeholder 2"/>
          <p:cNvSpPr>
            <a:spLocks noGrp="1"/>
          </p:cNvSpPr>
          <p:nvPr>
            <p:ph idx="1"/>
          </p:nvPr>
        </p:nvSpPr>
        <p:spPr>
          <a:xfrm>
            <a:off x="358346" y="1295400"/>
            <a:ext cx="8915656" cy="5562599"/>
          </a:xfrm>
        </p:spPr>
        <p:txBody>
          <a:bodyPr>
            <a:normAutofit lnSpcReduction="10000"/>
          </a:bodyPr>
          <a:lstStyle/>
          <a:p>
            <a:r>
              <a:rPr lang="en-US" sz="2200" dirty="0" smtClean="0"/>
              <a:t>Why was the shift from selective high schools to </a:t>
            </a:r>
            <a:br>
              <a:rPr lang="en-US" sz="2200" dirty="0" smtClean="0"/>
            </a:br>
            <a:r>
              <a:rPr lang="en-US" sz="2200" i="1" dirty="0" smtClean="0"/>
              <a:t>compulsory high schools </a:t>
            </a:r>
            <a:r>
              <a:rPr lang="en-US" sz="2200" dirty="0" smtClean="0"/>
              <a:t>so monumental?</a:t>
            </a:r>
          </a:p>
          <a:p>
            <a:pPr marL="342900" lvl="2" indent="-342900"/>
            <a:r>
              <a:rPr lang="en-US" sz="2200" dirty="0" smtClean="0"/>
              <a:t>Clashing perspectives.  (What’s </a:t>
            </a:r>
            <a:r>
              <a:rPr lang="en-US" sz="2200" dirty="0"/>
              <a:t>today’s similar </a:t>
            </a:r>
            <a:r>
              <a:rPr lang="en-US" sz="2200" dirty="0" smtClean="0"/>
              <a:t/>
            </a:r>
            <a:br>
              <a:rPr lang="en-US" sz="2200" dirty="0" smtClean="0"/>
            </a:br>
            <a:r>
              <a:rPr lang="en-US" sz="2200" dirty="0" smtClean="0"/>
              <a:t>debate?)</a:t>
            </a:r>
          </a:p>
          <a:p>
            <a:pPr lvl="1"/>
            <a:r>
              <a:rPr lang="en-US" sz="2200" dirty="0" smtClean="0"/>
              <a:t>Classical subjects vs. modern subjects </a:t>
            </a:r>
            <a:br>
              <a:rPr lang="en-US" sz="2200" dirty="0" smtClean="0"/>
            </a:br>
            <a:r>
              <a:rPr lang="en-US" sz="2200" dirty="0" smtClean="0"/>
              <a:t>(Latin &amp; Greek vs. science &amp; English)</a:t>
            </a:r>
          </a:p>
          <a:p>
            <a:pPr lvl="1"/>
            <a:r>
              <a:rPr lang="en-US" sz="2200" i="1" dirty="0" smtClean="0"/>
              <a:t>College</a:t>
            </a:r>
            <a:r>
              <a:rPr lang="en-US" sz="2200" dirty="0" smtClean="0"/>
              <a:t> entrance requirements</a:t>
            </a:r>
          </a:p>
          <a:p>
            <a:pPr lvl="1"/>
            <a:r>
              <a:rPr lang="en-US" sz="2200" dirty="0" smtClean="0"/>
              <a:t>Preparation for </a:t>
            </a:r>
            <a:r>
              <a:rPr lang="en-US" sz="2200" i="1" dirty="0" smtClean="0"/>
              <a:t>life</a:t>
            </a:r>
          </a:p>
          <a:p>
            <a:pPr lvl="1"/>
            <a:r>
              <a:rPr lang="en-US" sz="2200" dirty="0" smtClean="0"/>
              <a:t>Common curriculum</a:t>
            </a:r>
          </a:p>
          <a:p>
            <a:r>
              <a:rPr lang="en-US" sz="2200" dirty="0" smtClean="0"/>
              <a:t>What big </a:t>
            </a:r>
            <a:r>
              <a:rPr lang="en-US" sz="2200" i="1" dirty="0" smtClean="0"/>
              <a:t>economic</a:t>
            </a:r>
            <a:r>
              <a:rPr lang="en-US" sz="2200" dirty="0" smtClean="0"/>
              <a:t> phenomenon occurred in this period and how do you think it affected education?</a:t>
            </a:r>
          </a:p>
          <a:p>
            <a:r>
              <a:rPr lang="en-US" sz="2200" dirty="0" smtClean="0"/>
              <a:t>How </a:t>
            </a:r>
            <a:r>
              <a:rPr lang="en-US" sz="2200" dirty="0"/>
              <a:t>were each of these debated in this era?</a:t>
            </a:r>
          </a:p>
          <a:p>
            <a:pPr marL="742950" lvl="2" indent="-342900"/>
            <a:r>
              <a:rPr lang="en-US" sz="2200" dirty="0"/>
              <a:t>View of </a:t>
            </a:r>
            <a:r>
              <a:rPr lang="en-US" sz="2200" dirty="0" smtClean="0"/>
              <a:t>the student</a:t>
            </a:r>
            <a:r>
              <a:rPr lang="en-US" sz="2200" dirty="0"/>
              <a:t>, </a:t>
            </a:r>
            <a:r>
              <a:rPr lang="en-US" sz="2400" dirty="0"/>
              <a:t>teacher, </a:t>
            </a:r>
            <a:r>
              <a:rPr lang="en-US" sz="2200" dirty="0" smtClean="0"/>
              <a:t>curriculum</a:t>
            </a:r>
            <a:r>
              <a:rPr lang="en-US" sz="2200" dirty="0"/>
              <a:t>, knowledge, work, values</a:t>
            </a:r>
          </a:p>
          <a:p>
            <a:endParaRPr lang="en-US"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History/Public High School</a:t>
            </a:r>
            <a:endParaRPr lang="en-US" dirty="0"/>
          </a:p>
        </p:txBody>
      </p:sp>
      <p:pic>
        <p:nvPicPr>
          <p:cNvPr id="28674" name="Picture 2" descr="http://upload.wikimedia.org/wikipedia/commons/2/29/Somerville_High_Schoo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flipH="1">
            <a:off x="7575183" y="609600"/>
            <a:ext cx="4322902" cy="2820182"/>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590663" y="3498460"/>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1830554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9332"/>
            <a:ext cx="8596668" cy="1561068"/>
          </a:xfrm>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Post-War (WWII) </a:t>
            </a:r>
            <a:r>
              <a:rPr lang="en-US" dirty="0" smtClean="0"/>
              <a:t>Era</a:t>
            </a:r>
            <a:endParaRPr lang="en-US" dirty="0"/>
          </a:p>
        </p:txBody>
      </p:sp>
      <p:sp>
        <p:nvSpPr>
          <p:cNvPr id="3" name="Content Placeholder 2"/>
          <p:cNvSpPr>
            <a:spLocks noGrp="1"/>
          </p:cNvSpPr>
          <p:nvPr>
            <p:ph idx="1"/>
          </p:nvPr>
        </p:nvSpPr>
        <p:spPr>
          <a:xfrm>
            <a:off x="420130" y="1382487"/>
            <a:ext cx="7543140" cy="5344884"/>
          </a:xfrm>
        </p:spPr>
        <p:txBody>
          <a:bodyPr>
            <a:normAutofit fontScale="92500" lnSpcReduction="10000"/>
          </a:bodyPr>
          <a:lstStyle/>
          <a:p>
            <a:r>
              <a:rPr lang="en-US" sz="2500" dirty="0" smtClean="0"/>
              <a:t>Why are </a:t>
            </a:r>
            <a:r>
              <a:rPr lang="en-US" sz="2500" i="1" dirty="0" smtClean="0"/>
              <a:t>equity</a:t>
            </a:r>
            <a:r>
              <a:rPr lang="en-US" sz="2500" dirty="0" smtClean="0"/>
              <a:t> and </a:t>
            </a:r>
            <a:r>
              <a:rPr lang="en-US" sz="2500" i="1" dirty="0" smtClean="0"/>
              <a:t>excellence</a:t>
            </a:r>
            <a:r>
              <a:rPr lang="en-US" sz="2500" dirty="0" smtClean="0"/>
              <a:t> seen as competing </a:t>
            </a:r>
            <a:br>
              <a:rPr lang="en-US" sz="2500" dirty="0" smtClean="0"/>
            </a:br>
            <a:r>
              <a:rPr lang="en-US" sz="2500" dirty="0" smtClean="0"/>
              <a:t>principles?</a:t>
            </a:r>
          </a:p>
          <a:p>
            <a:pPr marL="342900" lvl="2" indent="-342900"/>
            <a:r>
              <a:rPr lang="en-US" sz="2500" dirty="0" smtClean="0"/>
              <a:t>Why would </a:t>
            </a:r>
            <a:r>
              <a:rPr lang="en-US" sz="2500" i="1" dirty="0" smtClean="0"/>
              <a:t>student-centered</a:t>
            </a:r>
            <a:r>
              <a:rPr lang="en-US" sz="2500" dirty="0" smtClean="0"/>
              <a:t> schooling be in such </a:t>
            </a:r>
            <a:br>
              <a:rPr lang="en-US" sz="2500" dirty="0" smtClean="0"/>
            </a:br>
            <a:r>
              <a:rPr lang="en-US" sz="2500" dirty="0" smtClean="0"/>
              <a:t>contrast to </a:t>
            </a:r>
            <a:r>
              <a:rPr lang="en-US" sz="2500" i="1" dirty="0" smtClean="0"/>
              <a:t>knowledge-centered</a:t>
            </a:r>
            <a:r>
              <a:rPr lang="en-US" sz="2500" dirty="0" smtClean="0"/>
              <a:t> schooling?  How do these differing perspectives affect the view </a:t>
            </a:r>
            <a:r>
              <a:rPr lang="en-US" sz="2500" dirty="0"/>
              <a:t>of </a:t>
            </a:r>
            <a:r>
              <a:rPr lang="en-US" sz="2500" dirty="0" smtClean="0"/>
              <a:t>the student</a:t>
            </a:r>
            <a:r>
              <a:rPr lang="en-US" sz="2500" dirty="0"/>
              <a:t>, curriculum, knowledge, </a:t>
            </a:r>
            <a:r>
              <a:rPr lang="en-US" sz="2500" dirty="0" smtClean="0"/>
              <a:t>work</a:t>
            </a:r>
            <a:r>
              <a:rPr lang="en-US" sz="2500" dirty="0"/>
              <a:t>, </a:t>
            </a:r>
            <a:r>
              <a:rPr lang="en-US" sz="2500" dirty="0" smtClean="0"/>
              <a:t>and values?</a:t>
            </a:r>
          </a:p>
          <a:p>
            <a:pPr marL="342900" lvl="2" indent="-342900"/>
            <a:r>
              <a:rPr lang="en-US" sz="2500" dirty="0" smtClean="0"/>
              <a:t>Unpack this charge:  Progressive education sacrificed </a:t>
            </a:r>
            <a:br>
              <a:rPr lang="en-US" sz="2500" dirty="0" smtClean="0"/>
            </a:br>
            <a:r>
              <a:rPr lang="en-US" sz="2500" i="1" dirty="0" smtClean="0"/>
              <a:t>intellectual</a:t>
            </a:r>
            <a:r>
              <a:rPr lang="en-US" sz="2500" dirty="0" smtClean="0"/>
              <a:t> goals for </a:t>
            </a:r>
            <a:r>
              <a:rPr lang="en-US" sz="2500" i="1" dirty="0" smtClean="0"/>
              <a:t>social</a:t>
            </a:r>
            <a:r>
              <a:rPr lang="en-US" sz="2500" dirty="0" smtClean="0"/>
              <a:t> goals (p. 74).</a:t>
            </a:r>
          </a:p>
          <a:p>
            <a:pPr marL="342900" lvl="2" indent="-342900"/>
            <a:r>
              <a:rPr lang="en-US" sz="2500" dirty="0" smtClean="0"/>
              <a:t>Does education track poor and working class children into nonacademic vocational programs?  Critique this.</a:t>
            </a:r>
          </a:p>
          <a:p>
            <a:r>
              <a:rPr lang="en-US" sz="2500" dirty="0"/>
              <a:t>How were each of these debated in this era?</a:t>
            </a:r>
          </a:p>
          <a:p>
            <a:pPr marL="742950" lvl="2" indent="-342900"/>
            <a:r>
              <a:rPr lang="en-US" sz="2500" dirty="0"/>
              <a:t>View of </a:t>
            </a:r>
            <a:r>
              <a:rPr lang="en-US" sz="2500" dirty="0" smtClean="0"/>
              <a:t>the student</a:t>
            </a:r>
            <a:r>
              <a:rPr lang="en-US" sz="2500" dirty="0"/>
              <a:t>, teacher, curriculum, knowledge, work, values</a:t>
            </a:r>
          </a:p>
          <a:p>
            <a:pPr marL="342900" lvl="2" indent="-342900"/>
            <a:endParaRPr lang="en-US" sz="2000" dirty="0" smtClean="0"/>
          </a:p>
          <a:p>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History/Post-War</a:t>
            </a:r>
            <a:endParaRPr lang="en-US" dirty="0"/>
          </a:p>
        </p:txBody>
      </p:sp>
      <p:sp>
        <p:nvSpPr>
          <p:cNvPr id="5" name="Slide Number Placeholder 4"/>
          <p:cNvSpPr>
            <a:spLocks noGrp="1"/>
          </p:cNvSpPr>
          <p:nvPr>
            <p:ph type="sldNum" sz="quarter" idx="4294967295"/>
          </p:nvPr>
        </p:nvSpPr>
        <p:spPr>
          <a:xfrm>
            <a:off x="8590663" y="6041362"/>
            <a:ext cx="683339" cy="365125"/>
          </a:xfrm>
        </p:spPr>
        <p:txBody>
          <a:bodyPr/>
          <a:lstStyle/>
          <a:p>
            <a:fld id="{D57F1E4F-1CFF-5643-939E-217C01CDF565}" type="slidenum">
              <a:rPr lang="en-US" smtClean="0"/>
              <a:pPr/>
              <a:t>18</a:t>
            </a:fld>
            <a:endParaRPr lang="en-US" dirty="0"/>
          </a:p>
        </p:txBody>
      </p:sp>
      <p:pic>
        <p:nvPicPr>
          <p:cNvPr id="29700" name="Picture 4" descr="http://i.dailymail.co.uk/i/pix/2007/08_01/kissTIME1208_468x67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963270" y="369332"/>
            <a:ext cx="3849524" cy="5560424"/>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754438" y="5145623"/>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1747714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2486"/>
            <a:ext cx="8596668" cy="1527914"/>
          </a:xfrm>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Post-War (WWII) </a:t>
            </a:r>
            <a:r>
              <a:rPr lang="en-US" dirty="0" smtClean="0"/>
              <a:t>Era</a:t>
            </a:r>
            <a:endParaRPr lang="en-US" dirty="0"/>
          </a:p>
        </p:txBody>
      </p:sp>
      <p:sp>
        <p:nvSpPr>
          <p:cNvPr id="3" name="Content Placeholder 2"/>
          <p:cNvSpPr>
            <a:spLocks noGrp="1"/>
          </p:cNvSpPr>
          <p:nvPr>
            <p:ph idx="1"/>
          </p:nvPr>
        </p:nvSpPr>
        <p:spPr>
          <a:xfrm>
            <a:off x="677334" y="1382487"/>
            <a:ext cx="8029876" cy="5344884"/>
          </a:xfrm>
        </p:spPr>
        <p:txBody>
          <a:bodyPr>
            <a:normAutofit/>
          </a:bodyPr>
          <a:lstStyle/>
          <a:p>
            <a:pPr marL="342900" lvl="2" indent="-342900"/>
            <a:r>
              <a:rPr lang="en-US" sz="2200" dirty="0" smtClean="0"/>
              <a:t>What happened to American education after </a:t>
            </a:r>
            <a:r>
              <a:rPr lang="en-US" sz="2200" i="1" dirty="0" smtClean="0"/>
              <a:t>Sputnik</a:t>
            </a:r>
            <a:r>
              <a:rPr lang="en-US" sz="2200" dirty="0" smtClean="0"/>
              <a:t> (1957)?  What caused a recent resurgence in STEM emphases?</a:t>
            </a:r>
          </a:p>
          <a:p>
            <a:pPr marL="342900" lvl="2" indent="-342900"/>
            <a:r>
              <a:rPr lang="en-US" sz="2200" dirty="0" smtClean="0"/>
              <a:t>How did civil rights, the antiwar movement, and poverty affect American education?</a:t>
            </a:r>
          </a:p>
          <a:p>
            <a:pPr marL="342900" lvl="2" indent="-342900"/>
            <a:r>
              <a:rPr lang="en-US" sz="2200" dirty="0" smtClean="0"/>
              <a:t>What overall effect did all this social unrest have on teaching methods in high schools and colleges?  Speculate reasons.</a:t>
            </a:r>
          </a:p>
          <a:p>
            <a:pPr marL="342900" lvl="2" indent="-342900"/>
            <a:r>
              <a:rPr lang="en-US" sz="2200" dirty="0" smtClean="0"/>
              <a:t>Who knows what single Post-War government program did a lot for </a:t>
            </a:r>
            <a:r>
              <a:rPr lang="en-US" sz="2200" i="1" dirty="0" smtClean="0"/>
              <a:t>college</a:t>
            </a:r>
            <a:r>
              <a:rPr lang="en-US" sz="2200" dirty="0" smtClean="0"/>
              <a:t> enrollments?</a:t>
            </a:r>
          </a:p>
          <a:p>
            <a:r>
              <a:rPr lang="en-US" sz="2200" dirty="0"/>
              <a:t>How were each of these debated in this era?</a:t>
            </a:r>
          </a:p>
          <a:p>
            <a:pPr marL="742950" lvl="2" indent="-342900"/>
            <a:r>
              <a:rPr lang="en-US" sz="2200" dirty="0"/>
              <a:t>View of student, teacher, curriculum, knowledge, work, value</a:t>
            </a:r>
          </a:p>
          <a:p>
            <a:endParaRPr lang="en-US" dirty="0"/>
          </a:p>
        </p:txBody>
      </p:sp>
      <p:sp>
        <p:nvSpPr>
          <p:cNvPr id="4" name="TextBox 3"/>
          <p:cNvSpPr txBox="1"/>
          <p:nvPr/>
        </p:nvSpPr>
        <p:spPr>
          <a:xfrm>
            <a:off x="7821227" y="33154"/>
            <a:ext cx="4370773" cy="369332"/>
          </a:xfrm>
          <a:prstGeom prst="rect">
            <a:avLst/>
          </a:prstGeom>
          <a:noFill/>
        </p:spPr>
        <p:txBody>
          <a:bodyPr wrap="square" rtlCol="0">
            <a:spAutoFit/>
          </a:bodyPr>
          <a:lstStyle/>
          <a:p>
            <a:r>
              <a:rPr lang="en-US" dirty="0"/>
              <a:t>History/Post-War</a:t>
            </a:r>
          </a:p>
        </p:txBody>
      </p:sp>
      <p:pic>
        <p:nvPicPr>
          <p:cNvPr id="29698" name="Picture 2" descr="http://cdn.retrowaste.com/wp-content/uploads/2013/03/The-1950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07210" y="501649"/>
            <a:ext cx="3210379" cy="3210379"/>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863219" y="3980956"/>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20157003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flipH="1">
            <a:off x="6919264" y="1385740"/>
            <a:ext cx="5067684" cy="3630592"/>
          </a:xfrm>
          <a:prstGeom prst="rect">
            <a:avLst/>
          </a:prstGeom>
        </p:spPr>
      </p:pic>
      <p:sp>
        <p:nvSpPr>
          <p:cNvPr id="2" name="Title 1"/>
          <p:cNvSpPr>
            <a:spLocks noGrp="1"/>
          </p:cNvSpPr>
          <p:nvPr>
            <p:ph type="title"/>
          </p:nvPr>
        </p:nvSpPr>
        <p:spPr/>
        <p:txBody>
          <a:bodyPr/>
          <a:lstStyle/>
          <a:p>
            <a:r>
              <a:rPr lang="en-US" dirty="0" smtClean="0"/>
              <a:t>Tonight’s agenda</a:t>
            </a:r>
            <a:endParaRPr lang="en-US" dirty="0"/>
          </a:p>
        </p:txBody>
      </p:sp>
      <p:sp>
        <p:nvSpPr>
          <p:cNvPr id="3" name="Content Placeholder 2"/>
          <p:cNvSpPr>
            <a:spLocks noGrp="1"/>
          </p:cNvSpPr>
          <p:nvPr>
            <p:ph idx="1"/>
          </p:nvPr>
        </p:nvSpPr>
        <p:spPr>
          <a:xfrm>
            <a:off x="677334" y="1385740"/>
            <a:ext cx="9220810" cy="5250729"/>
          </a:xfrm>
        </p:spPr>
        <p:txBody>
          <a:bodyPr>
            <a:noAutofit/>
          </a:bodyPr>
          <a:lstStyle/>
          <a:p>
            <a:pPr>
              <a:buFont typeface="+mj-lt"/>
              <a:buAutoNum type="arabicPeriod"/>
            </a:pPr>
            <a:r>
              <a:rPr lang="en-US" sz="2400" dirty="0" smtClean="0"/>
              <a:t>Brief </a:t>
            </a:r>
            <a:r>
              <a:rPr lang="en-US" sz="2400" dirty="0" smtClean="0"/>
              <a:t>review and questions</a:t>
            </a:r>
          </a:p>
          <a:p>
            <a:pPr>
              <a:buFont typeface="+mj-lt"/>
              <a:buAutoNum type="arabicPeriod"/>
            </a:pPr>
            <a:r>
              <a:rPr lang="en-US" sz="2400" dirty="0" smtClean="0"/>
              <a:t>Quick preview of what to look for and </a:t>
            </a:r>
            <a:r>
              <a:rPr lang="en-US" sz="2400" dirty="0" smtClean="0"/>
              <a:t/>
            </a:r>
            <a:br>
              <a:rPr lang="en-US" sz="2400" dirty="0" smtClean="0"/>
            </a:br>
            <a:r>
              <a:rPr lang="en-US" sz="2400" dirty="0" smtClean="0"/>
              <a:t>expect </a:t>
            </a:r>
            <a:r>
              <a:rPr lang="en-US" sz="2400" dirty="0" smtClean="0"/>
              <a:t>in </a:t>
            </a:r>
            <a:r>
              <a:rPr lang="en-US" sz="2400" dirty="0" smtClean="0"/>
              <a:t>History </a:t>
            </a:r>
            <a:r>
              <a:rPr lang="en-US" sz="2400" dirty="0" smtClean="0"/>
              <a:t>of Education </a:t>
            </a:r>
            <a:r>
              <a:rPr lang="en-US" sz="2400" dirty="0" smtClean="0"/>
              <a:t/>
            </a:r>
            <a:br>
              <a:rPr lang="en-US" sz="2400" dirty="0" smtClean="0"/>
            </a:br>
            <a:r>
              <a:rPr lang="en-US" sz="2400" dirty="0" smtClean="0"/>
              <a:t>(</a:t>
            </a:r>
            <a:r>
              <a:rPr lang="en-US" sz="2400" dirty="0" smtClean="0"/>
              <a:t>reading and presentations)</a:t>
            </a:r>
          </a:p>
          <a:p>
            <a:pPr>
              <a:buFont typeface="+mj-lt"/>
              <a:buAutoNum type="arabicPeriod"/>
            </a:pPr>
            <a:r>
              <a:rPr lang="en-US" sz="2400" dirty="0" smtClean="0"/>
              <a:t>Knight Chapter 1 – brief overview</a:t>
            </a:r>
          </a:p>
          <a:p>
            <a:pPr>
              <a:buFont typeface="+mj-lt"/>
              <a:buAutoNum type="arabicPeriod"/>
            </a:pPr>
            <a:r>
              <a:rPr lang="en-US" sz="2400" dirty="0" smtClean="0"/>
              <a:t>Knight Chapter 2</a:t>
            </a:r>
          </a:p>
          <a:p>
            <a:pPr lvl="1">
              <a:buFont typeface="+mj-lt"/>
              <a:buAutoNum type="arabicPeriod"/>
            </a:pPr>
            <a:r>
              <a:rPr lang="en-US" sz="2400" dirty="0" smtClean="0"/>
              <a:t>Metaphysics</a:t>
            </a:r>
          </a:p>
          <a:p>
            <a:pPr lvl="1">
              <a:buFont typeface="+mj-lt"/>
              <a:buAutoNum type="arabicPeriod"/>
            </a:pPr>
            <a:r>
              <a:rPr lang="en-US" sz="2400" dirty="0" smtClean="0"/>
              <a:t>Epistemology</a:t>
            </a:r>
          </a:p>
          <a:p>
            <a:pPr lvl="1">
              <a:buFont typeface="+mj-lt"/>
              <a:buAutoNum type="arabicPeriod"/>
            </a:pPr>
            <a:r>
              <a:rPr lang="en-US" sz="2400" dirty="0" smtClean="0"/>
              <a:t>Axiology</a:t>
            </a:r>
          </a:p>
          <a:p>
            <a:pPr>
              <a:buFont typeface="+mj-lt"/>
              <a:buAutoNum type="arabicPeriod"/>
            </a:pPr>
            <a:r>
              <a:rPr lang="en-US" sz="2400" dirty="0"/>
              <a:t>Group debates</a:t>
            </a:r>
          </a:p>
          <a:p>
            <a:pPr>
              <a:buFont typeface="+mj-lt"/>
              <a:buAutoNum type="arabicPeriod"/>
            </a:pPr>
            <a:r>
              <a:rPr lang="en-US" sz="2400" dirty="0" smtClean="0"/>
              <a:t>Looking </a:t>
            </a:r>
            <a:r>
              <a:rPr lang="en-US" sz="2400" dirty="0" smtClean="0"/>
              <a:t>ahead to Chapter </a:t>
            </a:r>
            <a:r>
              <a:rPr lang="en-US" sz="2400" dirty="0" smtClean="0"/>
              <a:t>3</a:t>
            </a:r>
          </a:p>
        </p:txBody>
      </p:sp>
    </p:spTree>
    <p:extLst>
      <p:ext uri="{BB962C8B-B14F-4D97-AF65-F5344CB8AC3E}">
        <p14:creationId xmlns:p14="http://schemas.microsoft.com/office/powerpoint/2010/main" val="79626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9332"/>
            <a:ext cx="8596668" cy="1561068"/>
          </a:xfrm>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Equal-Rights </a:t>
            </a:r>
            <a:r>
              <a:rPr lang="en-US" dirty="0" smtClean="0"/>
              <a:t>Era</a:t>
            </a:r>
            <a:endParaRPr lang="en-US" dirty="0"/>
          </a:p>
        </p:txBody>
      </p:sp>
      <p:sp>
        <p:nvSpPr>
          <p:cNvPr id="3" name="Content Placeholder 2"/>
          <p:cNvSpPr>
            <a:spLocks noGrp="1"/>
          </p:cNvSpPr>
          <p:nvPr>
            <p:ph idx="1"/>
          </p:nvPr>
        </p:nvSpPr>
        <p:spPr>
          <a:xfrm>
            <a:off x="557591" y="1376039"/>
            <a:ext cx="8596668" cy="5481961"/>
          </a:xfrm>
        </p:spPr>
        <p:txBody>
          <a:bodyPr>
            <a:normAutofit/>
          </a:bodyPr>
          <a:lstStyle/>
          <a:p>
            <a:pPr marL="0" indent="0">
              <a:buNone/>
            </a:pPr>
            <a:r>
              <a:rPr lang="en-US" sz="2000" dirty="0" smtClean="0"/>
              <a:t>Recall existing precedent of racial segregation</a:t>
            </a:r>
          </a:p>
          <a:p>
            <a:pPr marL="0" indent="0">
              <a:buNone/>
            </a:pPr>
            <a:r>
              <a:rPr lang="en-US" sz="2000" dirty="0" smtClean="0"/>
              <a:t>Plessy </a:t>
            </a:r>
            <a:r>
              <a:rPr lang="en-US" sz="2000" dirty="0"/>
              <a:t>v. Ferguson </a:t>
            </a:r>
            <a:r>
              <a:rPr lang="en-US" sz="2000" dirty="0" smtClean="0"/>
              <a:t>(</a:t>
            </a:r>
            <a:r>
              <a:rPr lang="en-US" sz="2000" dirty="0"/>
              <a:t>1896</a:t>
            </a:r>
            <a:r>
              <a:rPr lang="en-US" sz="2000" dirty="0" smtClean="0"/>
              <a:t>)</a:t>
            </a:r>
            <a:endParaRPr lang="en-US" sz="2000" dirty="0"/>
          </a:p>
          <a:p>
            <a:r>
              <a:rPr lang="en-US" sz="2000" dirty="0" smtClean="0"/>
              <a:t>Plessy </a:t>
            </a:r>
            <a:r>
              <a:rPr lang="en-US" sz="2000" dirty="0"/>
              <a:t>(P) attempted to sit in an all-white railroad car. After </a:t>
            </a:r>
            <a:r>
              <a:rPr lang="en-US" sz="2000" dirty="0" smtClean="0"/>
              <a:t/>
            </a:r>
            <a:br>
              <a:rPr lang="en-US" sz="2000" dirty="0" smtClean="0"/>
            </a:br>
            <a:r>
              <a:rPr lang="en-US" sz="2000" dirty="0" smtClean="0"/>
              <a:t>refusing </a:t>
            </a:r>
            <a:r>
              <a:rPr lang="en-US" sz="2000" dirty="0"/>
              <a:t>to sit in the black railway carriage car, Plessy was </a:t>
            </a:r>
            <a:r>
              <a:rPr lang="en-US" sz="2000" dirty="0" smtClean="0"/>
              <a:t/>
            </a:r>
            <a:br>
              <a:rPr lang="en-US" sz="2000" dirty="0" smtClean="0"/>
            </a:br>
            <a:r>
              <a:rPr lang="en-US" sz="2000" dirty="0" smtClean="0"/>
              <a:t>arrested </a:t>
            </a:r>
            <a:r>
              <a:rPr lang="en-US" sz="2000" dirty="0"/>
              <a:t>for violating an 1890 Louisiana statute that provided </a:t>
            </a:r>
            <a:r>
              <a:rPr lang="en-US" sz="2000" dirty="0" smtClean="0"/>
              <a:t/>
            </a:r>
            <a:br>
              <a:rPr lang="en-US" sz="2000" dirty="0" smtClean="0"/>
            </a:br>
            <a:r>
              <a:rPr lang="en-US" sz="2000" dirty="0" smtClean="0"/>
              <a:t>for </a:t>
            </a:r>
            <a:r>
              <a:rPr lang="en-US" sz="2000" dirty="0"/>
              <a:t>segregated “</a:t>
            </a:r>
            <a:r>
              <a:rPr lang="en-US" sz="2000" i="1" dirty="0"/>
              <a:t>separate but equal</a:t>
            </a:r>
            <a:r>
              <a:rPr lang="en-US" sz="2000" dirty="0"/>
              <a:t>” railroad accommodations. Those using facilities not designated for their race were criminally liable under the statute</a:t>
            </a:r>
            <a:r>
              <a:rPr lang="en-US" sz="2000" dirty="0" smtClean="0"/>
              <a:t>.</a:t>
            </a:r>
            <a:endParaRPr lang="en-US" sz="2000" dirty="0"/>
          </a:p>
          <a:p>
            <a:r>
              <a:rPr lang="en-US" sz="2000" dirty="0"/>
              <a:t>At trial with Justice John H. Ferguson (D) presiding, Plessy was found guilty on the grounds that the law was a reasonable exercise of the state’s police powers based upon custom, usage, and tradition in the state. Plessy filed a petition for writs of prohibition and certiorari in the Supreme Court of Louisiana against Ferguson, asserting that segregation stigmatized blacks and stamped them with a badge of inferiority in violation of the Thirteenth and Fourteenth amendments. The court found for Ferguson and the Supreme Court granted cert.</a:t>
            </a:r>
            <a:endParaRPr lang="en-US" dirty="0"/>
          </a:p>
        </p:txBody>
      </p:sp>
      <p:pic>
        <p:nvPicPr>
          <p:cNvPr id="1027" name="Picture 3" descr="http://4.bp.blogspot.com/_9CXVkzeIU7U/TDtLCJlWXmI/AAAAAAAAAUk/0zLQOomL-Lw/s1600/JimCrowSegregatedsign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101613" y="609600"/>
            <a:ext cx="3810000" cy="24765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01613" y="0"/>
            <a:ext cx="4090387" cy="369332"/>
          </a:xfrm>
          <a:prstGeom prst="rect">
            <a:avLst/>
          </a:prstGeom>
          <a:noFill/>
        </p:spPr>
        <p:txBody>
          <a:bodyPr wrap="square" rtlCol="0">
            <a:spAutoFit/>
          </a:bodyPr>
          <a:lstStyle/>
          <a:p>
            <a:r>
              <a:rPr lang="en-US" dirty="0" smtClean="0"/>
              <a:t>History/Equal-Rights</a:t>
            </a:r>
            <a:endParaRPr lang="en-US" dirty="0"/>
          </a:p>
        </p:txBody>
      </p:sp>
      <p:sp>
        <p:nvSpPr>
          <p:cNvPr id="7" name="Explosion 1 6"/>
          <p:cNvSpPr/>
          <p:nvPr/>
        </p:nvSpPr>
        <p:spPr>
          <a:xfrm>
            <a:off x="8863219" y="3324593"/>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2177840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Equal-Rights </a:t>
            </a:r>
            <a:r>
              <a:rPr lang="en-US" dirty="0" smtClean="0"/>
              <a:t>Era</a:t>
            </a:r>
            <a:endParaRPr lang="en-US" dirty="0"/>
          </a:p>
        </p:txBody>
      </p:sp>
      <p:sp>
        <p:nvSpPr>
          <p:cNvPr id="3" name="Content Placeholder 2"/>
          <p:cNvSpPr>
            <a:spLocks noGrp="1"/>
          </p:cNvSpPr>
          <p:nvPr>
            <p:ph idx="1"/>
          </p:nvPr>
        </p:nvSpPr>
        <p:spPr>
          <a:xfrm>
            <a:off x="420130" y="1553592"/>
            <a:ext cx="7452995" cy="5304408"/>
          </a:xfrm>
        </p:spPr>
        <p:txBody>
          <a:bodyPr>
            <a:normAutofit/>
          </a:bodyPr>
          <a:lstStyle/>
          <a:p>
            <a:pPr marL="0" indent="0">
              <a:buNone/>
            </a:pPr>
            <a:r>
              <a:rPr lang="en-US" sz="2000" dirty="0" smtClean="0"/>
              <a:t>Why did the Supreme Court reverse itself in the 1950s?</a:t>
            </a:r>
          </a:p>
          <a:p>
            <a:pPr marL="0" indent="0">
              <a:buNone/>
            </a:pPr>
            <a:r>
              <a:rPr lang="en-US" sz="2000" dirty="0" smtClean="0"/>
              <a:t>Brown </a:t>
            </a:r>
            <a:r>
              <a:rPr lang="en-US" sz="2000" dirty="0"/>
              <a:t>v. Board of Education </a:t>
            </a:r>
            <a:r>
              <a:rPr lang="en-US" sz="2000" dirty="0" smtClean="0"/>
              <a:t>(1954)</a:t>
            </a:r>
            <a:endParaRPr lang="en-US" sz="2000" dirty="0"/>
          </a:p>
          <a:p>
            <a:r>
              <a:rPr lang="en-US" sz="2000" dirty="0" smtClean="0"/>
              <a:t>This </a:t>
            </a:r>
            <a:r>
              <a:rPr lang="en-US" sz="2000" dirty="0"/>
              <a:t>case is a consolidation of several different cases from Kansas, South Carolina, Virginia, and Delaware. Several black children (through their legal representatives, Ps) sought admission to public schools that required or permitted segregation based on race. The plaintiffs alleged that </a:t>
            </a:r>
            <a:r>
              <a:rPr lang="en-US" sz="2000" i="1" dirty="0"/>
              <a:t>segregation was unconstitutional </a:t>
            </a:r>
            <a:r>
              <a:rPr lang="en-US" sz="2000" dirty="0"/>
              <a:t>under the Equal Protection Clause of the Fourteenth Amendment.</a:t>
            </a:r>
          </a:p>
          <a:p>
            <a:r>
              <a:rPr lang="en-US" sz="2000" dirty="0" smtClean="0"/>
              <a:t>In </a:t>
            </a:r>
            <a:r>
              <a:rPr lang="en-US" sz="2000" dirty="0"/>
              <a:t>all but one case, a three judge federal district court cited Plessy v. Ferguson in denying relief under the “separate but equal” doctrine. On appeal to the Supreme Court, the plaintiffs contended that </a:t>
            </a:r>
            <a:r>
              <a:rPr lang="en-US" sz="2000" i="1" dirty="0"/>
              <a:t>segregated schools were not and could not be made equal </a:t>
            </a:r>
            <a:r>
              <a:rPr lang="en-US" sz="2000" dirty="0"/>
              <a:t>and that they were therefore deprived of equal protection of the laws.</a:t>
            </a:r>
          </a:p>
        </p:txBody>
      </p:sp>
      <p:pic>
        <p:nvPicPr>
          <p:cNvPr id="2050" name="Picture 2" descr="http://www.pophistorydig.com/wp-content/uploads/2011/09/1964-Look-14Jan-girl-34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73125" y="150813"/>
            <a:ext cx="4008002" cy="24873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ational Guard at desegregation of Little Rock High School, September 26, 195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73125" y="2785910"/>
            <a:ext cx="4008002" cy="32643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73125" y="6041362"/>
            <a:ext cx="4008002" cy="584775"/>
          </a:xfrm>
          <a:prstGeom prst="rect">
            <a:avLst/>
          </a:prstGeom>
        </p:spPr>
        <p:txBody>
          <a:bodyPr wrap="square">
            <a:spAutoFit/>
          </a:bodyPr>
          <a:lstStyle/>
          <a:p>
            <a:r>
              <a:rPr lang="en-US" sz="1600" b="1" dirty="0">
                <a:effectLst>
                  <a:outerShdw blurRad="38100" dist="38100" dir="2700000" algn="tl">
                    <a:srgbClr val="000000">
                      <a:alpha val="43137"/>
                    </a:srgbClr>
                  </a:outerShdw>
                </a:effectLst>
                <a:latin typeface="Times New Roman" panose="02020603050405020304" pitchFamily="18" charset="0"/>
              </a:rPr>
              <a:t>National Guard at desegregation of Little Rock High School, September 26, 1957</a:t>
            </a:r>
            <a:endParaRPr lang="en-US" sz="1600" b="1" i="0" dirty="0">
              <a:effectLst>
                <a:outerShdw blurRad="38100" dist="38100" dir="2700000" algn="tl">
                  <a:srgbClr val="000000">
                    <a:alpha val="43137"/>
                  </a:srgbClr>
                </a:outerShdw>
              </a:effectLst>
              <a:latin typeface="Times New Roman" panose="02020603050405020304" pitchFamily="18" charset="0"/>
            </a:endParaRPr>
          </a:p>
        </p:txBody>
      </p:sp>
      <p:sp>
        <p:nvSpPr>
          <p:cNvPr id="5" name="Slide Number Placeholder 4"/>
          <p:cNvSpPr>
            <a:spLocks noGrp="1"/>
          </p:cNvSpPr>
          <p:nvPr>
            <p:ph type="sldNum" sz="quarter" idx="4294967295"/>
          </p:nvPr>
        </p:nvSpPr>
        <p:spPr>
          <a:xfrm>
            <a:off x="8590663" y="6041362"/>
            <a:ext cx="683339" cy="365125"/>
          </a:xfrm>
        </p:spPr>
        <p:txBody>
          <a:bodyPr/>
          <a:lstStyle/>
          <a:p>
            <a:fld id="{D57F1E4F-1CFF-5643-939E-217C01CDF565}" type="slidenum">
              <a:rPr lang="en-US" smtClean="0"/>
              <a:pPr/>
              <a:t>21</a:t>
            </a:fld>
            <a:endParaRPr lang="en-US" dirty="0"/>
          </a:p>
        </p:txBody>
      </p:sp>
      <p:sp>
        <p:nvSpPr>
          <p:cNvPr id="8" name="Explosion 1 7"/>
          <p:cNvSpPr/>
          <p:nvPr/>
        </p:nvSpPr>
        <p:spPr>
          <a:xfrm>
            <a:off x="4823927" y="24805"/>
            <a:ext cx="3049198" cy="1720019"/>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13541758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Equal-Rights </a:t>
            </a:r>
            <a:r>
              <a:rPr lang="en-US" dirty="0" smtClean="0"/>
              <a:t>Era</a:t>
            </a:r>
            <a:endParaRPr lang="en-US" dirty="0"/>
          </a:p>
        </p:txBody>
      </p:sp>
      <p:pic>
        <p:nvPicPr>
          <p:cNvPr id="3074" name="Picture 2" descr="https://c2.staticflickr.com/8/7166/6431723685_5227842a00_z.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7334" y="1553592"/>
            <a:ext cx="7765330" cy="5120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8442664" y="1553592"/>
            <a:ext cx="3400148" cy="498598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Police-escorted school buses on first day of court-ordered busing, South </a:t>
            </a:r>
            <a:r>
              <a:rPr lang="en-US" b="1" dirty="0" smtClean="0">
                <a:latin typeface="Times New Roman" panose="02020603050405020304" pitchFamily="18" charset="0"/>
                <a:cs typeface="Times New Roman" panose="02020603050405020304" pitchFamily="18" charset="0"/>
              </a:rPr>
              <a:t>Boston (1975)</a:t>
            </a:r>
          </a:p>
          <a:p>
            <a:endParaRPr lang="en-US" b="1" dirty="0">
              <a:latin typeface="Times New Roman" panose="02020603050405020304" pitchFamily="18" charset="0"/>
              <a:cs typeface="Times New Roman" panose="02020603050405020304" pitchFamily="18" charset="0"/>
            </a:endParaRPr>
          </a:p>
          <a:p>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34950"/>
            <a:r>
              <a:rPr lang="en-US" sz="2400" dirty="0">
                <a:effectLst>
                  <a:outerShdw blurRad="38100" dist="38100" dir="2700000" algn="tl">
                    <a:srgbClr val="000000">
                      <a:alpha val="43137"/>
                    </a:srgbClr>
                  </a:outerShdw>
                </a:effectLst>
              </a:rPr>
              <a:t>How were each of these debated in this era?</a:t>
            </a:r>
          </a:p>
          <a:p>
            <a:pPr marL="742950" lvl="2" indent="-342900">
              <a:buFont typeface="Arial" panose="020B0604020202020204" pitchFamily="34" charset="0"/>
              <a:buChar char="•"/>
            </a:pPr>
            <a:r>
              <a:rPr lang="en-US" sz="2400" dirty="0">
                <a:effectLst>
                  <a:outerShdw blurRad="38100" dist="38100" dir="2700000" algn="tl">
                    <a:srgbClr val="000000">
                      <a:alpha val="43137"/>
                    </a:srgbClr>
                  </a:outerShdw>
                </a:effectLst>
              </a:rPr>
              <a:t>View of </a:t>
            </a:r>
            <a:r>
              <a:rPr lang="en-US" sz="2400" dirty="0" smtClean="0">
                <a:effectLst>
                  <a:outerShdw blurRad="38100" dist="38100" dir="2700000" algn="tl">
                    <a:srgbClr val="000000">
                      <a:alpha val="43137"/>
                    </a:srgbClr>
                  </a:outerShdw>
                </a:effectLst>
              </a:rPr>
              <a:t>the student, </a:t>
            </a:r>
            <a:r>
              <a:rPr lang="en-US" sz="2400" dirty="0">
                <a:effectLst>
                  <a:outerShdw blurRad="38100" dist="38100" dir="2700000" algn="tl">
                    <a:srgbClr val="000000">
                      <a:alpha val="43137"/>
                    </a:srgbClr>
                  </a:outerShdw>
                </a:effectLst>
              </a:rPr>
              <a:t>teacher</a:t>
            </a:r>
            <a:r>
              <a:rPr lang="en-US" sz="2400" dirty="0"/>
              <a:t>,</a:t>
            </a:r>
            <a:r>
              <a:rPr lang="en-US" sz="2400" dirty="0" smtClean="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curriculum, knowledge, work, </a:t>
            </a:r>
            <a:r>
              <a:rPr lang="en-US" sz="2400" dirty="0" smtClean="0">
                <a:effectLst>
                  <a:outerShdw blurRad="38100" dist="38100" dir="2700000" algn="tl">
                    <a:srgbClr val="000000">
                      <a:alpha val="43137"/>
                    </a:srgbClr>
                  </a:outerShdw>
                </a:effectLst>
              </a:rPr>
              <a:t>values</a:t>
            </a:r>
            <a:endParaRPr lang="en-US" sz="2800" dirty="0">
              <a:effectLst>
                <a:outerShdw blurRad="38100" dist="38100" dir="2700000" algn="tl">
                  <a:srgbClr val="000000">
                    <a:alpha val="43137"/>
                  </a:srgbClr>
                </a:outerShdw>
              </a:effectLst>
            </a:endParaRPr>
          </a:p>
          <a:p>
            <a:endParaRPr lang="en-US"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821227" y="0"/>
            <a:ext cx="4370773" cy="369332"/>
          </a:xfrm>
          <a:prstGeom prst="rect">
            <a:avLst/>
          </a:prstGeom>
          <a:noFill/>
        </p:spPr>
        <p:txBody>
          <a:bodyPr wrap="square" rtlCol="0">
            <a:spAutoFit/>
          </a:bodyPr>
          <a:lstStyle/>
          <a:p>
            <a:r>
              <a:rPr lang="en-US" dirty="0"/>
              <a:t>History/Equal-Right</a:t>
            </a:r>
          </a:p>
        </p:txBody>
      </p:sp>
      <p:sp>
        <p:nvSpPr>
          <p:cNvPr id="7" name="Explosion 1 6"/>
          <p:cNvSpPr/>
          <p:nvPr/>
        </p:nvSpPr>
        <p:spPr>
          <a:xfrm>
            <a:off x="8779244" y="0"/>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544233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521255"/>
          </a:xfrm>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 </a:t>
            </a:r>
            <a:r>
              <a:rPr lang="en-US" sz="2000" b="1" i="1" dirty="0" smtClean="0">
                <a:solidFill>
                  <a:srgbClr val="FFFF00"/>
                </a:solidFill>
                <a:effectLst>
                  <a:outerShdw blurRad="38100" dist="38100" dir="2700000" algn="tl">
                    <a:srgbClr val="000000">
                      <a:alpha val="43137"/>
                    </a:srgbClr>
                  </a:outerShdw>
                </a:effectLst>
              </a:rPr>
              <a:t/>
            </a:r>
            <a:br>
              <a:rPr lang="en-US" sz="2000" b="1" i="1" dirty="0" smtClean="0">
                <a:solidFill>
                  <a:srgbClr val="FFFF00"/>
                </a:solidFill>
                <a:effectLst>
                  <a:outerShdw blurRad="38100" dist="38100" dir="2700000" algn="tl">
                    <a:srgbClr val="000000">
                      <a:alpha val="43137"/>
                    </a:srgbClr>
                  </a:outerShdw>
                </a:effectLst>
              </a:rPr>
            </a:br>
            <a:r>
              <a:rPr lang="en-US" dirty="0" smtClean="0"/>
              <a:t>The </a:t>
            </a:r>
            <a:r>
              <a:rPr lang="en-US" dirty="0"/>
              <a:t>Reform and Standards </a:t>
            </a:r>
            <a:r>
              <a:rPr lang="en-US" dirty="0" smtClean="0"/>
              <a:t>Era</a:t>
            </a:r>
            <a:endParaRPr lang="en-US" dirty="0"/>
          </a:p>
        </p:txBody>
      </p:sp>
      <p:sp>
        <p:nvSpPr>
          <p:cNvPr id="3" name="Content Placeholder 2"/>
          <p:cNvSpPr>
            <a:spLocks noGrp="1"/>
          </p:cNvSpPr>
          <p:nvPr>
            <p:ph idx="1"/>
          </p:nvPr>
        </p:nvSpPr>
        <p:spPr>
          <a:xfrm>
            <a:off x="677334" y="911697"/>
            <a:ext cx="8596668" cy="5312227"/>
          </a:xfrm>
        </p:spPr>
        <p:txBody>
          <a:bodyPr>
            <a:noAutofit/>
          </a:bodyPr>
          <a:lstStyle/>
          <a:p>
            <a:r>
              <a:rPr lang="en-US" sz="2000" dirty="0" smtClean="0"/>
              <a:t>Explain the argument that </a:t>
            </a:r>
            <a:r>
              <a:rPr lang="en-US" sz="2000" i="1" dirty="0" smtClean="0"/>
              <a:t>using the schools to ameliorate </a:t>
            </a:r>
            <a:br>
              <a:rPr lang="en-US" sz="2000" i="1" dirty="0" smtClean="0"/>
            </a:br>
            <a:r>
              <a:rPr lang="en-US" sz="2000" i="1" dirty="0" smtClean="0"/>
              <a:t>social problems</a:t>
            </a:r>
            <a:r>
              <a:rPr lang="en-US" sz="2000" dirty="0" smtClean="0"/>
              <a:t> resulted in mass mediocrity (p. 81).</a:t>
            </a:r>
          </a:p>
          <a:p>
            <a:r>
              <a:rPr lang="en-US" sz="2000" i="1" dirty="0" smtClean="0"/>
              <a:t>A Nation at Ris</a:t>
            </a:r>
            <a:r>
              <a:rPr lang="en-US" sz="2000" dirty="0" smtClean="0"/>
              <a:t>k (1983)</a:t>
            </a:r>
          </a:p>
          <a:p>
            <a:pPr lvl="1"/>
            <a:r>
              <a:rPr lang="en-US" sz="2000" dirty="0" smtClean="0"/>
              <a:t>High rates of adult illiteracy, declining SAT scores, not </a:t>
            </a:r>
            <a:br>
              <a:rPr lang="en-US" sz="2000" dirty="0" smtClean="0"/>
            </a:br>
            <a:r>
              <a:rPr lang="en-US" sz="2000" dirty="0" smtClean="0"/>
              <a:t>keeping up with other countries</a:t>
            </a:r>
          </a:p>
          <a:p>
            <a:pPr lvl="1"/>
            <a:r>
              <a:rPr lang="en-US" sz="2000" dirty="0" smtClean="0"/>
              <a:t>“Rising tide of mediocrity”</a:t>
            </a:r>
          </a:p>
          <a:p>
            <a:pPr lvl="1"/>
            <a:r>
              <a:rPr lang="en-US" sz="2000" dirty="0"/>
              <a:t>"If an unfriendly foreign power had attempted to impose on America the mediocre educational performance that exists today, we might well have viewed it as an act of </a:t>
            </a:r>
            <a:r>
              <a:rPr lang="en-US" sz="2000" dirty="0" smtClean="0"/>
              <a:t>war.”</a:t>
            </a:r>
          </a:p>
          <a:p>
            <a:pPr lvl="1"/>
            <a:r>
              <a:rPr lang="en-US" sz="2000" dirty="0" smtClean="0"/>
              <a:t>Recommendations:</a:t>
            </a:r>
          </a:p>
          <a:p>
            <a:pPr lvl="2"/>
            <a:r>
              <a:rPr lang="en-US" sz="1800" i="1" dirty="0" smtClean="0"/>
              <a:t>New basics</a:t>
            </a:r>
            <a:r>
              <a:rPr lang="en-US" sz="1800" dirty="0" smtClean="0"/>
              <a:t>:  English, math, science, social studies, computer science</a:t>
            </a:r>
          </a:p>
          <a:p>
            <a:pPr lvl="2"/>
            <a:r>
              <a:rPr lang="en-US" sz="1800" dirty="0" smtClean="0"/>
              <a:t>Higher </a:t>
            </a:r>
            <a:r>
              <a:rPr lang="en-US" sz="1800" i="1" dirty="0" smtClean="0"/>
              <a:t>entrance standards </a:t>
            </a:r>
            <a:r>
              <a:rPr lang="en-US" sz="1800" dirty="0" smtClean="0"/>
              <a:t>for colleges and universities</a:t>
            </a:r>
          </a:p>
          <a:p>
            <a:pPr lvl="2"/>
            <a:r>
              <a:rPr lang="en-US" sz="1800" dirty="0" smtClean="0"/>
              <a:t>Strengthen </a:t>
            </a:r>
            <a:r>
              <a:rPr lang="en-US" sz="1800" i="1" dirty="0" smtClean="0"/>
              <a:t>teacher preparation</a:t>
            </a:r>
          </a:p>
          <a:p>
            <a:pPr lvl="2"/>
            <a:r>
              <a:rPr lang="en-US" sz="1800" i="1" dirty="0" smtClean="0"/>
              <a:t>Give teachers more respect and reward</a:t>
            </a:r>
          </a:p>
          <a:p>
            <a:r>
              <a:rPr lang="en-US" sz="2000" dirty="0" smtClean="0"/>
              <a:t>Explain the tension between “excellence” and “equity.”</a:t>
            </a:r>
            <a:endParaRPr lang="en-US" sz="2000"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History/Reform/Standards</a:t>
            </a:r>
            <a:endParaRPr lang="en-US" dirty="0"/>
          </a:p>
        </p:txBody>
      </p:sp>
      <p:pic>
        <p:nvPicPr>
          <p:cNvPr id="30722" name="Picture 2" descr="http://cdn.breitbart.com/mediaserver/Breitbart/Big-Government/2012/Reagan/reagan-salute-af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66922" y="369332"/>
            <a:ext cx="3681575" cy="2759244"/>
          </a:xfrm>
          <a:prstGeom prst="rect">
            <a:avLst/>
          </a:prstGeom>
          <a:noFill/>
          <a:extLst>
            <a:ext uri="{909E8E84-426E-40DD-AFC4-6F175D3DCCD1}">
              <a14:hiddenFill xmlns:a14="http://schemas.microsoft.com/office/drawing/2010/main">
                <a:solidFill>
                  <a:srgbClr val="FFFFFF"/>
                </a:solidFill>
              </a14:hiddenFill>
            </a:ext>
          </a:extLst>
        </p:spPr>
      </p:pic>
      <p:sp>
        <p:nvSpPr>
          <p:cNvPr id="7" name="Explosion 1 6"/>
          <p:cNvSpPr/>
          <p:nvPr/>
        </p:nvSpPr>
        <p:spPr>
          <a:xfrm>
            <a:off x="8748098" y="3282118"/>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
        <p:nvSpPr>
          <p:cNvPr id="8" name="TextBox 7"/>
          <p:cNvSpPr txBox="1"/>
          <p:nvPr/>
        </p:nvSpPr>
        <p:spPr>
          <a:xfrm>
            <a:off x="9337566" y="3149742"/>
            <a:ext cx="2610931" cy="369332"/>
          </a:xfrm>
          <a:prstGeom prst="rect">
            <a:avLst/>
          </a:prstGeom>
          <a:noFill/>
        </p:spPr>
        <p:txBody>
          <a:bodyPr wrap="square" rtlCol="0">
            <a:spAutoFit/>
          </a:bodyPr>
          <a:lstStyle/>
          <a:p>
            <a:pPr algn="r"/>
            <a:r>
              <a:rPr lang="en-US" i="1" dirty="0" smtClean="0">
                <a:effectLst>
                  <a:outerShdw blurRad="38100" dist="38100" dir="2700000" algn="tl">
                    <a:srgbClr val="000000">
                      <a:alpha val="43137"/>
                    </a:srgbClr>
                  </a:outerShdw>
                </a:effectLst>
                <a:latin typeface="Baskerville Old Face" panose="02020602080505020303" pitchFamily="18" charset="0"/>
              </a:rPr>
              <a:t>Reagan</a:t>
            </a:r>
            <a:endParaRPr lang="en-US" i="1"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505902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81094"/>
            <a:ext cx="8596668" cy="1546095"/>
          </a:xfrm>
        </p:spPr>
        <p:txBody>
          <a:bodyPr>
            <a:normAutofit/>
          </a:bodyPr>
          <a:lstStyle/>
          <a:p>
            <a:r>
              <a:rPr lang="en-US" sz="20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The Reform and Standards </a:t>
            </a:r>
            <a:r>
              <a:rPr lang="en-US" dirty="0" smtClean="0"/>
              <a:t>Era</a:t>
            </a:r>
            <a:endParaRPr lang="en-US" dirty="0"/>
          </a:p>
        </p:txBody>
      </p:sp>
      <p:sp>
        <p:nvSpPr>
          <p:cNvPr id="3" name="Content Placeholder 2"/>
          <p:cNvSpPr>
            <a:spLocks noGrp="1"/>
          </p:cNvSpPr>
          <p:nvPr>
            <p:ph sz="half" idx="1"/>
          </p:nvPr>
        </p:nvSpPr>
        <p:spPr>
          <a:xfrm>
            <a:off x="742534" y="1075038"/>
            <a:ext cx="5301361" cy="3054009"/>
          </a:xfrm>
        </p:spPr>
        <p:txBody>
          <a:bodyPr>
            <a:normAutofit fontScale="92500" lnSpcReduction="20000"/>
          </a:bodyPr>
          <a:lstStyle/>
          <a:p>
            <a:pPr marL="0" indent="0">
              <a:buNone/>
            </a:pPr>
            <a:r>
              <a:rPr lang="en-US" sz="3000" dirty="0"/>
              <a:t>Are the schools better as a result of all these reforms?</a:t>
            </a:r>
          </a:p>
          <a:p>
            <a:r>
              <a:rPr lang="en-US" sz="2700" dirty="0" smtClean="0"/>
              <a:t>Clinton:  Goals </a:t>
            </a:r>
            <a:r>
              <a:rPr lang="en-US" sz="2700" dirty="0"/>
              <a:t>2000 </a:t>
            </a:r>
            <a:r>
              <a:rPr lang="en-US" sz="2700" dirty="0" smtClean="0"/>
              <a:t>(1994)</a:t>
            </a:r>
          </a:p>
          <a:p>
            <a:r>
              <a:rPr lang="en-US" sz="2700" dirty="0" smtClean="0"/>
              <a:t>Bush: 	No Child Left Behind (2001)</a:t>
            </a:r>
          </a:p>
          <a:p>
            <a:r>
              <a:rPr lang="en-US" sz="2700" dirty="0" smtClean="0"/>
              <a:t>Obama:	Race to the Top (2009)</a:t>
            </a:r>
          </a:p>
          <a:p>
            <a:pPr lvl="1"/>
            <a:r>
              <a:rPr lang="en-US" sz="2700" dirty="0" smtClean="0"/>
              <a:t>Every Student Succeeds (2015)</a:t>
            </a:r>
          </a:p>
          <a:p>
            <a:endParaRPr lang="en-US" dirty="0"/>
          </a:p>
          <a:p>
            <a:endParaRPr lang="en-US" dirty="0"/>
          </a:p>
        </p:txBody>
      </p:sp>
      <p:sp>
        <p:nvSpPr>
          <p:cNvPr id="4" name="Content Placeholder 3"/>
          <p:cNvSpPr>
            <a:spLocks noGrp="1"/>
          </p:cNvSpPr>
          <p:nvPr>
            <p:ph sz="half" idx="2"/>
          </p:nvPr>
        </p:nvSpPr>
        <p:spPr>
          <a:xfrm>
            <a:off x="6109094" y="1075039"/>
            <a:ext cx="5617467" cy="4331710"/>
          </a:xfrm>
        </p:spPr>
        <p:txBody>
          <a:bodyPr>
            <a:normAutofit fontScale="92500" lnSpcReduction="20000"/>
          </a:bodyPr>
          <a:lstStyle/>
          <a:p>
            <a:pPr marL="0" indent="0">
              <a:buNone/>
            </a:pPr>
            <a:r>
              <a:rPr lang="en-US" sz="2600" dirty="0" smtClean="0"/>
              <a:t>What are some pros and cons of the resultant </a:t>
            </a:r>
            <a:r>
              <a:rPr lang="en-US" sz="2600" i="1" dirty="0" smtClean="0"/>
              <a:t>movements</a:t>
            </a:r>
            <a:r>
              <a:rPr lang="en-US" sz="2600" dirty="0" smtClean="0"/>
              <a:t>?</a:t>
            </a:r>
          </a:p>
          <a:p>
            <a:r>
              <a:rPr lang="en-US" sz="2600" dirty="0" smtClean="0"/>
              <a:t>School </a:t>
            </a:r>
            <a:r>
              <a:rPr lang="en-US" sz="2600" dirty="0"/>
              <a:t>choice</a:t>
            </a:r>
          </a:p>
          <a:p>
            <a:r>
              <a:rPr lang="en-US" sz="2600" dirty="0"/>
              <a:t>Homeschooling</a:t>
            </a:r>
          </a:p>
          <a:p>
            <a:r>
              <a:rPr lang="en-US" sz="2600" dirty="0"/>
              <a:t>Private schools</a:t>
            </a:r>
          </a:p>
          <a:p>
            <a:r>
              <a:rPr lang="en-US" sz="2600" dirty="0"/>
              <a:t>Charter schools</a:t>
            </a:r>
          </a:p>
          <a:p>
            <a:r>
              <a:rPr lang="en-US" sz="2600" dirty="0" smtClean="0"/>
              <a:t>Tuition </a:t>
            </a:r>
            <a:r>
              <a:rPr lang="en-US" sz="2600" dirty="0"/>
              <a:t>vouchers</a:t>
            </a:r>
          </a:p>
          <a:p>
            <a:r>
              <a:rPr lang="en-US" sz="2600" dirty="0" smtClean="0"/>
              <a:t>Standards movement</a:t>
            </a:r>
          </a:p>
          <a:p>
            <a:pPr lvl="1"/>
            <a:r>
              <a:rPr lang="en-US" sz="2200" dirty="0" smtClean="0"/>
              <a:t>State content standards</a:t>
            </a:r>
          </a:p>
          <a:p>
            <a:pPr lvl="1"/>
            <a:r>
              <a:rPr lang="en-US" sz="2200" dirty="0" smtClean="0"/>
              <a:t>Standardized </a:t>
            </a:r>
            <a:r>
              <a:rPr lang="en-US" sz="2200" dirty="0"/>
              <a:t>tests (for teachers and students)</a:t>
            </a:r>
          </a:p>
          <a:p>
            <a:endParaRPr lang="en-US" dirty="0"/>
          </a:p>
        </p:txBody>
      </p:sp>
      <p:sp>
        <p:nvSpPr>
          <p:cNvPr id="5" name="TextBox 4"/>
          <p:cNvSpPr txBox="1"/>
          <p:nvPr/>
        </p:nvSpPr>
        <p:spPr>
          <a:xfrm>
            <a:off x="7821227" y="0"/>
            <a:ext cx="4370773" cy="369332"/>
          </a:xfrm>
          <a:prstGeom prst="rect">
            <a:avLst/>
          </a:prstGeom>
          <a:noFill/>
        </p:spPr>
        <p:txBody>
          <a:bodyPr wrap="square" rtlCol="0">
            <a:spAutoFit/>
          </a:bodyPr>
          <a:lstStyle/>
          <a:p>
            <a:r>
              <a:rPr lang="en-US" dirty="0"/>
              <a:t>History/Reform/Standards</a:t>
            </a:r>
          </a:p>
        </p:txBody>
      </p:sp>
      <p:pic>
        <p:nvPicPr>
          <p:cNvPr id="31746" name="Picture 2" descr="http://thedigitalhippies.com/wp-content/uploads/2013/04/State-Homeschooling-Laws-Map.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2535" y="4129047"/>
            <a:ext cx="4480338" cy="24641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43775" y="5292697"/>
            <a:ext cx="6148104" cy="1107996"/>
          </a:xfrm>
          <a:prstGeom prst="rect">
            <a:avLst/>
          </a:prstGeom>
        </p:spPr>
        <p:txBody>
          <a:bodyPr wrap="square">
            <a:spAutoFit/>
          </a:bodyPr>
          <a:lstStyle/>
          <a:p>
            <a:r>
              <a:rPr lang="en-US" sz="2200" dirty="0">
                <a:effectLst>
                  <a:outerShdw blurRad="38100" dist="38100" dir="2700000" algn="tl">
                    <a:srgbClr val="000000">
                      <a:alpha val="43137"/>
                    </a:srgbClr>
                  </a:outerShdw>
                </a:effectLst>
              </a:rPr>
              <a:t>How were each of these debated in this era?</a:t>
            </a:r>
          </a:p>
          <a:p>
            <a:pPr marL="395288" lvl="2" indent="-342900">
              <a:buFont typeface="Arial" panose="020B0604020202020204" pitchFamily="34" charset="0"/>
              <a:buChar char="•"/>
            </a:pPr>
            <a:r>
              <a:rPr lang="en-US" sz="2200" dirty="0">
                <a:effectLst>
                  <a:outerShdw blurRad="38100" dist="38100" dir="2700000" algn="tl">
                    <a:srgbClr val="000000">
                      <a:alpha val="43137"/>
                    </a:srgbClr>
                  </a:outerShdw>
                </a:effectLst>
              </a:rPr>
              <a:t>View </a:t>
            </a:r>
            <a:r>
              <a:rPr lang="en-US" sz="2200" dirty="0" smtClean="0">
                <a:effectLst>
                  <a:outerShdw blurRad="38100" dist="38100" dir="2700000" algn="tl">
                    <a:srgbClr val="000000">
                      <a:alpha val="43137"/>
                    </a:srgbClr>
                  </a:outerShdw>
                </a:effectLst>
              </a:rPr>
              <a:t>of the </a:t>
            </a:r>
            <a:r>
              <a:rPr lang="en-US" sz="2200" dirty="0">
                <a:effectLst>
                  <a:outerShdw blurRad="38100" dist="38100" dir="2700000" algn="tl">
                    <a:srgbClr val="000000">
                      <a:alpha val="43137"/>
                    </a:srgbClr>
                  </a:outerShdw>
                </a:effectLst>
              </a:rPr>
              <a:t>student, teacher, curriculum, knowledge, work, </a:t>
            </a:r>
            <a:r>
              <a:rPr lang="en-US" sz="2200" dirty="0" smtClean="0">
                <a:effectLst>
                  <a:outerShdw blurRad="38100" dist="38100" dir="2700000" algn="tl">
                    <a:srgbClr val="000000">
                      <a:alpha val="43137"/>
                    </a:srgbClr>
                  </a:outerShdw>
                </a:effectLst>
              </a:rPr>
              <a:t>values</a:t>
            </a:r>
            <a:endParaRPr lang="en-US" sz="2200" dirty="0">
              <a:effectLst>
                <a:outerShdw blurRad="38100" dist="38100" dir="2700000" algn="tl">
                  <a:srgbClr val="000000">
                    <a:alpha val="43137"/>
                  </a:srgbClr>
                </a:outerShdw>
              </a:effectLst>
            </a:endParaRPr>
          </a:p>
        </p:txBody>
      </p:sp>
      <p:sp>
        <p:nvSpPr>
          <p:cNvPr id="9" name="Explosion 1 8"/>
          <p:cNvSpPr/>
          <p:nvPr/>
        </p:nvSpPr>
        <p:spPr>
          <a:xfrm>
            <a:off x="8779244" y="1933578"/>
            <a:ext cx="3200399" cy="179147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Groups:  Please address these issues…</a:t>
            </a:r>
            <a:endParaRPr lang="en-US" dirty="0"/>
          </a:p>
        </p:txBody>
      </p:sp>
    </p:spTree>
    <p:extLst>
      <p:ext uri="{BB962C8B-B14F-4D97-AF65-F5344CB8AC3E}">
        <p14:creationId xmlns:p14="http://schemas.microsoft.com/office/powerpoint/2010/main" val="2626375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sz="2200" b="1" i="1" dirty="0">
                <a:solidFill>
                  <a:srgbClr val="FFFF00"/>
                </a:solidFill>
                <a:effectLst>
                  <a:outerShdw blurRad="38100" dist="38100" dir="2700000" algn="tl">
                    <a:srgbClr val="000000">
                      <a:alpha val="43137"/>
                    </a:srgbClr>
                  </a:outerShdw>
                </a:effectLst>
              </a:rPr>
              <a:t>Preview for Week 4</a:t>
            </a:r>
            <a:r>
              <a:rPr lang="en-US" dirty="0"/>
              <a:t/>
            </a:r>
            <a:br>
              <a:rPr lang="en-US" dirty="0"/>
            </a:br>
            <a:r>
              <a:rPr lang="en-US" dirty="0"/>
              <a:t>History </a:t>
            </a:r>
            <a:r>
              <a:rPr lang="en-US" dirty="0" smtClean="0"/>
              <a:t>of Education</a:t>
            </a:r>
            <a:br>
              <a:rPr lang="en-US" dirty="0" smtClean="0"/>
            </a:br>
            <a:r>
              <a:rPr lang="en-US" dirty="0" smtClean="0"/>
              <a:t>Review</a:t>
            </a:r>
            <a:endParaRPr lang="en-US" dirty="0"/>
          </a:p>
        </p:txBody>
      </p:sp>
      <p:sp>
        <p:nvSpPr>
          <p:cNvPr id="7" name="Content Placeholder 6"/>
          <p:cNvSpPr>
            <a:spLocks noGrp="1"/>
          </p:cNvSpPr>
          <p:nvPr>
            <p:ph idx="1"/>
          </p:nvPr>
        </p:nvSpPr>
        <p:spPr/>
        <p:txBody>
          <a:bodyPr>
            <a:normAutofit/>
          </a:bodyPr>
          <a:lstStyle/>
          <a:p>
            <a:pPr marL="0" indent="0">
              <a:buNone/>
            </a:pPr>
            <a:r>
              <a:rPr lang="en-US" sz="2800" dirty="0" smtClean="0"/>
              <a:t>Can you now…</a:t>
            </a:r>
          </a:p>
          <a:p>
            <a:r>
              <a:rPr lang="en-US" sz="2800" dirty="0"/>
              <a:t>Understand the significant events for each </a:t>
            </a:r>
            <a:r>
              <a:rPr lang="en-US" sz="2800" dirty="0" smtClean="0"/>
              <a:t>era?</a:t>
            </a:r>
            <a:endParaRPr lang="en-US" sz="2800" dirty="0"/>
          </a:p>
          <a:p>
            <a:r>
              <a:rPr lang="en-US" sz="2800" dirty="0"/>
              <a:t>Evaluate how each era viewed students, </a:t>
            </a:r>
            <a:r>
              <a:rPr lang="en-US" sz="2800" dirty="0" smtClean="0"/>
              <a:t>teachers, curriculum</a:t>
            </a:r>
            <a:r>
              <a:rPr lang="en-US" sz="2800" dirty="0"/>
              <a:t>, knowledge, work, and </a:t>
            </a:r>
            <a:r>
              <a:rPr lang="en-US" sz="2800" dirty="0" smtClean="0"/>
              <a:t>values?</a:t>
            </a:r>
          </a:p>
          <a:p>
            <a:endParaRPr lang="en-US" sz="2800" dirty="0"/>
          </a:p>
          <a:p>
            <a:r>
              <a:rPr lang="en-US" sz="2800" dirty="0" smtClean="0">
                <a:solidFill>
                  <a:schemeClr val="accent1"/>
                </a:solidFill>
              </a:rPr>
              <a:t>Please sign up for eras to present during the next two weeks.</a:t>
            </a:r>
            <a:endParaRPr lang="en-US" sz="2800" dirty="0">
              <a:solidFill>
                <a:schemeClr val="accent1"/>
              </a:solidFill>
            </a:endParaRPr>
          </a:p>
        </p:txBody>
      </p:sp>
      <p:sp>
        <p:nvSpPr>
          <p:cNvPr id="5" name="Slide Number Placeholder 4"/>
          <p:cNvSpPr>
            <a:spLocks noGrp="1"/>
          </p:cNvSpPr>
          <p:nvPr>
            <p:ph type="sldNum" sz="quarter" idx="4294967295"/>
          </p:nvPr>
        </p:nvSpPr>
        <p:spPr>
          <a:xfrm>
            <a:off x="8590663" y="6041362"/>
            <a:ext cx="683339" cy="365125"/>
          </a:xfrm>
        </p:spPr>
        <p:txBody>
          <a:bodyPr/>
          <a:lstStyle/>
          <a:p>
            <a:r>
              <a:rPr lang="en-US" smtClean="0"/>
              <a:t> </a:t>
            </a:r>
            <a:endParaRPr lang="en-US" dirty="0"/>
          </a:p>
        </p:txBody>
      </p:sp>
      <p:pic>
        <p:nvPicPr>
          <p:cNvPr id="8" name="Picture 2" descr="http://www.touretown.com/Portals/0/schoolhouse%2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031089" y="166961"/>
            <a:ext cx="2947300" cy="2934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9392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  Chapter 1</a:t>
            </a:r>
            <a:br>
              <a:rPr lang="en-US" dirty="0" smtClean="0"/>
            </a:br>
            <a:r>
              <a:rPr lang="en-US" dirty="0" smtClean="0"/>
              <a:t>(brief overview)	</a:t>
            </a:r>
            <a:endParaRPr lang="en-US" dirty="0"/>
          </a:p>
        </p:txBody>
      </p:sp>
      <p:sp>
        <p:nvSpPr>
          <p:cNvPr id="3" name="Content Placeholder 2"/>
          <p:cNvSpPr>
            <a:spLocks noGrp="1"/>
          </p:cNvSpPr>
          <p:nvPr>
            <p:ph idx="1"/>
          </p:nvPr>
        </p:nvSpPr>
        <p:spPr>
          <a:xfrm>
            <a:off x="677333" y="2412459"/>
            <a:ext cx="10490019" cy="4357991"/>
          </a:xfrm>
        </p:spPr>
        <p:txBody>
          <a:bodyPr>
            <a:normAutofit fontScale="85000" lnSpcReduction="10000"/>
          </a:bodyPr>
          <a:lstStyle/>
          <a:p>
            <a:r>
              <a:rPr lang="en-US" sz="3200" dirty="0" smtClean="0"/>
              <a:t>Why </a:t>
            </a:r>
            <a:r>
              <a:rPr lang="en-US" sz="3200" dirty="0"/>
              <a:t>philosophy?</a:t>
            </a:r>
          </a:p>
          <a:p>
            <a:r>
              <a:rPr lang="en-US" sz="3200" dirty="0"/>
              <a:t>Why </a:t>
            </a:r>
            <a:r>
              <a:rPr lang="en-US" sz="3200" dirty="0" smtClean="0"/>
              <a:t>apply it to education?</a:t>
            </a:r>
            <a:endParaRPr lang="en-US" sz="3200" dirty="0"/>
          </a:p>
          <a:p>
            <a:r>
              <a:rPr lang="en-US" sz="3200" dirty="0" smtClean="0"/>
              <a:t>Student question: </a:t>
            </a:r>
            <a:r>
              <a:rPr lang="en-US" sz="3200" i="1" dirty="0"/>
              <a:t>A lot of the concepts </a:t>
            </a:r>
            <a:r>
              <a:rPr lang="en-US" sz="3200" i="1" dirty="0" smtClean="0"/>
              <a:t/>
            </a:r>
            <a:br>
              <a:rPr lang="en-US" sz="3200" i="1" dirty="0" smtClean="0"/>
            </a:br>
            <a:r>
              <a:rPr lang="en-US" sz="3200" i="1" dirty="0" smtClean="0"/>
              <a:t>in </a:t>
            </a:r>
            <a:r>
              <a:rPr lang="en-US" sz="3200" i="1" dirty="0"/>
              <a:t>this chapter were hard to grasp right away and they made you think.  One that I had trouble understanding was figure 2 on page 11 in chapter one.  The diagram is trying to explain the relationship of selected learning-related concepts.</a:t>
            </a:r>
            <a:endParaRPr lang="en-US" sz="3200" i="1" dirty="0" smtClean="0"/>
          </a:p>
          <a:p>
            <a:r>
              <a:rPr lang="en-US" sz="3200" dirty="0" smtClean="0"/>
              <a:t>2-minute groups</a:t>
            </a:r>
            <a:r>
              <a:rPr lang="en-US" sz="3200" dirty="0"/>
              <a:t>:  </a:t>
            </a:r>
            <a:r>
              <a:rPr lang="en-US" sz="3200" dirty="0" smtClean="0"/>
              <a:t/>
            </a:r>
            <a:br>
              <a:rPr lang="en-US" sz="3200" dirty="0" smtClean="0"/>
            </a:br>
            <a:r>
              <a:rPr lang="en-US" sz="3200" dirty="0" smtClean="0"/>
              <a:t>Points </a:t>
            </a:r>
            <a:r>
              <a:rPr lang="en-US" sz="3200" dirty="0"/>
              <a:t>to Ponder, p. </a:t>
            </a:r>
            <a:r>
              <a:rPr lang="en-US" sz="3200" dirty="0" smtClean="0"/>
              <a:t>12</a:t>
            </a:r>
          </a:p>
          <a:p>
            <a:pPr lvl="1"/>
            <a:r>
              <a:rPr lang="en-US" sz="3000" dirty="0" smtClean="0"/>
              <a:t>Discuss 1 question in each group</a:t>
            </a:r>
            <a:endParaRPr lang="en-US" sz="3000" dirty="0"/>
          </a:p>
          <a:p>
            <a:pPr marL="0" indent="0">
              <a:buNone/>
            </a:pPr>
            <a:endParaRPr lang="en-US" sz="3200" dirty="0" smtClean="0"/>
          </a:p>
        </p:txBody>
      </p:sp>
      <p:pic>
        <p:nvPicPr>
          <p:cNvPr id="1026" name="Picture 2" descr="http://2.bp.blogspot.com/-FgaNRtHciUY/TrEfnQ_kIvI/AAAAAAAAAEw/u6o-RYM1ubg/s1600/metaphysic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528052" y="589362"/>
            <a:ext cx="4672620" cy="306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0869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  Chapter 2	</a:t>
            </a:r>
            <a:br>
              <a:rPr lang="en-US" dirty="0" smtClean="0"/>
            </a:br>
            <a:r>
              <a:rPr lang="en-US" dirty="0" smtClean="0"/>
              <a:t>Philosophical issues in education</a:t>
            </a:r>
            <a:endParaRPr lang="en-US" dirty="0"/>
          </a:p>
        </p:txBody>
      </p:sp>
      <p:sp>
        <p:nvSpPr>
          <p:cNvPr id="3" name="Content Placeholder 2"/>
          <p:cNvSpPr>
            <a:spLocks noGrp="1"/>
          </p:cNvSpPr>
          <p:nvPr>
            <p:ph idx="1"/>
          </p:nvPr>
        </p:nvSpPr>
        <p:spPr/>
        <p:txBody>
          <a:bodyPr>
            <a:normAutofit/>
          </a:bodyPr>
          <a:lstStyle/>
          <a:p>
            <a:r>
              <a:rPr lang="en-US" sz="3200" dirty="0" smtClean="0"/>
              <a:t>Metaphysics</a:t>
            </a:r>
          </a:p>
          <a:p>
            <a:r>
              <a:rPr lang="en-US" sz="3200" dirty="0" smtClean="0"/>
              <a:t>Epistemology</a:t>
            </a:r>
          </a:p>
          <a:p>
            <a:r>
              <a:rPr lang="en-US" sz="3200" dirty="0" smtClean="0"/>
              <a:t>Axiology</a:t>
            </a:r>
          </a:p>
        </p:txBody>
      </p:sp>
      <p:pic>
        <p:nvPicPr>
          <p:cNvPr id="1026" name="Picture 2" descr="http://2.bp.blogspot.com/-FgaNRtHciUY/TrEfnQ_kIvI/AAAAAAAAAEw/u6o-RYM1ubg/s1600/metaphysic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20746" y="2276257"/>
            <a:ext cx="5853339" cy="3843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Tree>
    <p:extLst>
      <p:ext uri="{BB962C8B-B14F-4D97-AF65-F5344CB8AC3E}">
        <p14:creationId xmlns:p14="http://schemas.microsoft.com/office/powerpoint/2010/main" val="1220733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Knight:  Chapter 2	</a:t>
            </a:r>
            <a:br>
              <a:rPr lang="en-US" dirty="0" smtClean="0"/>
            </a:br>
            <a:r>
              <a:rPr lang="en-US" dirty="0" smtClean="0"/>
              <a:t>Philosophical issues in education</a:t>
            </a:r>
            <a:endParaRPr lang="en-US" dirty="0"/>
          </a:p>
        </p:txBody>
      </p:sp>
      <p:sp>
        <p:nvSpPr>
          <p:cNvPr id="3" name="Content Placeholder 2"/>
          <p:cNvSpPr>
            <a:spLocks noGrp="1"/>
          </p:cNvSpPr>
          <p:nvPr>
            <p:ph idx="1"/>
          </p:nvPr>
        </p:nvSpPr>
        <p:spPr/>
        <p:txBody>
          <a:bodyPr>
            <a:normAutofit/>
          </a:bodyPr>
          <a:lstStyle/>
          <a:p>
            <a:r>
              <a:rPr lang="en-US" sz="3200" dirty="0" smtClean="0"/>
              <a:t>Metaphysics</a:t>
            </a:r>
          </a:p>
          <a:p>
            <a:pPr lvl="1"/>
            <a:r>
              <a:rPr lang="en-US" sz="3000" dirty="0" smtClean="0"/>
              <a:t>What is real?</a:t>
            </a:r>
          </a:p>
          <a:p>
            <a:r>
              <a:rPr lang="en-US" sz="3200" dirty="0" smtClean="0"/>
              <a:t>Epistemology</a:t>
            </a:r>
          </a:p>
          <a:p>
            <a:pPr lvl="1"/>
            <a:r>
              <a:rPr lang="en-US" sz="3000" dirty="0" smtClean="0"/>
              <a:t>What is true?</a:t>
            </a:r>
          </a:p>
          <a:p>
            <a:r>
              <a:rPr lang="en-US" sz="3200" dirty="0" smtClean="0"/>
              <a:t>Axiology</a:t>
            </a:r>
          </a:p>
          <a:p>
            <a:pPr lvl="1"/>
            <a:r>
              <a:rPr lang="en-US" sz="3000" dirty="0" smtClean="0"/>
              <a:t>What is valued?</a:t>
            </a:r>
          </a:p>
        </p:txBody>
      </p:sp>
      <p:pic>
        <p:nvPicPr>
          <p:cNvPr id="1026" name="Picture 2" descr="http://2.bp.blogspot.com/-FgaNRtHciUY/TrEfnQ_kIvI/AAAAAAAAAEw/u6o-RYM1ubg/s1600/metaphysic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20746" y="2276257"/>
            <a:ext cx="5853339" cy="3843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Tree>
    <p:extLst>
      <p:ext uri="{BB962C8B-B14F-4D97-AF65-F5344CB8AC3E}">
        <p14:creationId xmlns:p14="http://schemas.microsoft.com/office/powerpoint/2010/main" val="3621226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Metaphysics</a:t>
            </a:r>
            <a:endParaRPr lang="en-US" dirty="0"/>
          </a:p>
        </p:txBody>
      </p:sp>
      <p:sp>
        <p:nvSpPr>
          <p:cNvPr id="3" name="Content Placeholder 2"/>
          <p:cNvSpPr>
            <a:spLocks noGrp="1"/>
          </p:cNvSpPr>
          <p:nvPr>
            <p:ph idx="1"/>
          </p:nvPr>
        </p:nvSpPr>
        <p:spPr>
          <a:xfrm>
            <a:off x="677334" y="1688841"/>
            <a:ext cx="8596668" cy="4782980"/>
          </a:xfrm>
        </p:spPr>
        <p:txBody>
          <a:bodyPr>
            <a:normAutofit lnSpcReduction="10000"/>
          </a:bodyPr>
          <a:lstStyle/>
          <a:p>
            <a:r>
              <a:rPr lang="en-US" sz="2400" dirty="0" smtClean="0"/>
              <a:t>What is Metaphysics?</a:t>
            </a:r>
          </a:p>
          <a:p>
            <a:r>
              <a:rPr lang="en-US" sz="2400" dirty="0" smtClean="0"/>
              <a:t>What does this literally mean in Greek?</a:t>
            </a:r>
          </a:p>
          <a:p>
            <a:r>
              <a:rPr lang="en-US" sz="2400" dirty="0" smtClean="0"/>
              <a:t>What all is included in metaphysics (pp. 16-18)?</a:t>
            </a:r>
          </a:p>
          <a:p>
            <a:pPr lvl="1"/>
            <a:r>
              <a:rPr lang="en-US" sz="2400" i="1" dirty="0" smtClean="0"/>
              <a:t>What does –ology mean in Greek?  </a:t>
            </a:r>
          </a:p>
          <a:p>
            <a:pPr lvl="1"/>
            <a:r>
              <a:rPr lang="en-US" sz="2400" dirty="0" smtClean="0"/>
              <a:t>Cosmology, which is _________</a:t>
            </a:r>
          </a:p>
          <a:p>
            <a:pPr lvl="1"/>
            <a:r>
              <a:rPr lang="en-US" sz="2400" dirty="0" smtClean="0"/>
              <a:t>Theology</a:t>
            </a:r>
            <a:r>
              <a:rPr lang="en-US" sz="2400" dirty="0"/>
              <a:t>, which is </a:t>
            </a:r>
            <a:r>
              <a:rPr lang="en-US" sz="2400" dirty="0" smtClean="0"/>
              <a:t>_________</a:t>
            </a:r>
          </a:p>
          <a:p>
            <a:pPr lvl="1"/>
            <a:r>
              <a:rPr lang="en-US" sz="2400" dirty="0" smtClean="0"/>
              <a:t>Anthropology</a:t>
            </a:r>
            <a:r>
              <a:rPr lang="en-US" sz="2400" dirty="0"/>
              <a:t>, which is </a:t>
            </a:r>
            <a:r>
              <a:rPr lang="en-US" sz="2400" dirty="0" smtClean="0"/>
              <a:t>_________</a:t>
            </a:r>
          </a:p>
          <a:p>
            <a:pPr lvl="1"/>
            <a:r>
              <a:rPr lang="en-US" sz="2400" dirty="0" smtClean="0"/>
              <a:t>Ontology (“</a:t>
            </a:r>
            <a:r>
              <a:rPr lang="en-US" sz="2400" u="sng" dirty="0" err="1" smtClean="0"/>
              <a:t>is</a:t>
            </a:r>
            <a:r>
              <a:rPr lang="en-US" sz="2400" dirty="0" err="1" smtClean="0"/>
              <a:t>”ology</a:t>
            </a:r>
            <a:r>
              <a:rPr lang="en-US" sz="2400" dirty="0" smtClean="0"/>
              <a:t>)</a:t>
            </a:r>
            <a:r>
              <a:rPr lang="en-US" sz="2400" dirty="0"/>
              <a:t> , which is </a:t>
            </a:r>
            <a:r>
              <a:rPr lang="en-US" sz="2400" dirty="0" smtClean="0"/>
              <a:t>_________</a:t>
            </a:r>
          </a:p>
          <a:p>
            <a:r>
              <a:rPr lang="en-US" sz="2400" dirty="0" smtClean="0">
                <a:solidFill>
                  <a:srgbClr val="92D050"/>
                </a:solidFill>
              </a:rPr>
              <a:t>What is real?</a:t>
            </a:r>
          </a:p>
          <a:p>
            <a:pPr lvl="1"/>
            <a:r>
              <a:rPr lang="en-US" sz="2200" dirty="0" smtClean="0"/>
              <a:t>What does this all have to do with education?</a:t>
            </a:r>
          </a:p>
          <a:p>
            <a:endParaRPr lang="en-US" sz="2400" dirty="0" smtClean="0"/>
          </a:p>
          <a:p>
            <a:pPr>
              <a:buAutoNum type="arabicPeriod"/>
            </a:pPr>
            <a:endParaRPr lang="en-US" dirty="0"/>
          </a:p>
        </p:txBody>
      </p:sp>
      <p:pic>
        <p:nvPicPr>
          <p:cNvPr id="13314" name="Picture 2" descr="http://4.bp.blogspot.com/-WJuKOWoBxZc/TX1vM9bN2KI/AAAAAAAAAi8/BkNhx7Xbnt8/s400/9160423480.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51232" y="140495"/>
            <a:ext cx="28003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ttp://www.metaphysics-for-life.com/images/introduction-to-metaphysicsMFL.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flipH="1">
            <a:off x="8951232" y="4057649"/>
            <a:ext cx="28003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90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3737"/>
            <a:ext cx="8596668" cy="1706664"/>
          </a:xfrm>
        </p:spPr>
        <p:txBody>
          <a:bodyPr>
            <a:normAutofit/>
          </a:bodyPr>
          <a:lstStyle/>
          <a:p>
            <a:r>
              <a:rPr lang="en-US" dirty="0" smtClean="0"/>
              <a:t>General questions about </a:t>
            </a:r>
            <a:br>
              <a:rPr lang="en-US" dirty="0" smtClean="0"/>
            </a:br>
            <a:r>
              <a:rPr lang="en-US" dirty="0" smtClean="0"/>
              <a:t>the course?</a:t>
            </a:r>
            <a:endParaRPr lang="en-US" dirty="0"/>
          </a:p>
        </p:txBody>
      </p:sp>
      <p:sp>
        <p:nvSpPr>
          <p:cNvPr id="3" name="Content Placeholder 2"/>
          <p:cNvSpPr>
            <a:spLocks noGrp="1"/>
          </p:cNvSpPr>
          <p:nvPr>
            <p:ph sz="half" idx="1"/>
          </p:nvPr>
        </p:nvSpPr>
        <p:spPr>
          <a:xfrm>
            <a:off x="677334" y="1468878"/>
            <a:ext cx="7113354" cy="4785618"/>
          </a:xfrm>
        </p:spPr>
        <p:txBody>
          <a:bodyPr>
            <a:noAutofit/>
          </a:bodyPr>
          <a:lstStyle/>
          <a:p>
            <a:r>
              <a:rPr lang="en-US" sz="2000" dirty="0" smtClean="0"/>
              <a:t>Syllabus</a:t>
            </a:r>
          </a:p>
          <a:p>
            <a:pPr lvl="1"/>
            <a:r>
              <a:rPr lang="en-US" sz="2000" dirty="0" smtClean="0"/>
              <a:t>Structure of the course</a:t>
            </a:r>
          </a:p>
          <a:p>
            <a:pPr lvl="1"/>
            <a:r>
              <a:rPr lang="en-US" sz="2000" dirty="0" smtClean="0"/>
              <a:t>Expectations</a:t>
            </a:r>
          </a:p>
          <a:p>
            <a:r>
              <a:rPr lang="en-US" sz="2000" dirty="0" smtClean="0"/>
              <a:t>Canvas</a:t>
            </a:r>
          </a:p>
          <a:p>
            <a:pPr lvl="1"/>
            <a:r>
              <a:rPr lang="en-US" sz="2000" dirty="0" smtClean="0"/>
              <a:t>Discussion forums</a:t>
            </a:r>
          </a:p>
          <a:p>
            <a:pPr lvl="2"/>
            <a:r>
              <a:rPr lang="en-US" sz="2000" dirty="0" smtClean="0"/>
              <a:t>Discussion groups</a:t>
            </a:r>
          </a:p>
          <a:p>
            <a:pPr lvl="1"/>
            <a:r>
              <a:rPr lang="en-US" sz="2000" dirty="0" smtClean="0"/>
              <a:t>Assignment </a:t>
            </a:r>
            <a:r>
              <a:rPr lang="en-US" sz="2000" dirty="0" smtClean="0"/>
              <a:t>submissions</a:t>
            </a:r>
          </a:p>
          <a:p>
            <a:pPr lvl="1"/>
            <a:r>
              <a:rPr lang="en-US" sz="2000" dirty="0" smtClean="0"/>
              <a:t>Announcements?</a:t>
            </a:r>
            <a:endParaRPr lang="en-US" sz="2000" dirty="0" smtClean="0"/>
          </a:p>
          <a:p>
            <a:r>
              <a:rPr lang="en-US" sz="2000" dirty="0" smtClean="0"/>
              <a:t>Other handouts (on Canvas)</a:t>
            </a:r>
          </a:p>
          <a:p>
            <a:pPr lvl="1"/>
            <a:r>
              <a:rPr lang="en-US" sz="2000" dirty="0" smtClean="0"/>
              <a:t>Rubric for the philosophy paper</a:t>
            </a:r>
          </a:p>
          <a:p>
            <a:pPr lvl="1"/>
            <a:r>
              <a:rPr lang="en-US" sz="2000" dirty="0" smtClean="0"/>
              <a:t>Group work:  individual </a:t>
            </a:r>
            <a:r>
              <a:rPr lang="en-US" sz="2000" dirty="0" smtClean="0"/>
              <a:t>accountability</a:t>
            </a:r>
          </a:p>
          <a:p>
            <a:r>
              <a:rPr lang="en-US" sz="2200" dirty="0" smtClean="0"/>
              <a:t>Poll Everywhere</a:t>
            </a:r>
            <a:endParaRPr lang="en-US" sz="2200" dirty="0"/>
          </a:p>
        </p:txBody>
      </p:sp>
      <p:sp>
        <p:nvSpPr>
          <p:cNvPr id="5" name="Slide Number Placeholder 4"/>
          <p:cNvSpPr>
            <a:spLocks noGrp="1"/>
          </p:cNvSpPr>
          <p:nvPr>
            <p:ph type="sldNum" sz="quarter" idx="12"/>
          </p:nvPr>
        </p:nvSpPr>
        <p:spPr/>
        <p:txBody>
          <a:bodyPr/>
          <a:lstStyle/>
          <a:p>
            <a:r>
              <a:rPr lang="en-US" smtClean="0"/>
              <a:t> </a:t>
            </a:r>
            <a:endParaRPr lang="en-US" dirty="0"/>
          </a:p>
        </p:txBody>
      </p:sp>
      <p:pic>
        <p:nvPicPr>
          <p:cNvPr id="1026" name="Picture 2" descr="http://sd.keepcalm-o-matic.co.uk/i/ooh-ooh-pick-me-.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5389" y="530891"/>
            <a:ext cx="4905946" cy="572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5471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419"/>
            <a:ext cx="8596668" cy="1364211"/>
          </a:xfrm>
        </p:spPr>
        <p:txBody>
          <a:bodyPr>
            <a:normAutofit/>
          </a:bodyPr>
          <a:lstStyle/>
          <a:p>
            <a:r>
              <a:rPr lang="en-US" dirty="0" smtClean="0"/>
              <a:t>Metaphysics</a:t>
            </a:r>
            <a:br>
              <a:rPr lang="en-US" dirty="0" smtClean="0"/>
            </a:br>
            <a:r>
              <a:rPr lang="en-US" dirty="0" smtClean="0"/>
              <a:t> - Anthropology	</a:t>
            </a:r>
            <a:endParaRPr lang="en-US" dirty="0"/>
          </a:p>
        </p:txBody>
      </p:sp>
      <p:sp>
        <p:nvSpPr>
          <p:cNvPr id="3" name="Content Placeholder 2"/>
          <p:cNvSpPr>
            <a:spLocks noGrp="1"/>
          </p:cNvSpPr>
          <p:nvPr>
            <p:ph idx="1"/>
          </p:nvPr>
        </p:nvSpPr>
        <p:spPr>
          <a:xfrm>
            <a:off x="677334" y="1131217"/>
            <a:ext cx="8289384" cy="5726784"/>
          </a:xfrm>
        </p:spPr>
        <p:txBody>
          <a:bodyPr>
            <a:normAutofit fontScale="70000" lnSpcReduction="20000"/>
          </a:bodyPr>
          <a:lstStyle/>
          <a:p>
            <a:pPr marL="0" indent="0">
              <a:lnSpc>
                <a:spcPct val="120000"/>
              </a:lnSpc>
              <a:buNone/>
            </a:pPr>
            <a:r>
              <a:rPr lang="en-US" sz="4500" dirty="0" smtClean="0"/>
              <a:t>One aspect of metaphysics </a:t>
            </a:r>
            <a:r>
              <a:rPr lang="en-US" sz="4500" dirty="0" smtClean="0"/>
              <a:t/>
            </a:r>
            <a:br>
              <a:rPr lang="en-US" sz="4500" dirty="0" smtClean="0"/>
            </a:br>
            <a:r>
              <a:rPr lang="en-US" sz="4500" dirty="0" smtClean="0"/>
              <a:t>is </a:t>
            </a:r>
            <a:r>
              <a:rPr lang="en-US" sz="4500" dirty="0" smtClean="0"/>
              <a:t>anthropology.</a:t>
            </a:r>
          </a:p>
          <a:p>
            <a:pPr>
              <a:lnSpc>
                <a:spcPct val="120000"/>
              </a:lnSpc>
            </a:pPr>
            <a:r>
              <a:rPr lang="en-US" sz="4500" dirty="0"/>
              <a:t>	</a:t>
            </a:r>
            <a:r>
              <a:rPr lang="en-US" sz="4500" dirty="0" smtClean="0"/>
              <a:t>Which, again, </a:t>
            </a:r>
            <a:r>
              <a:rPr lang="en-US" sz="4500" dirty="0" smtClean="0"/>
              <a:t/>
            </a:r>
            <a:br>
              <a:rPr lang="en-US" sz="4500" dirty="0" smtClean="0"/>
            </a:br>
            <a:r>
              <a:rPr lang="en-US" sz="4500" dirty="0" smtClean="0"/>
              <a:t>is </a:t>
            </a:r>
            <a:r>
              <a:rPr lang="en-US" sz="4500" dirty="0" smtClean="0"/>
              <a:t>____________</a:t>
            </a:r>
          </a:p>
          <a:p>
            <a:pPr>
              <a:lnSpc>
                <a:spcPct val="120000"/>
              </a:lnSpc>
            </a:pPr>
            <a:r>
              <a:rPr lang="en-US" sz="4500" dirty="0"/>
              <a:t>	</a:t>
            </a:r>
            <a:r>
              <a:rPr lang="en-US" sz="4500" dirty="0" smtClean="0"/>
              <a:t>How does the view of the student make</a:t>
            </a:r>
            <a:br>
              <a:rPr lang="en-US" sz="4500" dirty="0" smtClean="0"/>
            </a:br>
            <a:r>
              <a:rPr lang="en-US" sz="4500" dirty="0" smtClean="0"/>
              <a:t> a difference in education?</a:t>
            </a:r>
          </a:p>
          <a:p>
            <a:pPr lvl="1">
              <a:lnSpc>
                <a:spcPct val="120000"/>
              </a:lnSpc>
            </a:pPr>
            <a:r>
              <a:rPr lang="en-US" sz="4500" dirty="0" smtClean="0"/>
              <a:t>Student as “naked ape.”</a:t>
            </a:r>
          </a:p>
          <a:p>
            <a:pPr lvl="1">
              <a:lnSpc>
                <a:spcPct val="120000"/>
              </a:lnSpc>
            </a:pPr>
            <a:r>
              <a:rPr lang="en-US" sz="4500" dirty="0" smtClean="0"/>
              <a:t>Student is essentially good.</a:t>
            </a:r>
          </a:p>
          <a:p>
            <a:pPr lvl="1">
              <a:lnSpc>
                <a:spcPct val="120000"/>
              </a:lnSpc>
            </a:pPr>
            <a:r>
              <a:rPr lang="en-US" sz="4500" dirty="0" smtClean="0"/>
              <a:t>Student is essentially sinful.</a:t>
            </a:r>
          </a:p>
          <a:p>
            <a:pPr lvl="1">
              <a:lnSpc>
                <a:spcPct val="120000"/>
              </a:lnSpc>
            </a:pPr>
            <a:r>
              <a:rPr lang="en-US" sz="4500" dirty="0" smtClean="0"/>
              <a:t>Student is made in God’s image.</a:t>
            </a:r>
          </a:p>
          <a:p>
            <a:pPr marL="0" indent="0">
              <a:buNone/>
            </a:pPr>
            <a:endParaRPr lang="en-US"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Knight/Metaphysics/Anthropology</a:t>
            </a:r>
            <a:endParaRPr lang="en-US" dirty="0"/>
          </a:p>
        </p:txBody>
      </p:sp>
      <p:pic>
        <p:nvPicPr>
          <p:cNvPr id="15362" name="Picture 2" descr="http://hannahc12.files.wordpress.com/2010/05/evolution1.jpe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07359" y="699524"/>
            <a:ext cx="6085450" cy="251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1722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419"/>
            <a:ext cx="8596668" cy="1364211"/>
          </a:xfrm>
        </p:spPr>
        <p:txBody>
          <a:bodyPr>
            <a:normAutofit/>
          </a:bodyPr>
          <a:lstStyle/>
          <a:p>
            <a:r>
              <a:rPr lang="en-US" dirty="0" smtClean="0"/>
              <a:t>Metaphysics</a:t>
            </a:r>
            <a:br>
              <a:rPr lang="en-US" dirty="0" smtClean="0"/>
            </a:br>
            <a:r>
              <a:rPr lang="en-US" dirty="0" smtClean="0"/>
              <a:t> - Anthropology	</a:t>
            </a:r>
            <a:endParaRPr lang="en-US" dirty="0"/>
          </a:p>
        </p:txBody>
      </p:sp>
      <p:sp>
        <p:nvSpPr>
          <p:cNvPr id="3" name="Content Placeholder 2"/>
          <p:cNvSpPr>
            <a:spLocks noGrp="1"/>
          </p:cNvSpPr>
          <p:nvPr>
            <p:ph idx="1"/>
          </p:nvPr>
        </p:nvSpPr>
        <p:spPr>
          <a:xfrm>
            <a:off x="677334" y="1381629"/>
            <a:ext cx="8289384" cy="5476371"/>
          </a:xfrm>
        </p:spPr>
        <p:txBody>
          <a:bodyPr>
            <a:normAutofit fontScale="70000" lnSpcReduction="20000"/>
          </a:bodyPr>
          <a:lstStyle/>
          <a:p>
            <a:pPr>
              <a:lnSpc>
                <a:spcPct val="120000"/>
              </a:lnSpc>
            </a:pPr>
            <a:r>
              <a:rPr lang="en-US" sz="4500" dirty="0" smtClean="0"/>
              <a:t>Dr</a:t>
            </a:r>
            <a:r>
              <a:rPr lang="en-US" sz="4500" dirty="0"/>
              <a:t>. Nancy </a:t>
            </a:r>
            <a:r>
              <a:rPr lang="en-US" sz="4500" dirty="0" err="1" smtClean="0"/>
              <a:t>Pearcy</a:t>
            </a:r>
            <a:r>
              <a:rPr lang="en-US" sz="4500" dirty="0" smtClean="0"/>
              <a:t> speaking at the First </a:t>
            </a:r>
            <a:br>
              <a:rPr lang="en-US" sz="4500" dirty="0" smtClean="0"/>
            </a:br>
            <a:r>
              <a:rPr lang="en-US" sz="4500" dirty="0" smtClean="0"/>
              <a:t>Mondays Lecture in September (2014)</a:t>
            </a:r>
          </a:p>
          <a:p>
            <a:pPr lvl="1">
              <a:lnSpc>
                <a:spcPct val="120000"/>
              </a:lnSpc>
            </a:pPr>
            <a:r>
              <a:rPr lang="en-US" sz="4500" dirty="0" smtClean="0"/>
              <a:t>How does the view of the student differ </a:t>
            </a:r>
            <a:br>
              <a:rPr lang="en-US" sz="4500" dirty="0" smtClean="0"/>
            </a:br>
            <a:r>
              <a:rPr lang="en-US" sz="4500" dirty="0" smtClean="0"/>
              <a:t>between…</a:t>
            </a:r>
          </a:p>
          <a:p>
            <a:pPr lvl="2">
              <a:lnSpc>
                <a:spcPct val="120000"/>
              </a:lnSpc>
            </a:pPr>
            <a:r>
              <a:rPr lang="en-US" sz="4500" dirty="0" smtClean="0"/>
              <a:t>The Genesis 1 approach?</a:t>
            </a:r>
          </a:p>
          <a:p>
            <a:pPr lvl="2">
              <a:lnSpc>
                <a:spcPct val="120000"/>
              </a:lnSpc>
            </a:pPr>
            <a:r>
              <a:rPr lang="en-US" sz="4500" dirty="0" smtClean="0"/>
              <a:t>The Genesis 3 approach?  </a:t>
            </a:r>
          </a:p>
          <a:p>
            <a:pPr>
              <a:lnSpc>
                <a:spcPct val="120000"/>
              </a:lnSpc>
            </a:pPr>
            <a:r>
              <a:rPr lang="en-US" sz="4500" dirty="0" smtClean="0"/>
              <a:t>Table groups:  why does </a:t>
            </a:r>
            <a:r>
              <a:rPr lang="en-US" sz="4500" dirty="0" smtClean="0"/>
              <a:t/>
            </a:r>
            <a:br>
              <a:rPr lang="en-US" sz="4500" dirty="0" smtClean="0"/>
            </a:br>
            <a:r>
              <a:rPr lang="en-US" sz="4500" dirty="0" smtClean="0"/>
              <a:t>philosophical </a:t>
            </a:r>
            <a:r>
              <a:rPr lang="en-US" sz="4500" dirty="0" smtClean="0"/>
              <a:t>anthropology matter </a:t>
            </a:r>
            <a:r>
              <a:rPr lang="en-US" sz="4500" dirty="0" smtClean="0"/>
              <a:t/>
            </a:r>
            <a:br>
              <a:rPr lang="en-US" sz="4500" dirty="0" smtClean="0"/>
            </a:br>
            <a:r>
              <a:rPr lang="en-US" sz="4500" dirty="0" smtClean="0"/>
              <a:t>in </a:t>
            </a:r>
            <a:r>
              <a:rPr lang="en-US" sz="4500" dirty="0" smtClean="0"/>
              <a:t>education?  </a:t>
            </a:r>
          </a:p>
          <a:p>
            <a:pPr marL="0" indent="0">
              <a:buNone/>
            </a:pPr>
            <a:endParaRPr lang="en-US"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Knight/Metaphysics/Anthropology</a:t>
            </a:r>
            <a:endParaRPr lang="en-US" dirty="0"/>
          </a:p>
        </p:txBody>
      </p:sp>
      <p:pic>
        <p:nvPicPr>
          <p:cNvPr id="15364" name="Picture 4" descr="http://www.wolfescape.com/Humour/NonMedPicts/EvolutionOfAuthority.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435656" y="3292479"/>
            <a:ext cx="4512796" cy="2668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732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Metaphysics</a:t>
            </a:r>
            <a:br>
              <a:rPr lang="en-US" dirty="0"/>
            </a:br>
            <a:r>
              <a:rPr lang="en-US" dirty="0"/>
              <a:t> - Ontology</a:t>
            </a:r>
            <a:r>
              <a:rPr lang="en-US" dirty="0" smtClean="0"/>
              <a:t>	</a:t>
            </a:r>
            <a:endParaRPr lang="en-US" dirty="0"/>
          </a:p>
        </p:txBody>
      </p:sp>
      <p:sp>
        <p:nvSpPr>
          <p:cNvPr id="3" name="Content Placeholder 2"/>
          <p:cNvSpPr>
            <a:spLocks noGrp="1"/>
          </p:cNvSpPr>
          <p:nvPr>
            <p:ph idx="1"/>
          </p:nvPr>
        </p:nvSpPr>
        <p:spPr>
          <a:xfrm>
            <a:off x="677334" y="1930400"/>
            <a:ext cx="8596668" cy="4168559"/>
          </a:xfrm>
        </p:spPr>
        <p:txBody>
          <a:bodyPr>
            <a:normAutofit fontScale="70000" lnSpcReduction="20000"/>
          </a:bodyPr>
          <a:lstStyle/>
          <a:p>
            <a:pPr marL="0" indent="0">
              <a:buNone/>
            </a:pPr>
            <a:r>
              <a:rPr lang="en-US" sz="3600" dirty="0" smtClean="0"/>
              <a:t>Another aspect of metaphysics is ontology.</a:t>
            </a:r>
          </a:p>
          <a:p>
            <a:r>
              <a:rPr lang="en-US" sz="3600" dirty="0"/>
              <a:t>	</a:t>
            </a:r>
            <a:r>
              <a:rPr lang="en-US" sz="3600" dirty="0" smtClean="0"/>
              <a:t>Which, again, is ____________</a:t>
            </a:r>
          </a:p>
          <a:p>
            <a:r>
              <a:rPr lang="en-US" sz="3600" dirty="0"/>
              <a:t>	</a:t>
            </a:r>
            <a:r>
              <a:rPr lang="en-US" sz="3600" dirty="0" smtClean="0"/>
              <a:t>How does the view of “</a:t>
            </a:r>
            <a:r>
              <a:rPr lang="en-US" sz="3600" i="1" dirty="0" smtClean="0"/>
              <a:t>what</a:t>
            </a:r>
            <a:r>
              <a:rPr lang="en-US" sz="3600" dirty="0" smtClean="0"/>
              <a:t> </a:t>
            </a:r>
            <a:r>
              <a:rPr lang="en-US" sz="3600" i="1" dirty="0" smtClean="0"/>
              <a:t>is” </a:t>
            </a:r>
            <a:r>
              <a:rPr lang="en-US" sz="3600" dirty="0" smtClean="0"/>
              <a:t>make a difference in education?</a:t>
            </a:r>
          </a:p>
          <a:p>
            <a:pPr lvl="1"/>
            <a:r>
              <a:rPr lang="en-US" sz="3600" dirty="0" smtClean="0"/>
              <a:t>Do things exist (are they real) even if there are no humans to experience them?</a:t>
            </a:r>
          </a:p>
          <a:p>
            <a:pPr lvl="2"/>
            <a:r>
              <a:rPr lang="en-US" sz="3600" dirty="0" smtClean="0"/>
              <a:t>If a tree falls in a forest and no one’s there to hear it, does it still make a noise?  </a:t>
            </a:r>
            <a:r>
              <a:rPr lang="en-US" sz="3600" i="1" dirty="0" smtClean="0"/>
              <a:t>How do you know?</a:t>
            </a:r>
          </a:p>
          <a:p>
            <a:pPr lvl="1"/>
            <a:r>
              <a:rPr lang="en-US" sz="3600" dirty="0" smtClean="0"/>
              <a:t>Is your concept of “green” the same as mine?  How do we know either way?</a:t>
            </a:r>
          </a:p>
          <a:p>
            <a:pPr marL="0" indent="0">
              <a:buNone/>
            </a:pPr>
            <a:endParaRPr lang="en-US" dirty="0" smtClean="0"/>
          </a:p>
          <a:p>
            <a:pPr>
              <a:buAutoNum type="arabicPeriod"/>
            </a:pPr>
            <a:endParaRPr lang="en-US" dirty="0"/>
          </a:p>
        </p:txBody>
      </p:sp>
      <p:sp>
        <p:nvSpPr>
          <p:cNvPr id="4" name="TextBox 3"/>
          <p:cNvSpPr txBox="1"/>
          <p:nvPr/>
        </p:nvSpPr>
        <p:spPr>
          <a:xfrm>
            <a:off x="7821227" y="0"/>
            <a:ext cx="4370773" cy="646331"/>
          </a:xfrm>
          <a:prstGeom prst="rect">
            <a:avLst/>
          </a:prstGeom>
          <a:noFill/>
        </p:spPr>
        <p:txBody>
          <a:bodyPr wrap="square" rtlCol="0">
            <a:spAutoFit/>
          </a:bodyPr>
          <a:lstStyle/>
          <a:p>
            <a:r>
              <a:rPr lang="en-US" dirty="0" smtClean="0"/>
              <a:t>Knight/Metaphysics/Ontology</a:t>
            </a:r>
          </a:p>
          <a:p>
            <a:r>
              <a:rPr lang="en-US" i="1" dirty="0" smtClean="0">
                <a:solidFill>
                  <a:srgbClr val="FFC000"/>
                </a:solidFill>
                <a:effectLst>
                  <a:outerShdw blurRad="38100" dist="38100" dir="2700000" algn="tl">
                    <a:srgbClr val="000000">
                      <a:alpha val="43137"/>
                    </a:srgbClr>
                  </a:outerShdw>
                </a:effectLst>
              </a:rPr>
              <a:t>Got to here on 1/19/17</a:t>
            </a:r>
            <a:endParaRPr lang="en-US" i="1" dirty="0">
              <a:solidFill>
                <a:srgbClr val="FFC000"/>
              </a:solidFill>
              <a:effectLst>
                <a:outerShdw blurRad="38100" dist="38100" dir="2700000" algn="tl">
                  <a:srgbClr val="000000">
                    <a:alpha val="43137"/>
                  </a:srgbClr>
                </a:outerShdw>
              </a:effectLst>
            </a:endParaRPr>
          </a:p>
        </p:txBody>
      </p:sp>
      <p:pic>
        <p:nvPicPr>
          <p:cNvPr id="7173" name="Picture 5" descr="https://upload.wikimedia.org/wikipedia/commons/e/ed/Parmenide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274002" y="609600"/>
            <a:ext cx="2695575" cy="352425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274002" y="4133851"/>
            <a:ext cx="2831977" cy="1754326"/>
          </a:xfrm>
          <a:prstGeom prst="rect">
            <a:avLst/>
          </a:prstGeom>
        </p:spPr>
        <p:txBody>
          <a:bodyPr wrap="square">
            <a:spAutoFit/>
          </a:bodyPr>
          <a:lstStyle/>
          <a:p>
            <a:r>
              <a:rPr lang="en-US" i="1" dirty="0">
                <a:effectLst>
                  <a:outerShdw blurRad="38100" dist="38100" dir="2700000" algn="tl">
                    <a:srgbClr val="000000">
                      <a:alpha val="43137"/>
                    </a:srgbClr>
                  </a:outerShdw>
                </a:effectLst>
                <a:latin typeface="Arial" panose="020B0604020202020204" pitchFamily="34" charset="0"/>
                <a:hlinkClick r:id="rId4" tooltip="Parmenides"/>
              </a:rPr>
              <a:t>Parmenides</a:t>
            </a:r>
            <a:r>
              <a:rPr lang="en-US" i="1" dirty="0">
                <a:effectLst>
                  <a:outerShdw blurRad="38100" dist="38100" dir="2700000" algn="tl">
                    <a:srgbClr val="000000">
                      <a:alpha val="43137"/>
                    </a:srgbClr>
                  </a:outerShdw>
                </a:effectLst>
                <a:latin typeface="Arial" panose="020B0604020202020204" pitchFamily="34" charset="0"/>
              </a:rPr>
              <a:t> was among the first to propose an ontological characterization of the fundamental nature of reality.</a:t>
            </a:r>
            <a:endParaRPr lang="en-US"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30094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Metaphysics</a:t>
            </a:r>
            <a:br>
              <a:rPr lang="en-US" dirty="0"/>
            </a:br>
            <a:r>
              <a:rPr lang="en-US" dirty="0"/>
              <a:t> - Ontology</a:t>
            </a:r>
            <a:r>
              <a:rPr lang="en-US" dirty="0" smtClean="0"/>
              <a:t>	</a:t>
            </a:r>
            <a:endParaRPr lang="en-US" dirty="0"/>
          </a:p>
        </p:txBody>
      </p:sp>
      <p:sp>
        <p:nvSpPr>
          <p:cNvPr id="3" name="Content Placeholder 2"/>
          <p:cNvSpPr>
            <a:spLocks noGrp="1"/>
          </p:cNvSpPr>
          <p:nvPr>
            <p:ph idx="1"/>
          </p:nvPr>
        </p:nvSpPr>
        <p:spPr>
          <a:xfrm>
            <a:off x="677334" y="2066544"/>
            <a:ext cx="8596668" cy="4531480"/>
          </a:xfrm>
        </p:spPr>
        <p:txBody>
          <a:bodyPr>
            <a:normAutofit fontScale="77500" lnSpcReduction="20000"/>
          </a:bodyPr>
          <a:lstStyle/>
          <a:p>
            <a:r>
              <a:rPr lang="en-US" sz="3000" dirty="0" smtClean="0"/>
              <a:t>Do learners all construct their own </a:t>
            </a:r>
            <a:br>
              <a:rPr lang="en-US" sz="3000" dirty="0" smtClean="0"/>
            </a:br>
            <a:r>
              <a:rPr lang="en-US" sz="3000" dirty="0" smtClean="0"/>
              <a:t>knowledge in their own way?  (“Constructivism”)</a:t>
            </a:r>
          </a:p>
          <a:p>
            <a:r>
              <a:rPr lang="en-US" sz="3000" dirty="0" smtClean="0"/>
              <a:t>If we as learners are made in God’s image, but God is omniscient, is learning part of the fallen world or the created order?  </a:t>
            </a:r>
          </a:p>
          <a:p>
            <a:r>
              <a:rPr lang="en-US" sz="3000" dirty="0" smtClean="0"/>
              <a:t>Can humans </a:t>
            </a:r>
            <a:r>
              <a:rPr lang="en-US" sz="3000" i="1" dirty="0" smtClean="0"/>
              <a:t>think</a:t>
            </a:r>
            <a:r>
              <a:rPr lang="en-US" sz="3000" dirty="0" smtClean="0"/>
              <a:t> something into existence?  E.g., the terrorist state in the Middle-East?  Or the American Dream?  Or the failure of the public schools?  Or the failure of one or more branches of the federal government?  </a:t>
            </a:r>
          </a:p>
          <a:p>
            <a:pPr lvl="1"/>
            <a:r>
              <a:rPr lang="en-US" sz="3000" dirty="0" smtClean="0"/>
              <a:t>Do these concepts (e.g., liberty, privacy, rights, truth, reality) actually “exist”?</a:t>
            </a:r>
          </a:p>
          <a:p>
            <a:pPr lvl="1"/>
            <a:r>
              <a:rPr lang="en-US" sz="3000" dirty="0" smtClean="0"/>
              <a:t>(Table partners) Comment on this:  Every teacher in America has strong perspectives on these examples which can come into his/her teaching </a:t>
            </a:r>
            <a:r>
              <a:rPr lang="en-US" sz="3000" i="1" dirty="0" smtClean="0"/>
              <a:t>every</a:t>
            </a:r>
            <a:r>
              <a:rPr lang="en-US" sz="3000" dirty="0" smtClean="0"/>
              <a:t> day.  </a:t>
            </a:r>
          </a:p>
          <a:p>
            <a:pPr marL="0" indent="0">
              <a:buNone/>
            </a:pPr>
            <a:endParaRPr lang="en-US" dirty="0" smtClean="0"/>
          </a:p>
          <a:p>
            <a:pPr>
              <a:buAutoNum type="arabicPeriod"/>
            </a:pPr>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Knight/Metaphysics/Ontology</a:t>
            </a:r>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936637" y="369332"/>
            <a:ext cx="4059281" cy="2263140"/>
          </a:xfrm>
          <a:prstGeom prst="rect">
            <a:avLst/>
          </a:prstGeom>
        </p:spPr>
      </p:pic>
    </p:spTree>
    <p:extLst>
      <p:ext uri="{BB962C8B-B14F-4D97-AF65-F5344CB8AC3E}">
        <p14:creationId xmlns:p14="http://schemas.microsoft.com/office/powerpoint/2010/main" val="83772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questions from Canvas discussions (metaphysics:  </a:t>
            </a:r>
            <a:r>
              <a:rPr lang="en-US" dirty="0" smtClean="0"/>
              <a:t>real) 	</a:t>
            </a:r>
            <a:endParaRPr lang="en-US" dirty="0"/>
          </a:p>
        </p:txBody>
      </p:sp>
      <p:sp>
        <p:nvSpPr>
          <p:cNvPr id="3" name="Content Placeholder 2"/>
          <p:cNvSpPr>
            <a:spLocks noGrp="1"/>
          </p:cNvSpPr>
          <p:nvPr>
            <p:ph idx="1"/>
          </p:nvPr>
        </p:nvSpPr>
        <p:spPr>
          <a:xfrm>
            <a:off x="677334" y="2639505"/>
            <a:ext cx="10865621" cy="3855373"/>
          </a:xfrm>
        </p:spPr>
        <p:txBody>
          <a:bodyPr>
            <a:noAutofit/>
          </a:bodyPr>
          <a:lstStyle/>
          <a:p>
            <a:pPr marL="514350" indent="-514350">
              <a:buFont typeface="+mj-lt"/>
              <a:buAutoNum type="arabicPeriod"/>
            </a:pPr>
            <a:r>
              <a:rPr lang="en-US" sz="2400" dirty="0"/>
              <a:t>Why do people get so caught up on metaphysics? </a:t>
            </a:r>
            <a:endParaRPr lang="en-US" sz="2400" dirty="0" smtClean="0"/>
          </a:p>
          <a:p>
            <a:pPr marL="514350" indent="-514350">
              <a:buFont typeface="+mj-lt"/>
              <a:buAutoNum type="arabicPeriod"/>
            </a:pPr>
            <a:r>
              <a:rPr lang="en-US" sz="2400" dirty="0" smtClean="0"/>
              <a:t>I </a:t>
            </a:r>
            <a:r>
              <a:rPr lang="en-US" sz="2400" dirty="0"/>
              <a:t>would maybe say that metaphysics is slightly higher on the importance scale, but wouldn't say one is better than the other. It is necessary to have the facts and figures, but human thought and activity bring education to a whole other level. My question is, "What is your opinion? Do you think one is better than the other</a:t>
            </a:r>
            <a:r>
              <a:rPr lang="en-US" sz="2400" dirty="0" smtClean="0"/>
              <a:t>?“</a:t>
            </a:r>
          </a:p>
          <a:p>
            <a:pPr marL="514350" indent="-514350">
              <a:buFont typeface="+mj-lt"/>
              <a:buAutoNum type="arabicPeriod"/>
            </a:pPr>
            <a:endParaRPr lang="en-US" sz="2200"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pic>
        <p:nvPicPr>
          <p:cNvPr id="6" name="Picture 4" descr="http://www.metaphysics-for-life.com/images/introduction-to-metaphysicsMFL.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9274002" y="184666"/>
            <a:ext cx="2800350" cy="2800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859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Epistemology</a:t>
            </a:r>
            <a:endParaRPr lang="en-US" dirty="0"/>
          </a:p>
        </p:txBody>
      </p:sp>
      <p:sp>
        <p:nvSpPr>
          <p:cNvPr id="3" name="Content Placeholder 2"/>
          <p:cNvSpPr>
            <a:spLocks noGrp="1"/>
          </p:cNvSpPr>
          <p:nvPr>
            <p:ph idx="1"/>
          </p:nvPr>
        </p:nvSpPr>
        <p:spPr>
          <a:xfrm>
            <a:off x="677334" y="1449421"/>
            <a:ext cx="8596668" cy="5108461"/>
          </a:xfrm>
        </p:spPr>
        <p:txBody>
          <a:bodyPr>
            <a:normAutofit fontScale="92500" lnSpcReduction="10000"/>
          </a:bodyPr>
          <a:lstStyle/>
          <a:p>
            <a:r>
              <a:rPr lang="en-US" sz="2400" dirty="0" smtClean="0"/>
              <a:t>What is Epistemology?</a:t>
            </a:r>
          </a:p>
          <a:p>
            <a:r>
              <a:rPr lang="en-US" sz="2400" dirty="0" smtClean="0"/>
              <a:t>What does this literally mean in Greek?</a:t>
            </a:r>
          </a:p>
          <a:p>
            <a:r>
              <a:rPr lang="en-US" sz="2400" dirty="0" smtClean="0"/>
              <a:t>What all is included in Epistemology (pp. 20-26)?</a:t>
            </a:r>
          </a:p>
          <a:p>
            <a:pPr lvl="1"/>
            <a:r>
              <a:rPr lang="en-US" sz="2000" dirty="0" smtClean="0"/>
              <a:t>What are some down-to-earth issues in Dimensions of Knowledge?  </a:t>
            </a:r>
          </a:p>
          <a:p>
            <a:pPr lvl="1"/>
            <a:r>
              <a:rPr lang="en-US" sz="2000" dirty="0"/>
              <a:t>What are some down-to-earth issues in </a:t>
            </a:r>
            <a:r>
              <a:rPr lang="en-US" sz="2000" dirty="0" smtClean="0"/>
              <a:t>Sources of </a:t>
            </a:r>
            <a:r>
              <a:rPr lang="en-US" sz="2000" dirty="0"/>
              <a:t>Knowledge?  </a:t>
            </a:r>
          </a:p>
          <a:p>
            <a:pPr lvl="1"/>
            <a:r>
              <a:rPr lang="en-US" sz="2000" dirty="0"/>
              <a:t>What are some down-to-earth issues in </a:t>
            </a:r>
            <a:r>
              <a:rPr lang="en-US" sz="2000" dirty="0" smtClean="0"/>
              <a:t>Validity of </a:t>
            </a:r>
            <a:r>
              <a:rPr lang="en-US" sz="2000" dirty="0"/>
              <a:t>Knowledge?  </a:t>
            </a:r>
          </a:p>
          <a:p>
            <a:r>
              <a:rPr lang="en-US" sz="2400" dirty="0" smtClean="0"/>
              <a:t>Explain in your own words the metaphysical-epistemological dilemma (p. 27). </a:t>
            </a:r>
          </a:p>
          <a:p>
            <a:r>
              <a:rPr lang="en-US" sz="2200" dirty="0" smtClean="0"/>
              <a:t>What does faith or worldview have to do with the dilemma? </a:t>
            </a:r>
          </a:p>
          <a:p>
            <a:pPr lvl="1"/>
            <a:r>
              <a:rPr lang="en-US" sz="2000" dirty="0"/>
              <a:t>(</a:t>
            </a:r>
            <a:r>
              <a:rPr lang="en-US" sz="2000" dirty="0" smtClean="0"/>
              <a:t>See Amy-Mal </a:t>
            </a:r>
            <a:r>
              <a:rPr lang="en-US" sz="2000" dirty="0"/>
              <a:t>exchange on FB</a:t>
            </a:r>
            <a:r>
              <a:rPr lang="en-US" sz="2000" dirty="0" smtClean="0"/>
              <a:t>.)</a:t>
            </a:r>
          </a:p>
          <a:p>
            <a:r>
              <a:rPr lang="en-US" sz="2400" dirty="0">
                <a:solidFill>
                  <a:srgbClr val="92D050"/>
                </a:solidFill>
              </a:rPr>
              <a:t>What is </a:t>
            </a:r>
            <a:r>
              <a:rPr lang="en-US" sz="2400" dirty="0" smtClean="0">
                <a:solidFill>
                  <a:srgbClr val="92D050"/>
                </a:solidFill>
              </a:rPr>
              <a:t>true?</a:t>
            </a:r>
            <a:endParaRPr lang="en-US" sz="2400" dirty="0">
              <a:solidFill>
                <a:srgbClr val="92D050"/>
              </a:solidFill>
            </a:endParaRPr>
          </a:p>
          <a:p>
            <a:pPr lvl="1"/>
            <a:r>
              <a:rPr lang="en-US" sz="2200" dirty="0" smtClean="0"/>
              <a:t>Table groups:  What does this all have to do with education?</a:t>
            </a:r>
          </a:p>
          <a:p>
            <a:pPr>
              <a:buAutoNum type="arabicPeriod"/>
            </a:pPr>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Knight/Epistemology</a:t>
            </a:r>
            <a:endParaRPr lang="en-US" dirty="0"/>
          </a:p>
        </p:txBody>
      </p:sp>
      <p:pic>
        <p:nvPicPr>
          <p:cNvPr id="20482" name="Picture 2" descr="http://www.dichtes-wasser.de/images/tribar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29414" y="527505"/>
            <a:ext cx="3240314" cy="2805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1727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7291" y="309235"/>
            <a:ext cx="8596668" cy="1320800"/>
          </a:xfrm>
        </p:spPr>
        <p:txBody>
          <a:bodyPr/>
          <a:lstStyle/>
          <a:p>
            <a:r>
              <a:rPr lang="en-US" dirty="0"/>
              <a:t>Student questions from Canvas discussions </a:t>
            </a:r>
            <a:r>
              <a:rPr lang="en-US" dirty="0" smtClean="0"/>
              <a:t>(epistemology:  </a:t>
            </a:r>
            <a:r>
              <a:rPr lang="en-US" dirty="0"/>
              <a:t>truth) </a:t>
            </a:r>
            <a:r>
              <a:rPr lang="en-US" dirty="0" smtClean="0"/>
              <a:t>	</a:t>
            </a:r>
            <a:endParaRPr lang="en-US" dirty="0"/>
          </a:p>
        </p:txBody>
      </p:sp>
      <p:sp>
        <p:nvSpPr>
          <p:cNvPr id="3" name="Content Placeholder 2"/>
          <p:cNvSpPr>
            <a:spLocks noGrp="1"/>
          </p:cNvSpPr>
          <p:nvPr>
            <p:ph idx="1"/>
          </p:nvPr>
        </p:nvSpPr>
        <p:spPr>
          <a:xfrm>
            <a:off x="677334" y="1939271"/>
            <a:ext cx="11044496" cy="4656838"/>
          </a:xfrm>
        </p:spPr>
        <p:txBody>
          <a:bodyPr>
            <a:noAutofit/>
          </a:bodyPr>
          <a:lstStyle/>
          <a:p>
            <a:pPr marL="514350" indent="-514350">
              <a:buFont typeface="+mj-lt"/>
              <a:buAutoNum type="arabicPeriod"/>
            </a:pPr>
            <a:endParaRPr lang="en-US" sz="2000" dirty="0" smtClean="0"/>
          </a:p>
          <a:p>
            <a:pPr marL="514350" indent="-514350">
              <a:buFont typeface="+mj-lt"/>
              <a:buAutoNum type="arabicPeriod"/>
            </a:pPr>
            <a:r>
              <a:rPr lang="en-US" sz="2400" dirty="0"/>
              <a:t>How can we make sure that our methodologies and practices are consistent with our educational philosophy? How do we know when they are not consistent? How much self-reflection does it take to make sure we remain consistent with our philosophy</a:t>
            </a:r>
            <a:r>
              <a:rPr lang="en-US" sz="2400" dirty="0" smtClean="0"/>
              <a:t>?</a:t>
            </a:r>
          </a:p>
          <a:p>
            <a:pPr marL="514350" indent="-514350">
              <a:buFont typeface="+mj-lt"/>
              <a:buAutoNum type="arabicPeriod"/>
            </a:pPr>
            <a:endParaRPr lang="en-US" sz="2000" dirty="0" smtClean="0"/>
          </a:p>
          <a:p>
            <a:pPr marL="514350" indent="-514350">
              <a:buFont typeface="+mj-lt"/>
              <a:buAutoNum type="arabicPeriod"/>
            </a:pPr>
            <a:endParaRPr lang="en-US" sz="2000" u="sng" dirty="0" smtClean="0"/>
          </a:p>
          <a:p>
            <a:pPr marL="514350" indent="-514350">
              <a:buFont typeface="+mj-lt"/>
              <a:buAutoNum type="arabicPeriod"/>
            </a:pPr>
            <a:endParaRPr lang="en-US" sz="2000" u="sng" dirty="0" smtClean="0"/>
          </a:p>
          <a:p>
            <a:pPr marL="514350" indent="-514350">
              <a:buFont typeface="+mj-lt"/>
              <a:buAutoNum type="arabicPeriod"/>
            </a:pPr>
            <a:endParaRPr lang="en-US" sz="2000" u="sng" dirty="0"/>
          </a:p>
          <a:p>
            <a:pPr marL="514350" indent="-514350">
              <a:buFont typeface="+mj-lt"/>
              <a:buAutoNum type="arabicPeriod"/>
            </a:pPr>
            <a:endParaRPr lang="en-US" sz="2000" dirty="0" smtClean="0"/>
          </a:p>
          <a:p>
            <a:pPr marL="514350" indent="-514350">
              <a:buFont typeface="+mj-lt"/>
              <a:buAutoNum type="arabicPeriod"/>
            </a:pPr>
            <a:endParaRPr lang="en-US" sz="2000" u="sng" dirty="0" smtClean="0"/>
          </a:p>
          <a:p>
            <a:pPr marL="514350" indent="-514350">
              <a:buFont typeface="+mj-lt"/>
              <a:buAutoNum type="arabicPeriod"/>
            </a:pPr>
            <a:endParaRPr lang="en-US" sz="2000" dirty="0"/>
          </a:p>
          <a:p>
            <a:pPr marL="514350" indent="-514350">
              <a:buFont typeface="+mj-lt"/>
              <a:buAutoNum type="arabicPeriod"/>
            </a:pPr>
            <a:endParaRPr lang="en-US" sz="2000" dirty="0" smtClean="0"/>
          </a:p>
          <a:p>
            <a:pPr marL="514350" indent="-514350">
              <a:buFont typeface="+mj-lt"/>
              <a:buAutoNum type="arabicPeriod"/>
            </a:pPr>
            <a:endParaRPr lang="en-US" sz="2000" dirty="0"/>
          </a:p>
          <a:p>
            <a:pPr marL="514350" indent="-514350">
              <a:buFont typeface="+mj-lt"/>
              <a:buAutoNum type="arabicPeriod"/>
            </a:pPr>
            <a:endParaRPr lang="en-US" sz="2000"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
        <p:nvSpPr>
          <p:cNvPr id="5" name="Slide Number Placeholder 4"/>
          <p:cNvSpPr>
            <a:spLocks noGrp="1"/>
          </p:cNvSpPr>
          <p:nvPr>
            <p:ph type="sldNum" sz="quarter" idx="4294967295"/>
          </p:nvPr>
        </p:nvSpPr>
        <p:spPr>
          <a:xfrm>
            <a:off x="8590663" y="6041362"/>
            <a:ext cx="683339" cy="365125"/>
          </a:xfrm>
        </p:spPr>
        <p:txBody>
          <a:bodyPr/>
          <a:lstStyle/>
          <a:p>
            <a:fld id="{D57F1E4F-1CFF-5643-939E-217C01CDF565}" type="slidenum">
              <a:rPr lang="en-US" smtClean="0"/>
              <a:pPr/>
              <a:t>36</a:t>
            </a:fld>
            <a:endParaRPr lang="en-US" dirty="0"/>
          </a:p>
        </p:txBody>
      </p:sp>
      <p:pic>
        <p:nvPicPr>
          <p:cNvPr id="6" name="Picture 2" descr="http://www.dichtes-wasser.de/images/tribar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7058" y="176493"/>
            <a:ext cx="2481843" cy="214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92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Axiology</a:t>
            </a:r>
            <a:endParaRPr lang="en-US" dirty="0"/>
          </a:p>
        </p:txBody>
      </p:sp>
      <p:sp>
        <p:nvSpPr>
          <p:cNvPr id="3" name="Content Placeholder 2"/>
          <p:cNvSpPr>
            <a:spLocks noGrp="1"/>
          </p:cNvSpPr>
          <p:nvPr>
            <p:ph idx="1"/>
          </p:nvPr>
        </p:nvSpPr>
        <p:spPr>
          <a:xfrm>
            <a:off x="677334" y="2060422"/>
            <a:ext cx="9015306" cy="4151434"/>
          </a:xfrm>
        </p:spPr>
        <p:txBody>
          <a:bodyPr>
            <a:normAutofit lnSpcReduction="10000"/>
          </a:bodyPr>
          <a:lstStyle/>
          <a:p>
            <a:r>
              <a:rPr lang="en-US" sz="2600" dirty="0" smtClean="0"/>
              <a:t>What is Axiology?</a:t>
            </a:r>
          </a:p>
          <a:p>
            <a:r>
              <a:rPr lang="en-US" sz="2600" dirty="0" smtClean="0"/>
              <a:t>What does this literally mean in Greek?  Study of ______</a:t>
            </a:r>
          </a:p>
          <a:p>
            <a:r>
              <a:rPr lang="en-US" sz="2600" dirty="0" smtClean="0"/>
              <a:t>What all is included in Axiology (pp. 29-31)?</a:t>
            </a:r>
          </a:p>
          <a:p>
            <a:pPr lvl="1"/>
            <a:r>
              <a:rPr lang="en-US" sz="2600" dirty="0" smtClean="0"/>
              <a:t>Why would </a:t>
            </a:r>
            <a:r>
              <a:rPr lang="en-US" sz="2600" i="1" dirty="0" smtClean="0"/>
              <a:t>ethics</a:t>
            </a:r>
            <a:r>
              <a:rPr lang="en-US" sz="2600" dirty="0" smtClean="0"/>
              <a:t> be part of the K-12 educational process?  </a:t>
            </a:r>
          </a:p>
          <a:p>
            <a:pPr lvl="2"/>
            <a:r>
              <a:rPr lang="en-US" sz="2600" dirty="0" smtClean="0"/>
              <a:t>I’ve noticed a lot of emphasis on ethical dilemmas in TV cop shows like NCIS, MI-5, Luther.  What do you think is going on with that?  Does this matter to educators?  </a:t>
            </a:r>
          </a:p>
          <a:p>
            <a:pPr>
              <a:buAutoNum type="arabicPeriod"/>
            </a:pPr>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Knight/Axiology</a:t>
            </a:r>
            <a:endParaRPr lang="en-US" dirty="0"/>
          </a:p>
        </p:txBody>
      </p:sp>
      <p:sp>
        <p:nvSpPr>
          <p:cNvPr id="6" name="AutoShape 4" descr="data:image/jpeg;base64,/9j/4AAQSkZJRgABAQAAAQABAAD/2wCEAAkGBxQSEhUUExQWFRUXGBsYGBgYFxweGRgcGhgcGxoaGBwdHyggGhwnHCAaITEiJikrLi4uFx8zODMsNyguLisBCgoKDg0OGxAQGywkHyQsLCwsLCwsLCwsLCwsLCwsLCwsLCwsLCwsLCwsLCwsLCwsLCwsLCwsLCwsLCwsLCwsLP/AABEIAKoBKQMBIgACEQEDEQH/xAAcAAABBQEBAQAAAAAAAAAAAAAGAAMEBQcBCAL/xABIEAACAQIEAwQGBgcGBgIDAQABAhEAAwQSITEFQVEGImFxBxMygZHRFkJUk6HBFCM1UnSx8BVicrKz4SRDgpLS8TOiJWNzF//EABkBAAMBAQEAAAAAAAAAAAAAAAABAgMEBf/EACQRAAICAgICAgIDAAAAAAAAAAABAhEDIRIxBEETUSJhFDKh/9oADAMBAAIRAxEAPwAw7D9j8Bc4fhHfB4d3bD22ZmtKWYlASSSNTNXn0H4d9hwv3KfKu+j4f/jMF/DWv8gogqjLdg/9B+HfYcL9ynypfQfh32HC/cp8qIYrsUikgf8AoNw77DhfuU+VL6DcO+w4X7lPlRDXaRSB76DcN+w4X7lPlS+g3DfsOF+5T5UQ0qBg99BuG/YcL9ynypfQbhv2HC/cp8qIaVAA99BuG/YcL9ynypfQbhv2HC/cp8qIaVAA99BuG/YcL9ynypfQbhv2HC/cp8qIKVAA/wDQbhv2HC/cp8qX0G4b9hwv3KfKiClQAP8A0G4b9hwv3KfKl9BuG/YcL9ynyohpUAD30G4b9hwv3KfKl9BuG/YcL9ynyohpUAD30G4b9hwv3KfKl9BuG/YcL9ynyohpUAD30G4b9hwv3KfKl9BuG/YcL9ynyohpUAD30G4b9hwv3KfKl9BuG/YcL9ynyohpUAD30G4b9hwv3KfKl9BuG/YcL9ynyohpUAD30G4b9hwv3KfKl9BuG/YcL9ynyohpUAD30G4b9hwv3KfKl9BuG/YcL9ynyohpUAD30G4b9hwv3KfKl9BuG/YcL9ynyohpUAD30G4b9hwv3KfKl9BuG/YcL9ynyq/dgASTAG5NUnEO01tAfVg3WHTRf+48vIGk2kBHxHYfhwVv+Bwux/5KdPKvIU16hvdur2V1bDHNG6d5VkaSWKzXl2hNPoKPX/o+/ZmB/hrX+QURRQ96Pf2Zgf4a1/kFEVUTQqVKu0ijldpUqAFSpVw0Adrk1Q8U7W4ewSpYuw3CCdRyk6UHcb9IN15W1lsj96QzkfCF/GnxYmzRsbxC3ZGa66oPE/yG5oY4h6RcLbMIHuHwAUfFiD8AayjH8WLGSS5O7OxJNVGK4yU3yj4VSiiW36NYv+lFQdLS+9zP4LFQMR6Vmnuiyv8AiV2/EFaxnFdoSx3gUymKe5olt3Pgpj5U3xQts1fF+kfFMDF1FHLIq/nJqjs+kC/ZuhxeuEjQ5mLBgeqkkHw6UH2OzmIcBmi0p/ePe+AqS3ZRRH6xidzED8NaV30OjdPR127/AE/1lu8oS8kMCFKrcRpjLJPeHPXmCOYBzNeYOEYF7F1H9c5CEMq6AEjVTp0MH3UUXO0mKYz6+4Z19sj3aafCmoWPkbuDXay70fdsRaFyxjLwUZs1q5ccnRj3kZmnY6iTzI5VpWFxdu6A1t0dTsVYMPiKhqnQ07H6VKqTtJ2qw2ACHFXDbFw5VORmEjqVBjfnSGXVdqu4bx3DYgTZv2rmgbuOpMHYkAyPfVhmoA7SpUqAFSpUqAFSpUqAFSpVw0Adqr4rxlbUgd9+k6D/ABHlUXjnG8koh15kan/Co69TyoNxWMO5Q5RrOYT5x/vUSnQ0rJ2M4y91iLm0wFAOWd9vzNR2u1FTGIRo6rt7ZgGddP3jHSvmxj7TzkYMRI0KzoYnQmBNYOTfZoqPq/jNG22P8q84V6FxgXKS0RB1nbQ156rTC7sUz2F6Pf2Xgf4a1/piiGh70efsvA/w1r/TFENbGYqVKlQAqVKlQAqicWxfqbNy5+6pI8+X4xUuh7t1cIwbxzKj8Z/KgGY1xnF98mTmOsg6k7yevvqo9ex09ZI8UE/EEfypvil7O7EFTrvIP9RUEqxEzEbx099FiosThswj1h88gj+dV9zs4pIZrjOJ1EgfyFScPfWzq26gkSfrR3QdOvWmXxzZRLDxgz4gjQbiqjJE0TsJwfDIARbBI/e70685irf+0Qq5UgDoB7qGBjuQ186cs40RO3h1j5U9INlxcxBO+h/DypXLkAEwYiCOnQmqS9jsp3Pzpu5iw2h15yeXlVNoEi5e6GEbeHMeVD/EuL3LJKgQSJBOp89/OrC3fVtt467/AJVE4lwr9Iu5vZUKBpG4JPlGtLb6GXfo67NX+K3mW++Jt2BaZluosKXDqAslcraZjHhRZifRFjrBzYTHK0bBg1throAyE8uenlQ4/GcUF72MxDHxusD8AQBR92J9JNsWfV424xuodHCMxdIBBcqIzAyJO+nOaicVVsqDfSKFeKdocAIu2bl5RzhbwImJlT6z4waY4t6ThjsNeweJspae4vqyxkFGP1vVsJkGOYNaJ/8A6Xw+CfWPA3/VP8qreLekHg95cuI/WqZEPhbjDfxTTWstemab9owX+z2wh9YLiOG7oK5gwMzsR4HUGKIeBdur9t1i4+YjKGJlomcstJieW1Tsd2d4JimK4PH3bN1j3UuWnKE7gAZA3vk13sx6MWLE4nEZQJhbInMJIBzOsCYkd06EbHQaKXFbZDipPSCZPSZjFXX1ZnQEpLA7fVIHxFFHZ/0iBra/pShXO7W9VJBjYmR+NNcM7JYS3otkOdGBclzz5HQHfYVepYRICoqAg6BQB+A8ayeYr4y94dxC3fXPaYMu0idD0IOoPnUqgwXI1DQYjQwdNtjy/OpCcVuqdGzCBo2vnrvVKdi4hXSqNgMWLiyNDsR0MTUmrJFVVx/GlEypOdzAjcDmfynxqZjcYtoSxrPONcfwzXWZnR2n2M0hRlZYIXTYmZnXaplJLsaVkXE8S1PsOFVWItqzsBcYhGXUesmGOVAxhT4TDxHELq5wcJfzIt1oBQ5vV6KIXOe+dBpHnTY7S4S0pVVCAbhVRRoMug0ERpsK63afCn6gHOTbQ7c/5Vzykvo1SZJvdnMPey3LuZLhAZlF6CGKiVO0gbREaVD4wlu1dspas3bjfWuW9FtqFYgTlyszZYA2GkxIBbTjOFEBmtHN+8qqf/tGaT0q0tGy2nq7eu0osn51n32X6PvAYBLmHD5XslkzFXIzqSswZ5/DyFeca9GYq1aCmESYOyL08q851vg9mWQ9hejz9l4H+Gtf6Yohoe9Hn7LwP8Na/wBMUQ1uZipUqVADOKxSW1zXHVF6sYFUzdssGDHrTPhbuEfELQZ2w4qzYhgfZDG2PDKYJHmQZoHxXECHPLXYaUk0Ds2I+kDh8kfpK5gCcuVgTG4ErqeUVn/art6+KVLZsGzbzAkswadwCxQwo1Bgmd+gkbw1wgM5VQJ311jY1HxN9biFQw2gADT3CrSJK/iNwgx6sQNdGE684IWoNvHAGTKHqwIHx2/Gq64xQEEgFIAGWAyksTJG5B9/nFONiEQD1rMNdEWCTH7zezE8h01qWhpk0KD7JBHUHfqJnamP0WJAjrvG3ht8K+TibTj9Vhidu+4En/q0Uf1rTV+3bVQ2YuSJyozBVOujMfa/6dPGpGz6JI5g+A3+FcMmNxqx15bD+WvvqJkzLnaQD7KgmWP5D5V8MwGgEnfXWOsTt/tVEj9/ELsDPLQztUf9LMwv49Pyr4YHeN9QOvj5V8hSKYyTYxJnXveH9Cra1xQhSSQNJ108PfVZw3CvcdLdpC9x2CqBuxOw/wB+QBPKvSvZL0d4TCW7Ze0t7EAAtccZoYjX1YOiKDoI1jnvTtoKMe4L2ax+NhrNglDtcudxB4idT7ga0Hs/6H7IGbHO11yfYtuyWwOQJEMx8ZHlWogV2lbGDCejzhgEDBWPes/id6AfSV6OHgPgcLYNoalLSZLw0gyZ/WruYGUjTRq2WuMKQ7MB4DwogWr1zD2bNxUCxat5SZ5vqZc6TEDwo1wFw7jTQ+dfN+0Fnrt/X86asuc8HSZrDIqZrDoIMKNdSdR16R/vU4WdidOW4938qqcNBYc9CNdtifyqyS6u4gazrAOp/Aa86xfZoQ8QwBPgfznSmXA6jrT3FHUkwZkqR+EioTnvCeu5/P4VpEhhL2buyGXpB/LX4Crl2gEnkJoX7MXIukT7QPzopIroj0Yvs8vduO3N6/eY525wJOVQfqgbGOpoJuYxzJkgHfUxRT6UeyTcOxZTe1cl7LdV5qf7ynQ+BB518cK4XabAh21ZmafDKflHxpOltlxXJ0gUF9tdTrvSN1gdZ981e271tGyhUI/vMFEedTcXgEurouQxpqCCOojcVEsiXaNo4G/eyhwfGLlvUHWIou7PdpgGUSqlp/w6Ad0jkTrBHQUIX+GMpiKiuhSioSM5QnHs3/D4xblslTJymQdTt15155rQ+yfG8ywx02Me0p5EdQeh8azyjFHi2iJu6PYXo8/ZeB/hrX+QUQ0BdheFYk8PwjJjCqmxaIU2lOUerHdB3I2MnXTeNKvVwGOBH/F22AiQbEEwDm1DGJMHbSCNZkbGYQUqH/0fiAj9dhm2mbTjkZgBjHegjUwARqTmH0P7QH2U/eCTk89Bn8+71I1KCwF9JnD/AFd/PBK3Bm8JHtax5H31m9xwhzRruJ6bc+dbvxjAYrE22tXbOHZTMEXHUj2YIMGDq/wG+YgZhxT0W49r2io1vkwuqNjoWlZSegD+dTxpjsDMR2hYWygg6g+7pTSYZ2ti9eYIpYSoMHJA5AgxznfWju36EsQQM1+0umurtOvgFjSiDh/oTwyqBdus5AGoBAzAGe6WIyzBjwiSDTEYxbwtxirC05tubhVspykZSMu3skwJ+VQMKqqMypJ272uVo2g93TfWfwrSvTFwA8PNu5Yu3ouhpGfKFhhIVUCwoDCB5+MjmEwnrMGjhVe87qc4YkncBLk7OpGk7hgJJNTOXFK/Y0uXQP5szTcZi0cySPJQNj4Cmrvc3g/3Z+Exv5VNOMyDRZJ0zDYDnGvv5VadnuxtzEgXrs2sOT/8mma4Ofq5/wAx086elth2DlkPdcKgLMdAqgk+4DU1o/Zr0Q4y6ue7ksDdRckt5lAP8xHlWydjuz+GwuHt/o9kWyyKzEj9YxKg99jqTV+KYUZLhfQlbLTfxbtPtC3bCyfFnLaeECiXCeinhaROHLkc3vXT8Rny/hRtSoApuE9lMFhXD2MLZtuAQHVBmg797ermlSoAVKlSoAVcNdpUAZzxS3D3JOgZxHM94/htULIQwMwdJ/r86tuP2wL1wdWJ+Kg1WBCzADSSB48gJNY5DWBbYZBmBkmDqYkx76nOIXeNVHxOn4f1zqvwSiGPQTMT8Z0qfaIKtPOCduU6x8PgK55GyIeLb93WQeXx0qNcIyjXQ8ufiTU2+Rp1MwI8Pn+VMu0GJjQ8tpFaRJkffA70XUPiF+JjX4ijis9sMAZB2P8AuK0BTImt4MxmVParh+FvYd1xdtbloAkg7jxUiCG5Agg1lH0ftW7WS2kWpYhCxZhJnVuZo07acXz3BYWctsgvHNokDxABnzI6UPrjAD4bEdPOubyZ3+KPQ8TDUebXYF4Dh74XGets2lYhGXvMRGbcjTXTT3mrj+xEcFrltbbEzFsFV8JEkExz3q2vopObpUK9jJHe+UnessmR8aN44kpNogYjgqlCBqRWfccwcE6bVpH9qSDp7+vlWf8Aac94nrU4pvlQ549Owbs3mtsSpjQj41HinmSZPw8aZr0keNNUz2D6PP2Xgf4a1/kFEND3o8/ZeB/hrX+mKIaZIqVKlQByK7SpUAKuV2lQBnPpm4HdxFi29sKUtZzckwQGywQI1GhnXp7sbTAFMO+U5HDKdDGjd3vabSAfMV6d43bDYe8CM023Ede6dBXn7EYQkXEH10ZZ5yNQPiKyy9FQ7KPEopKuAoW4MwVYAVpyvI5d4Egbd7nFbTwbJbweDsnYLbVtNDKqWn3mPfWI8HxGa21vuggZyW3yyRlHQklT/wBNbVb4rYuKrK4GVgSh5EMhynTwiRNTLIk+L9DSb/JezRK7UfA4oXba3F2YAj3+VSK3IFSrhNRbuL3gSBuZGg6/nQBLpVFtYuYzCJ21kH4VJBoA7SpUqAFSpUqAAntMsYhj1AP4R+VVuGPdk/VuK0c4WdD74+FXPa5YvKeqAfAt86olOhMc9BPOdJPKschrAsUtS7DkDp09o6eIipuCIB8CIOw15g1XYBSzidek6bRt+NWVqVjaAeok69PjpXPI0Q3im0EEe1O/jH8qhYm5tB1gDwgaflUnGBddYA5bmIB3855cqgOdo1A1/rwinEGczajn1Pvo64Y+azbP90fgIoEuHeCB49aL+zFybAH7pYfjP510Y2YzAv0h+j315uYuxiXsOFLup1QlV1II1UkATuOcb0E8Gt4kmLt1HWNCfbPuAA981sPbvA3b2BvpYJF3LmUD65U5vV6/vRl99Yae0At5VvPbzAA5rZJG+qtoIYbGPwqM0L6R1+LmaW2FXqyRBJ6edV+PtGDE1J4XxBbyyCGH8/6/KpGKE1wz/Z6MZWgRxJIaNdJ0jqdD1od40SRroOp2HgOpon4iArTzIO5UDQExLECdxQljsH65M9l/XDdlUQ9oxr3PrryzDWtfHx27ZzeTn4riuyotYpQYI0jlvMadOdQYrprlegkeTZ7B9Hn7LwP8Na/0xRDQ96PP2Xgf4a1/piiGmAqVKuTQB2lSpUAKlSpUARuImLVzWO42p2HdOprzzjMXlhhHtAxyj5xyrcu2mPFnCXDMFhkXb62+/RZPurAuKX5mNANBGw8qmUeSoLp2VOHw4t4llbVMzKy6QRMgmdJjadNq17h/ZdLVoAMwYzqIiCdO6w00iR4RWVWbz/pFq8qBgbYuvKygygWmLzoFz5QT41o3ZTtMtzD2rdx/1yysR9VYKa7McoA01ke+ueVWn7NlaTNbwuHW2ioohVAUDoAIFPUqZxTwjGYhSZ91dRiRL96TE6Dl113NMm6pB1nrvM6/np47VUrxW3PcBuHRdAT79AR1qTZxlyCFsORqdcomd5BbmZHxrmk3ZdIebELlDD2YkHXmJiZ6R7jUnBYyGy8j02Hl4TpVPcxjEZBalIAgFTpy+tUK9xUgg3LbpA0MaQd5IJ2qlf2S0HVKm7D5lVuoB+IpytxCpUqVAAv2yTvW28GH4rQylzL3TsT75jT3QKLO2S9xD/eI+Kz+VCOTUtpprMSdIjy/2rHIawJOBdiRvqSdOskae+KuLSgL3lhtzz2YHoeU6iqrDjWRJ36RMeEa+Ik1Kwr6MrjvHbURqu3Ib61zs0LLG24Z5gZh8/CKqW1A/wAO2XrrT+LxqMQR72hcoLERJBM6k79Kr1TK0GJEg9dDTQDbNInlO8aUU9j7spcHiD8RH5UMEaDXSSAf638SKlcBYZ4LQvPvAAxOhPvrRSrZElYacTvslq41tPWOqMVQRLMBoo8zXnXH4zC4zF3btyyPWs3f7pWCoCnun2TprOszW8h7KkNBOVpkBzrqNIBB32rEuNcZweIxd+/bt3ZusGAgCYVVJILbkiffQ8jlB1o0w1CW/wDSVaa3aA9WAoOyroNByA2pniHFltqWZoA31nyjqegquxWMt+1tA0k6RvBiqD1oxWJtLfYW7LOo39lPrHrnKggablRXPDE5vZ0z8mEV+I8+JuYm3duAQWBS0OgBGdidsx0WemYUOYyy+HuLGa28BozDMs9Y28jrV7f48oR/V2/VE/8AxATFtZMLDSTv7UmTJodWwzkkyZ1JO5PMmuyK4d9HClLIxgCT4mm6u7GBAqjqoTUh5IcEj2D6PP2Zgf4a1/kFEVDvo8/ZmB/hrX+QUQ1ZgQOMYo20JDWwYPtsVnyIBj4VlHHO0NzOolswuZmUmNV2ffURoYMHQga1Z+kri5t3wEcxl1lmgHn4RtsJms+u3nIGaUBaQwBAaJP5jrNZTl6BNG8dmMc9yypYMzE95jlET3tpmIIq9rK/RjxW2vcYura6Ke4Y/eQCeXtdOkUR9sO0rWbZ9UymRlkN+sR91OU7roatPVjegwmu1lvYvtBevZlv3Hy5x3w+0EEKg0bVtCRm000rReIcTt2bfrLjQOQ5mAWgDrAOlNOwM79K/FA1xbAOlsSw/vNED/t/zVlOPcmY5TVx2r4u925cdhGYk/1+HXah6yt686pYtm6WkZUUlpB0mNgdNToOdOyQ59FHZS1j7LNeZ8lubbW0YrnBuG4JYEEDMoMdQNav7XBbeHtwiEBWuZSZJIJUgydSYiTvvV12HwBwlnFWlgGwbVjMPrMti27tr/8Asuv8KfxcG28j6rQekjUj8K5cs4wpM6IQcug2FfF+2GVlYSCCCOoIg0N8H4lduWkJuGSvRRsPKp63HI1dz/2/Kl/Mh+w+CRXX0C2XVZU5O7Bggido1naqTil5otZWh1t94BoYOVXRvFj18+dErW7Y3082j86puPWWKlreVbarmGslmIgN/hAM+JAHOuSWXk7NVCkDWBs3jcbM3qlkFjzkzoIPMc9hvRVjLmZJWJOWMpJmCAd95G9D3DwqYm4AFl/az6g92WBBPKSR/hoswuFNpCUtqvLdjm8SI8upprI10DgmXv8AaFoD219x+VSLF5XUMpkESDQ4l9mQhoDgAsFmBJMbjXapfZi8f1qclfMPJ5JH/dmPvFdeHyHOVNGWTEoxtFxduhRLEAdTUJvUM4kgszAgSTLIJBHKQAdqlYwdw6AkagHw16GKh53z29EgsZ7xmMrbd3f4VrObUkjNK0Re1w/Ug9HH4hh+dBamdNz8f61/nRz2rH/DOehU/wD3FAuETM6jKeWsaiTpHL+hRkKgTVw7HQsCQNCFMyR3p11HSmzcQ5pd5jKMhUmeciICxPIbHqKkSxGScwIGbQ5jpMnluPefCotvCABjAkTO86Ea+PWuVbNHom2LiMQVgqVOw0zeR2JH9bUy1kDQADy5CJpjMSRsIYyY5eM6N76m2mRwTBEGNdNRrpr7PnT6YLZCQa8p89NKe4c2S4DlnUnTXbWf66Vy6BroYBHIDznTwr6why3rbRHfB8NTBj3VohMLFxLGIUakRrpuOdYj297BYrhwa7hh6/DmZ7s3LcmZYDQpvqNtJrcbCwu8BCfIZT/KKyvj/plvrcYYezZW2GIV7pZi4mM2VWULO41OhFVij2mZzfRit/iDMe9Hu28t9RUW7eLGTRNxvtkcS9x7mFwZZ1ZJFjKwzf8AMBVtXEaFid9qF7tsrvW6il0RZIsXxPe1q7wdrONNvKh/CscwA5mi3hsR0rl8jXR3+M7R83MGQDA5UG1pQQRp/XnWa0eK3uyPLXR6p9HvaCx+g4KznGcYe0CPJB7qL/0oGRP+1ebuCOy27LD6q2wO8NygYT5CDB6+FScdxV/3iJMxmPuiK3eWjjpey/7cuExmQDbTMwDQNGJCgQgJIA8pocwNi5fvLbUFXc906kCWEOSNRqBPSakYFmugsxiTAzGSYG/8vhRd6PMMlt718FQyW8qE+z3ic0ruTKzM8/Gufnu2WsetBR2f7GHD4u7clfVaG0N2U5Qc076MWHQjQ1St2ZyG7excBWW8yWxJc5FJD3rxOdmI70CAJG0U9xP0gXrQuAW7bkao4PcMEd0gEkt8N6h8U7erfsMPVgO6uihjqAyZC4HTMWEHoN66FOFaM32CnCsb+iBPXKSEWbuZyDmJGa2G/EdNjVnjONXsYEuO5S3si89OUgSdNzAHSrRuI4L1z3xhM1xYyO3eRoEBwnsq2Zt4nTwoXxeK9Zee4YLHNtoBHtRyALdNyaV1/Upfsg8dQO6IokOwRd/aZgq6DxNbn2R7LYfh9o27C95iDcc6s7DqeQ3hRAEnrWRdm8Mj461cuaWsOQ7aT3/+Wvic/e8Ahnx2pcTCh5AQ65i0DXaavkktsVPtFRwghrWK1GZ8XejUSYuBBGvRaq8ZhWtBwQIKPqD091UfCMWvrPWaMDiLjZh0N1tQd9qKjhc15s6AALGhMHMdvwNeflycjrhGik4JiHKIEJhbaMRO59a2bwkqIielXWKxNz6oTXTvXRp8DX0cFCEBAoykQDpzjpyjlUfjfaDCYMJ69spYwoAZm5SQFBMCRJ8QNdqxgrY5yomWEZcOuYIzRBYEd6JHQzpA16VFwmHChXzL7JgZGIh8rESAJgqNqlvctXcObiEMjKCpB0IIkEeBHOqvst2qw+NDeqXIUAlWVQwUzBhSZGnI76GOduKbJ5NLQwMEPWXHzsMzZTlQGcqKp9oErzHKatsOsWyIL+LkTA0jp/7oWw3b+0t82DbcKbjBrumUM9wx3Rrlkhc34RrRzhVkP5H+QocaBSd7Bu3jUsG49xlRGAAQD2DJMs06zM7CM3hUrs52hsLcuMzhVcLE8ozTm5DTWgrjgc3XWUC5yCxBIEsDkYdDI1j61UiknR1IDSudX7j5SR3Su2gmDHup43wfIzlNvTNfXtvhXJXMcpB73I6xA8xqPCpyhVNtydN50/dOs/Gsms8Dukd10UaaM/h0B8q052IwtptCyqmvKYAOuulbPLy39BGI32j47ba2baQ4cEEj6pBkSOhoYt3PPkfh4DWlcwJZi+c67rDFTG3tLI+NfKkwd9RGnhP8prSM3NbDjTotQhDKw9oM0idIgge7evl01JIEkk6aAaaA9fzr6VSRKmJI1XaDrEH3SR1gVy7b75ltHZogDLppA8QZ08KlDY1jrGZXAygyNxoTIJP/AKpcDCMmrHkW5qG1JkxoZ5HlHOpN2ycrT0APSRMe+mMGoRGuSVSZJgQTEwRuxGnPw0ihqxJjuPtw3dJOYBiANvGarOIX1tAM7gEbAatp4VzD8f8AXM0CCq9dxOn/AKoG4txU3HdjJ5DyB/Pep5qI5WFnbr0kWhhMRaw4uesuKwD90Bc0BuZMxPxrCcTaRVXUs8S2uknl7hRDxW21whEEvc7oHnv7or7tdiXHtOvjodK3x5FxsxaYJWbRYwKk4hg1tT00Puoqbs5bsIxN0ljooy7+HxoVx1rIxA2OvyP9da15WJoZwmHa4YX2twOZ8vGrC1xcjR11GkzHxFM8EtzdAOmhPlGtFl3gIxNnOyqt0AQ4I/WTEBxuG8axyzjyqRtjvtMY4bxlXETBA60EUZ4HgFqwZuuLlwAnJHdXT637x/CgynhUU3xHmm5JWa9w/E2l4dh8ig3RaKsSP3oPMgEgZRO45UO4vEERA5+Ujeo+GLC1aBBj1asIgzp/W4pXGb1ZYGAWIk7mNT7ppcaZg3ZNTFHKdSNNgNBJ0/PWiv0YYwl8Yuw9UjSfaEOwjnoZoD4ddBZEAgtpJ8ATt03ok9G2PNu9eVkz+uC2wcwGU5mbQEd4ddojnUzjpmkHbH+MXszObnfBZsokAMw001nNHOOdV+HuZWIBIXP7MzEHkTuGXkem9fZCXPWvAEOw0HR4Ose0xk77TTXE7aWbwKFtST3gwMTH1lUETtE6Cs19Eteyyt3wzNrDHQDpBBzHyA99S+GcOa/dNmxCwgZ7pgi2qwI/vvrOXqdYiqPCY1cl5jJ0QQBrrcAow9HuIX1txZAzWXKgmC3fX2RudAavk4rRSSfZXYS2LZZFzaMZYnUnmx5THwr54nxO6sqrOyLCqMxKtzLaHfX3RUHE3gty6TMln56HU6f10qJYvF3RVVi7ELAYrJOmrbiofVspv0gm4Fitl2IaRqDMmdRyMzpWiYpsr3iN8kjzhqzrC9ns9tbz3FtjQ2yoBL95jD7aHTXcfhR5xTEAO0SQyaQJGsxtpXPJXHRtF7oXAGlL1smclwrOp3tqxO51lj+FAHb/AAXrMbZnX9XHwdxRv2auGb5MgNczCREBUVGHmGU1W8a4Dcv3kuW4OVYCyO8DcYk5pgQCNOeaoipJ0OVMmdgxPDBO/e/1H2oT7JWhYv3yNxh2y6nebTafD30cdlMG9jBG3cAVlLGAZEF2YchrB1/maG8Hwi5buG6xQKxW0Rm1Wch13GoEwNYM1o02T6Bi/wALVbgDD67T4lYJ59a1DgWPZrjqwjuuYG0ytDeI7P3ndycnts6HP9VmMZhlOuXodD5UT8Otql7KRlcq4AY94iQNOUaTPORTUZaB0Z7xwZsVfTLIzBm75WZQRtu0xr4UOcUx95LkEKQIYkEgR7LSBuT5fKizjfCSMZexAkIVEyVgsiAkAE6nKOQ671G4t2aKEpcI9Y6hgiupMKSZ5aQJ99UovuiNFt2bxq3LKsoKx3Sp3UgbeIjUHn00ouuXpwRYEd0ETHNHyt+KmgvgNsWLbSBlJOucFpWQRl6jXnRdwplbAnIQwHrY2IPedvI+XmKaTKZU4DGesthiIJkMN4YaGDzHMHoRTekR4dOoFRODcQNy9ds9xSHBGS2dAZ9oaCCFOq7ZhTlxe9I2MR/WwNa41KPZEmn0XdnIUUi4oICmAwnQagjTnJpp1UwS+WO8sTPta7+1MD8epqvtCCDI2B2/renmuZjq0xEArIEaRG3jSCrJYZWIzkjQkqV5xI1Hx0E188XCXRDDQ6gAwd53BruFcmSdukeM03jHEHrFN9AuzObeL9RccLIlHUAnWZ7s9TVTeMVb9ssCLd0XFIysYYcwY/kYqjzTFckiskk2TuEm2jB7h2BjTWTpp7pqbc45b7xeUUCZ3nwgc6qMQ2qr0BP4x+VVXFlJyme7PPbzP412YIWkmYt0grxXD0uHOxbUdeR91Q8ZwfDlCrJygNJkeI1in+EYsPbAmYG5EHx0G1fPF7vq7Lv+6pI8+X41btOkSnaM2djauHKT3SVkiDGo/lVnd4w/qglstAgEkATp4EyaZw+HDBbj6l2bUmBPXTzp1cZaRSGQM09IPxitJU31YKVDl3i1/ELBhQAMzdY/rYUP1bnG2mGUW45xy/2qoinjVXqht2F/Dl/4QXSQcobutOoXSBB0Gwpm4JRQHUvoQg1MtyG+p6UODFOBlDsF/dDGPhtXxbvspBVmBGoIJBEbR0q0qIo0TD8M9TlvXEIlmUEWyokJLASJBGvSYPSqfhWPVQ7k3LbJmZDbyDlH1u9JnluM1DV3id5hDXrjAci7Hr1PifjTHrD1PxohFK2N/o1LszgXu2k74m5F0ySJMnuiJkk5j5A1OxvDkuv+tGdrahcyk5VAY7k7CSNY3GlZPb4peUQt64oiIDsBHTQ7eFdTi+IFv1Yv3Rb/AHBcbJvPszG+tZ/Grsd6o03EYO0ECqMiO2RnJZlJDCBIjKc0bdaqrHFzhL2dLQItqGVmWQZ1BJ1IUgsBBkESdooDt8QuqpUXbgU7gOQPhPl8K7icbcu965cdyAFBZixAGwBJ0A108aPj+y1L6Xo1vC2/WkMqplYySQMoDa6mCSYImBuavMKbihC7WVRiArK6QWfRRp3iQ2UEQB3hrpWDLjbgXKLjhemYx8Jr6/tK9M+tuTAE52mAQQJnkQD7hSeO1RKlTNoxnGbS4TD23dCzIoCTLDzA9kTl7x21qf2tvXF9VZDBXDg90jIwlmtkM3QZWiNxvG2BNfYkksSTuZMnz61Lu8axLABsReYAyJuMYIEAiTppWa8dJIfM2rDcYu2VuomZ7tz1zLcMGG0ClQdAy6tGgJflvTnZfiGIw/6u5dEGGLuC6gli0Kq6A6gE6jTnWGnid6Z9dcnrnbnvzrjcSvEQbtwjoXaP51tDHBKpCc5ej1bwsgpdm6LhcK4UERbQnurlkkGc0nnA6Vj3F0ujFs9xvaJyEz3jCwd9gpCAj90jrWbYbi1+2WNu/dQtAYrcYFo2zQdY8a7ieM4i4Aty/ecKZUNcYgHqATofGpWOnaDlaNOxnaTLaFjRUFv1dyNWKKcxyzOkzy0mNq0izhwOMm6WVku4RPUzJYd85sknbKFJga93pJ8wtinO7sfNjUpeOYkFCMReBRcqH1ryi/uqZ7o20HSqcE40g5Ozfu1VxrdwZUt5Cf1hcHMIgrkMwBvM9KHeNYu9dxd7OcjopCsW7oyIuoJ7ozDlG5PjWRPxvElsxxF4t1N15+M1y3xjEKZW/dBmZFxgZO533pQhxVBKVuzXf0p3ZWYrComVFMEXFZil3ujkUAI5hx1rQeyF13whNwks7uWlMuUtuo11A5HnXmf6SYz7XiPvn/8AKujtJjIj9LxEf/2uf+VL42HI9B3Ow6Z77i86tfVUJRYK5YgqQwM6Hp7VMrhXtwsM4UBc8e0FAGY/DXWsCPaXGfa8R99c/wDKvkdocX9qxH3z8tudHxDUj0Ati4xhQNdgDPkPCpH6LdVtdJ0OskfjyFedjx/Fb/pN/Xf9a/zpDj+K+03/AL1/nS+EfyHoXiGOa2BlAjmDvA008edNu+Zk8TPuAmvPbcbxJ3xF4+d1/nSHGsT9ovfev86l4W32NZEvRp/pEHdU8g4k7byBVHhhna2BILGBJEDxk0DYjH3bn/yXHeNe85P8zXwmJcRDsI1EMdD4dKl+NfslztmnYrhwLX2Sf1bQF6gAEkHfmTFDfFLoIiY5gDnGlDS8UvAki9cBOp77anqdaZOJcmS7T1kzW0MfFkthFYN1ATbY2/Hbf3dKu+02b1FuybmZzHrGA1YRuRykxQGcW53dv+40mxTnd2PmxqpJt2JJIt8fCoF1ygmBy5VG4bgBdLeEadZ61XG6x3JPvr6S+y+yzL5Ej+VLi90Ggjv8AdUlI/vCNY6j5UL1J/T7u3rHj/GfnTFOEWuwP//Z"/>
          <p:cNvSpPr>
            <a:spLocks noChangeAspect="1" noChangeArrowheads="1"/>
          </p:cNvSpPr>
          <p:nvPr/>
        </p:nvSpPr>
        <p:spPr bwMode="auto">
          <a:xfrm>
            <a:off x="8779932" y="1364740"/>
            <a:ext cx="1704596" cy="17046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descr="http://biologos.org/uploads/static-content/image_of_god.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821227" y="369333"/>
            <a:ext cx="4167400" cy="1783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0982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Axiology</a:t>
            </a:r>
            <a:endParaRPr lang="en-US" dirty="0"/>
          </a:p>
        </p:txBody>
      </p:sp>
      <p:sp>
        <p:nvSpPr>
          <p:cNvPr id="3" name="Content Placeholder 2"/>
          <p:cNvSpPr>
            <a:spLocks noGrp="1"/>
          </p:cNvSpPr>
          <p:nvPr>
            <p:ph idx="1"/>
          </p:nvPr>
        </p:nvSpPr>
        <p:spPr>
          <a:xfrm>
            <a:off x="677334" y="1468419"/>
            <a:ext cx="8596668" cy="4574663"/>
          </a:xfrm>
        </p:spPr>
        <p:txBody>
          <a:bodyPr>
            <a:noAutofit/>
          </a:bodyPr>
          <a:lstStyle/>
          <a:p>
            <a:pPr>
              <a:buAutoNum type="arabicPeriod"/>
            </a:pPr>
            <a:r>
              <a:rPr lang="en-US" sz="2800" dirty="0" smtClean="0"/>
              <a:t>Are ethical standards and moral values </a:t>
            </a:r>
            <a:br>
              <a:rPr lang="en-US" sz="2800" dirty="0" smtClean="0"/>
            </a:br>
            <a:r>
              <a:rPr lang="en-US" sz="2800" dirty="0" smtClean="0"/>
              <a:t>absolute or relative?</a:t>
            </a:r>
          </a:p>
          <a:p>
            <a:pPr>
              <a:buAutoNum type="arabicPeriod"/>
            </a:pPr>
            <a:r>
              <a:rPr lang="en-US" sz="2800" dirty="0" smtClean="0"/>
              <a:t>Do universal moral values exist?</a:t>
            </a:r>
          </a:p>
          <a:p>
            <a:pPr lvl="1">
              <a:buAutoNum type="arabicPeriod"/>
            </a:pPr>
            <a:r>
              <a:rPr lang="en-US" sz="2600" dirty="0" smtClean="0"/>
              <a:t>Monogamy?</a:t>
            </a:r>
          </a:p>
          <a:p>
            <a:pPr lvl="1">
              <a:buAutoNum type="arabicPeriod"/>
            </a:pPr>
            <a:r>
              <a:rPr lang="en-US" sz="2600" dirty="0" smtClean="0"/>
              <a:t>Respect life?</a:t>
            </a:r>
          </a:p>
          <a:p>
            <a:pPr lvl="1">
              <a:buAutoNum type="arabicPeriod"/>
            </a:pPr>
            <a:r>
              <a:rPr lang="en-US" sz="2600" dirty="0" smtClean="0"/>
              <a:t>Respect property?</a:t>
            </a:r>
          </a:p>
          <a:p>
            <a:pPr>
              <a:buAutoNum type="arabicPeriod"/>
            </a:pPr>
            <a:r>
              <a:rPr lang="en-US" sz="2800" dirty="0" smtClean="0"/>
              <a:t>Does the end ever justify the means?</a:t>
            </a:r>
          </a:p>
          <a:p>
            <a:pPr>
              <a:buAutoNum type="arabicPeriod"/>
            </a:pPr>
            <a:r>
              <a:rPr lang="en-US" sz="2800" dirty="0" smtClean="0"/>
              <a:t>Can morality be separated from religion?</a:t>
            </a:r>
          </a:p>
          <a:p>
            <a:pPr>
              <a:buAutoNum type="arabicPeriod"/>
            </a:pPr>
            <a:r>
              <a:rPr lang="en-US" sz="2800" dirty="0" smtClean="0"/>
              <a:t>Who or what forms the basis of ethical authority?</a:t>
            </a:r>
            <a:endParaRPr lang="en-US" sz="2800" dirty="0"/>
          </a:p>
          <a:p>
            <a:pPr marL="0" indent="0">
              <a:buNone/>
            </a:pPr>
            <a:r>
              <a:rPr lang="en-US" sz="2800" dirty="0" smtClean="0"/>
              <a:t>From Knight p. 30</a:t>
            </a:r>
            <a:endParaRPr lang="en-US" sz="2800"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Knight/Axiology</a:t>
            </a:r>
            <a:endParaRPr lang="en-US" dirty="0"/>
          </a:p>
        </p:txBody>
      </p:sp>
      <p:pic>
        <p:nvPicPr>
          <p:cNvPr id="21506" name="Picture 2" descr="http://axiologyaunts.files.wordpress.com/2011/1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11143" y="369332"/>
            <a:ext cx="4360454" cy="2869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Axiology</a:t>
            </a:r>
            <a:endParaRPr lang="en-US" dirty="0"/>
          </a:p>
        </p:txBody>
      </p:sp>
      <p:sp>
        <p:nvSpPr>
          <p:cNvPr id="3" name="Content Placeholder 2"/>
          <p:cNvSpPr>
            <a:spLocks noGrp="1"/>
          </p:cNvSpPr>
          <p:nvPr>
            <p:ph idx="1"/>
          </p:nvPr>
        </p:nvSpPr>
        <p:spPr>
          <a:xfrm>
            <a:off x="677334" y="1744619"/>
            <a:ext cx="8596668" cy="5113381"/>
          </a:xfrm>
        </p:spPr>
        <p:txBody>
          <a:bodyPr>
            <a:normAutofit fontScale="85000" lnSpcReduction="20000"/>
          </a:bodyPr>
          <a:lstStyle/>
          <a:p>
            <a:r>
              <a:rPr lang="en-US" sz="2800" dirty="0" smtClean="0"/>
              <a:t>Why is </a:t>
            </a:r>
            <a:r>
              <a:rPr lang="en-US" sz="2800" i="1" dirty="0" smtClean="0"/>
              <a:t>aesthetics</a:t>
            </a:r>
            <a:r>
              <a:rPr lang="en-US" sz="2800" dirty="0" smtClean="0"/>
              <a:t> part of Knight’s look at the </a:t>
            </a:r>
            <a:br>
              <a:rPr lang="en-US" sz="2800" dirty="0" smtClean="0"/>
            </a:br>
            <a:r>
              <a:rPr lang="en-US" sz="2800" dirty="0" smtClean="0"/>
              <a:t>landscape of philosophy of education?  </a:t>
            </a:r>
          </a:p>
          <a:p>
            <a:pPr lvl="1"/>
            <a:r>
              <a:rPr lang="en-US" sz="2800" dirty="0" smtClean="0"/>
              <a:t>React to this:  “Human beings are aesthetic </a:t>
            </a:r>
            <a:br>
              <a:rPr lang="en-US" sz="2800" dirty="0" smtClean="0"/>
            </a:br>
            <a:r>
              <a:rPr lang="en-US" sz="2800" dirty="0" smtClean="0"/>
              <a:t>beings, and it is just as impossible to avoid </a:t>
            </a:r>
            <a:br>
              <a:rPr lang="en-US" sz="2800" dirty="0" smtClean="0"/>
            </a:br>
            <a:r>
              <a:rPr lang="en-US" sz="2800" dirty="0" smtClean="0"/>
              <a:t>teaching aesthetics in the school, home, </a:t>
            </a:r>
            <a:br>
              <a:rPr lang="en-US" sz="2800" dirty="0" smtClean="0"/>
            </a:br>
            <a:r>
              <a:rPr lang="en-US" sz="2800" dirty="0" smtClean="0"/>
              <a:t>media, or church as it is to avoid inculcating ethical values.”  (p. 31)  </a:t>
            </a:r>
            <a:endParaRPr lang="en-US" sz="2800" dirty="0"/>
          </a:p>
          <a:p>
            <a:r>
              <a:rPr lang="en-US" sz="2600" dirty="0" smtClean="0"/>
              <a:t>Should we teach values in the public schools?  If so, whose values?</a:t>
            </a:r>
          </a:p>
          <a:p>
            <a:r>
              <a:rPr lang="en-US" sz="2600" dirty="0" smtClean="0"/>
              <a:t>Do you think there could be such a thing as a Christian floor plan for a school?  (A Dordt grad student studied this in a research project for a school in BC.)</a:t>
            </a:r>
          </a:p>
          <a:p>
            <a:r>
              <a:rPr lang="en-US" sz="2600" dirty="0" smtClean="0">
                <a:solidFill>
                  <a:srgbClr val="92D050"/>
                </a:solidFill>
              </a:rPr>
              <a:t>What is valued?</a:t>
            </a:r>
          </a:p>
          <a:p>
            <a:pPr lvl="1"/>
            <a:r>
              <a:rPr lang="en-US" sz="2400" dirty="0" smtClean="0"/>
              <a:t>Table groups:  What does this all have to do with education?</a:t>
            </a:r>
          </a:p>
          <a:p>
            <a:pPr>
              <a:buAutoNum type="arabicPeriod"/>
            </a:pPr>
            <a:endParaRPr lang="en-US"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Knight/Axiology</a:t>
            </a:r>
            <a:endParaRPr lang="en-US" dirty="0"/>
          </a:p>
        </p:txBody>
      </p:sp>
      <p:pic>
        <p:nvPicPr>
          <p:cNvPr id="22530" name="Picture 2" descr="http://www.philosophylounge.com/wp-content/uploads/2010/02/philosophy_imag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65432" y="369332"/>
            <a:ext cx="3657600"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61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677334" y="1728217"/>
            <a:ext cx="9424610" cy="4313146"/>
          </a:xfrm>
        </p:spPr>
        <p:txBody>
          <a:bodyPr>
            <a:normAutofit/>
          </a:bodyPr>
          <a:lstStyle/>
          <a:p>
            <a:r>
              <a:rPr lang="en-US" sz="2800" dirty="0" smtClean="0"/>
              <a:t>Philosophy is Greek for ____ of ______.  </a:t>
            </a:r>
          </a:p>
          <a:p>
            <a:r>
              <a:rPr lang="en-US" sz="2800" dirty="0" smtClean="0"/>
              <a:t>Table partners:  How </a:t>
            </a:r>
            <a:r>
              <a:rPr lang="en-US" sz="2800" dirty="0" smtClean="0"/>
              <a:t>was the Apostle Paul reacting to the philosophies in Athens (as told in Acts 17)?</a:t>
            </a:r>
          </a:p>
          <a:p>
            <a:pPr lvl="1"/>
            <a:endParaRPr lang="en-US" dirty="0" smtClean="0"/>
          </a:p>
          <a:p>
            <a:endParaRPr lang="en-US" dirty="0"/>
          </a:p>
        </p:txBody>
      </p:sp>
      <p:pic>
        <p:nvPicPr>
          <p:cNvPr id="4" name="Picture 2" descr="https://upload.wikimedia.org/wikipedia/commons/thumb/b/ba/Ariospagos.jpg/250px-Ariospago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63685" y="3683929"/>
            <a:ext cx="4960578" cy="27977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6363" y="6550223"/>
            <a:ext cx="5722579" cy="307777"/>
          </a:xfrm>
          <a:prstGeom prst="rect">
            <a:avLst/>
          </a:prstGeom>
        </p:spPr>
        <p:txBody>
          <a:bodyPr wrap="square">
            <a:spAutoFit/>
          </a:bodyPr>
          <a:lstStyle/>
          <a:p>
            <a:r>
              <a:rPr lang="en-US" sz="1400" dirty="0">
                <a:latin typeface="Arial" panose="020B0604020202020204" pitchFamily="34" charset="0"/>
              </a:rPr>
              <a:t>Engraved plaque containing Apostle Paul's </a:t>
            </a:r>
            <a:r>
              <a:rPr lang="en-US" sz="1400" i="1" dirty="0">
                <a:latin typeface="Arial" panose="020B0604020202020204" pitchFamily="34" charset="0"/>
              </a:rPr>
              <a:t>Areopagus sermon</a:t>
            </a:r>
            <a:r>
              <a:rPr lang="en-US" sz="1400" dirty="0">
                <a:solidFill>
                  <a:srgbClr val="252525"/>
                </a:solidFill>
                <a:latin typeface="Arial" panose="020B0604020202020204" pitchFamily="34" charset="0"/>
              </a:rPr>
              <a:t>.</a:t>
            </a:r>
            <a:endParaRPr lang="en-US" sz="1400" dirty="0"/>
          </a:p>
        </p:txBody>
      </p:sp>
      <p:sp>
        <p:nvSpPr>
          <p:cNvPr id="6" name="TextBox 5"/>
          <p:cNvSpPr txBox="1"/>
          <p:nvPr/>
        </p:nvSpPr>
        <p:spPr>
          <a:xfrm>
            <a:off x="7818991" y="1128052"/>
            <a:ext cx="3265714" cy="1200329"/>
          </a:xfrm>
          <a:prstGeom prst="rect">
            <a:avLst/>
          </a:prstGeom>
          <a:noFill/>
        </p:spPr>
        <p:txBody>
          <a:bodyPr wrap="square" rtlCol="0">
            <a:spAutoFit/>
          </a:bodyPr>
          <a:lstStyle/>
          <a:p>
            <a:r>
              <a:rPr lang="en-US" sz="3600" dirty="0" smtClean="0">
                <a:latin typeface="Algerian" panose="04020705040A02060702" pitchFamily="82" charset="0"/>
              </a:rPr>
              <a:t>Love of </a:t>
            </a:r>
          </a:p>
          <a:p>
            <a:r>
              <a:rPr lang="en-US" sz="3600" dirty="0" smtClean="0">
                <a:latin typeface="Algerian" panose="04020705040A02060702" pitchFamily="82" charset="0"/>
              </a:rPr>
              <a:t>Wisdom </a:t>
            </a:r>
            <a:endParaRPr lang="en-US" sz="3600" dirty="0">
              <a:latin typeface="Algerian" panose="04020705040A02060702" pitchFamily="82" charset="0"/>
            </a:endParaRPr>
          </a:p>
        </p:txBody>
      </p:sp>
    </p:spTree>
    <p:extLst>
      <p:ext uri="{BB962C8B-B14F-4D97-AF65-F5344CB8AC3E}">
        <p14:creationId xmlns:p14="http://schemas.microsoft.com/office/powerpoint/2010/main" val="2245333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questions from Canvas discussions (axiology:  </a:t>
            </a:r>
            <a:r>
              <a:rPr lang="en-US" dirty="0" smtClean="0"/>
              <a:t>ethics and </a:t>
            </a:r>
            <a:r>
              <a:rPr lang="en-US" dirty="0"/>
              <a:t>aesthetics</a:t>
            </a:r>
            <a:r>
              <a:rPr lang="en-US" dirty="0" smtClean="0"/>
              <a:t>)	</a:t>
            </a:r>
            <a:endParaRPr lang="en-US" dirty="0"/>
          </a:p>
        </p:txBody>
      </p:sp>
      <p:sp>
        <p:nvSpPr>
          <p:cNvPr id="3" name="Content Placeholder 2"/>
          <p:cNvSpPr>
            <a:spLocks noGrp="1"/>
          </p:cNvSpPr>
          <p:nvPr>
            <p:ph idx="1"/>
          </p:nvPr>
        </p:nvSpPr>
        <p:spPr>
          <a:xfrm>
            <a:off x="677334" y="1930400"/>
            <a:ext cx="11122780" cy="4585810"/>
          </a:xfrm>
        </p:spPr>
        <p:txBody>
          <a:bodyPr>
            <a:normAutofit/>
          </a:bodyPr>
          <a:lstStyle/>
          <a:p>
            <a:pPr marL="514350" indent="-514350">
              <a:buFont typeface="+mj-lt"/>
              <a:buAutoNum type="arabicPeriod"/>
            </a:pPr>
            <a:endParaRPr lang="en-US" sz="2200" dirty="0"/>
          </a:p>
          <a:p>
            <a:pPr marL="514350" indent="-514350">
              <a:buFont typeface="+mj-lt"/>
              <a:buAutoNum type="arabicPeriod"/>
            </a:pPr>
            <a:endParaRPr lang="en-US" sz="2600" dirty="0"/>
          </a:p>
          <a:p>
            <a:pPr marL="514350" indent="-514350">
              <a:buFont typeface="+mj-lt"/>
              <a:buAutoNum type="arabicPeriod"/>
            </a:pPr>
            <a:endParaRPr lang="en-US" sz="1600" b="1" u="sng" dirty="0" smtClean="0"/>
          </a:p>
          <a:p>
            <a:pPr marL="514350" indent="-514350">
              <a:buFont typeface="+mj-lt"/>
              <a:buAutoNum type="arabicPeriod"/>
            </a:pPr>
            <a:endParaRPr lang="en-US" sz="2600" dirty="0" smtClean="0"/>
          </a:p>
          <a:p>
            <a:pPr marL="514350" indent="-514350">
              <a:buFont typeface="+mj-lt"/>
              <a:buAutoNum type="arabicPeriod"/>
            </a:pPr>
            <a:endParaRPr lang="en-US" sz="2400" dirty="0"/>
          </a:p>
          <a:p>
            <a:pPr marL="514350" indent="-514350">
              <a:buFont typeface="+mj-lt"/>
              <a:buAutoNum type="arabicPeriod"/>
            </a:pPr>
            <a:endParaRPr lang="en-US" sz="3200" dirty="0"/>
          </a:p>
          <a:p>
            <a:pPr marL="514350" indent="-514350">
              <a:buFont typeface="+mj-lt"/>
              <a:buAutoNum type="arabicPeriod"/>
            </a:pPr>
            <a:endParaRPr lang="en-US" sz="3200"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
        <p:nvSpPr>
          <p:cNvPr id="6" name="Rectangle 5"/>
          <p:cNvSpPr/>
          <p:nvPr/>
        </p:nvSpPr>
        <p:spPr>
          <a:xfrm>
            <a:off x="787077" y="1930399"/>
            <a:ext cx="10213715" cy="800219"/>
          </a:xfrm>
          <a:prstGeom prst="rect">
            <a:avLst/>
          </a:prstGeom>
        </p:spPr>
        <p:txBody>
          <a:bodyPr wrap="square">
            <a:spAutoFit/>
          </a:bodyPr>
          <a:lstStyle/>
          <a:p>
            <a:pPr marL="457200" indent="-457200">
              <a:buFont typeface="+mj-lt"/>
              <a:buAutoNum type="arabicPeriod"/>
            </a:pPr>
            <a:endParaRPr lang="en-US" sz="2400" dirty="0" smtClean="0"/>
          </a:p>
          <a:p>
            <a:pPr marL="457200" indent="-457200">
              <a:buFont typeface="+mj-lt"/>
              <a:buAutoNum type="arabicPeriod"/>
            </a:pPr>
            <a:endParaRPr lang="en-US" sz="2200" dirty="0" smtClean="0"/>
          </a:p>
        </p:txBody>
      </p:sp>
      <p:pic>
        <p:nvPicPr>
          <p:cNvPr id="7" name="Picture 2" descr="http://biologos.org/uploads/static-content/image_of_go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0663" y="369333"/>
            <a:ext cx="3397964" cy="1454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7334" y="1930397"/>
            <a:ext cx="11122780" cy="4985980"/>
          </a:xfrm>
          <a:prstGeom prst="rect">
            <a:avLst/>
          </a:prstGeom>
        </p:spPr>
        <p:txBody>
          <a:bodyPr wrap="square">
            <a:spAutoFit/>
          </a:bodyPr>
          <a:lstStyle/>
          <a:p>
            <a:pPr marL="342900" indent="-342900">
              <a:buFont typeface="+mj-lt"/>
              <a:buAutoNum type="arabicPeriod"/>
            </a:pPr>
            <a:r>
              <a:rPr lang="en-US" sz="2000" dirty="0"/>
              <a:t>In a forever changing world how do we determine what is of the most important value? </a:t>
            </a:r>
            <a:r>
              <a:rPr lang="en-US" sz="2000" dirty="0" smtClean="0"/>
              <a:t/>
            </a:r>
            <a:br>
              <a:rPr lang="en-US" sz="2000" dirty="0" smtClean="0"/>
            </a:br>
            <a:endParaRPr lang="en-US" sz="2000" dirty="0" smtClean="0"/>
          </a:p>
          <a:p>
            <a:pPr marL="342900" indent="-342900">
              <a:buFont typeface="+mj-lt"/>
              <a:buAutoNum type="arabicPeriod"/>
            </a:pPr>
            <a:r>
              <a:rPr lang="en-US" sz="2000" dirty="0"/>
              <a:t>If everything you think you know is based off of your own reality, then why do people like to think that what someone else believes is wrong/false? I understand that everyone has their own beliefs and no one is going to believe in something that they think is wrong, but if we can all come to the understanding that our social views, political views, religious views, and the way we view education all come from assumptions we have made to certain questions we have had, why do people feel the need to condemn others for the way they view life. Does this come from lack of self awareness or an excess of self awareness</a:t>
            </a:r>
            <a:r>
              <a:rPr lang="en-US" sz="2000" dirty="0" smtClean="0"/>
              <a:t>?</a:t>
            </a:r>
            <a:br>
              <a:rPr lang="en-US" sz="2000" dirty="0" smtClean="0"/>
            </a:br>
            <a:endParaRPr lang="en-US" sz="2000" dirty="0" smtClean="0"/>
          </a:p>
          <a:p>
            <a:pPr marL="342900" indent="-342900">
              <a:buFont typeface="+mj-lt"/>
              <a:buAutoNum type="arabicPeriod"/>
            </a:pPr>
            <a:r>
              <a:rPr lang="en-US" sz="2000" dirty="0" smtClean="0"/>
              <a:t>How </a:t>
            </a:r>
            <a:r>
              <a:rPr lang="en-US" sz="2000" dirty="0"/>
              <a:t>can we best explain </a:t>
            </a:r>
            <a:r>
              <a:rPr lang="en-US" sz="2000" dirty="0" smtClean="0"/>
              <a:t>everyone's Christian </a:t>
            </a:r>
            <a:r>
              <a:rPr lang="en-US" sz="2000" dirty="0"/>
              <a:t>or not, purpose? As a </a:t>
            </a:r>
            <a:r>
              <a:rPr lang="en-US" sz="2000" dirty="0" smtClean="0"/>
              <a:t>Christian </a:t>
            </a:r>
            <a:r>
              <a:rPr lang="en-US" sz="2000" dirty="0"/>
              <a:t>I believe my purpose is to glorify God in all that I do. But what about those who always ask the question…”what is my purpose” I think Aristotle was the one the purposed this question, and I agree, everyone wants to have a purpose. How does one also best explain that through the midst of suffering?</a:t>
            </a:r>
            <a:endParaRPr lang="en-US" sz="2000" dirty="0" smtClean="0"/>
          </a:p>
          <a:p>
            <a:pPr marL="342900" indent="-342900">
              <a:buFont typeface="+mj-lt"/>
              <a:buAutoNum type="arabicPeriod"/>
            </a:pPr>
            <a:endParaRPr lang="en-US" u="sng" dirty="0" smtClean="0"/>
          </a:p>
        </p:txBody>
      </p:sp>
    </p:spTree>
    <p:extLst>
      <p:ext uri="{BB962C8B-B14F-4D97-AF65-F5344CB8AC3E}">
        <p14:creationId xmlns:p14="http://schemas.microsoft.com/office/powerpoint/2010/main" val="34599951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questions from Canvas discussions (axiology:  </a:t>
            </a:r>
            <a:r>
              <a:rPr lang="en-US" dirty="0" smtClean="0"/>
              <a:t>ethics and </a:t>
            </a:r>
            <a:r>
              <a:rPr lang="en-US" dirty="0"/>
              <a:t>aesthetics</a:t>
            </a:r>
            <a:r>
              <a:rPr lang="en-US" dirty="0" smtClean="0"/>
              <a:t>)	</a:t>
            </a:r>
            <a:endParaRPr lang="en-US" dirty="0"/>
          </a:p>
        </p:txBody>
      </p:sp>
      <p:sp>
        <p:nvSpPr>
          <p:cNvPr id="3" name="Content Placeholder 2"/>
          <p:cNvSpPr>
            <a:spLocks noGrp="1"/>
          </p:cNvSpPr>
          <p:nvPr>
            <p:ph idx="1"/>
          </p:nvPr>
        </p:nvSpPr>
        <p:spPr>
          <a:xfrm>
            <a:off x="677334" y="1930400"/>
            <a:ext cx="11122780" cy="4585810"/>
          </a:xfrm>
        </p:spPr>
        <p:txBody>
          <a:bodyPr>
            <a:normAutofit/>
          </a:bodyPr>
          <a:lstStyle/>
          <a:p>
            <a:pPr marL="514350" indent="-514350">
              <a:buFont typeface="+mj-lt"/>
              <a:buAutoNum type="arabicPeriod"/>
            </a:pPr>
            <a:endParaRPr lang="en-US" sz="2200" dirty="0"/>
          </a:p>
          <a:p>
            <a:pPr marL="514350" indent="-514350">
              <a:buFont typeface="+mj-lt"/>
              <a:buAutoNum type="arabicPeriod"/>
            </a:pPr>
            <a:endParaRPr lang="en-US" sz="2600" dirty="0"/>
          </a:p>
          <a:p>
            <a:pPr marL="514350" indent="-514350">
              <a:buFont typeface="+mj-lt"/>
              <a:buAutoNum type="arabicPeriod"/>
            </a:pPr>
            <a:endParaRPr lang="en-US" sz="1600" b="1" u="sng" dirty="0" smtClean="0"/>
          </a:p>
          <a:p>
            <a:pPr marL="514350" indent="-514350">
              <a:buFont typeface="+mj-lt"/>
              <a:buAutoNum type="arabicPeriod"/>
            </a:pPr>
            <a:endParaRPr lang="en-US" sz="2600" dirty="0" smtClean="0"/>
          </a:p>
          <a:p>
            <a:pPr marL="514350" indent="-514350">
              <a:buFont typeface="+mj-lt"/>
              <a:buAutoNum type="arabicPeriod"/>
            </a:pPr>
            <a:endParaRPr lang="en-US" sz="2400" dirty="0"/>
          </a:p>
          <a:p>
            <a:pPr marL="514350" indent="-514350">
              <a:buFont typeface="+mj-lt"/>
              <a:buAutoNum type="arabicPeriod"/>
            </a:pPr>
            <a:endParaRPr lang="en-US" sz="3200" dirty="0"/>
          </a:p>
          <a:p>
            <a:pPr marL="514350" indent="-514350">
              <a:buFont typeface="+mj-lt"/>
              <a:buAutoNum type="arabicPeriod"/>
            </a:pPr>
            <a:endParaRPr lang="en-US" sz="3200"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
        <p:nvSpPr>
          <p:cNvPr id="6" name="Rectangle 5"/>
          <p:cNvSpPr/>
          <p:nvPr/>
        </p:nvSpPr>
        <p:spPr>
          <a:xfrm>
            <a:off x="787077" y="1930399"/>
            <a:ext cx="10213715" cy="800219"/>
          </a:xfrm>
          <a:prstGeom prst="rect">
            <a:avLst/>
          </a:prstGeom>
        </p:spPr>
        <p:txBody>
          <a:bodyPr wrap="square">
            <a:spAutoFit/>
          </a:bodyPr>
          <a:lstStyle/>
          <a:p>
            <a:pPr marL="457200" indent="-457200">
              <a:buFont typeface="+mj-lt"/>
              <a:buAutoNum type="arabicPeriod"/>
            </a:pPr>
            <a:endParaRPr lang="en-US" sz="2400" dirty="0" smtClean="0"/>
          </a:p>
          <a:p>
            <a:pPr marL="457200" indent="-457200">
              <a:buFont typeface="+mj-lt"/>
              <a:buAutoNum type="arabicPeriod"/>
            </a:pPr>
            <a:endParaRPr lang="en-US" sz="2200" dirty="0" smtClean="0"/>
          </a:p>
        </p:txBody>
      </p:sp>
      <p:pic>
        <p:nvPicPr>
          <p:cNvPr id="7" name="Picture 2" descr="http://biologos.org/uploads/static-content/image_of_go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0663" y="369333"/>
            <a:ext cx="3397964" cy="1454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7334" y="1930397"/>
            <a:ext cx="11122780" cy="5293757"/>
          </a:xfrm>
          <a:prstGeom prst="rect">
            <a:avLst/>
          </a:prstGeom>
        </p:spPr>
        <p:txBody>
          <a:bodyPr wrap="square">
            <a:spAutoFit/>
          </a:bodyPr>
          <a:lstStyle/>
          <a:p>
            <a:r>
              <a:rPr lang="en-US" sz="2000" b="1" i="1" dirty="0" smtClean="0"/>
              <a:t>Giving Students the Right Values:</a:t>
            </a:r>
          </a:p>
          <a:p>
            <a:endParaRPr lang="en-US" sz="2000" dirty="0"/>
          </a:p>
          <a:p>
            <a:pPr marL="457200" indent="-457200">
              <a:buFont typeface="+mj-lt"/>
              <a:buAutoNum type="arabicPeriod"/>
            </a:pPr>
            <a:r>
              <a:rPr lang="en-US" sz="2000" dirty="0" smtClean="0"/>
              <a:t>In </a:t>
            </a:r>
            <a:r>
              <a:rPr lang="en-US" sz="2000" dirty="0"/>
              <a:t>todays culture a lot of people but a lot of pressure of making sure you go to the right school.  Is this a good thing because it encourages kids to pursue a formal education or does this need to change to allow kids to experience their own life?  Should schools be focused on morality or should that be left more for the church and </a:t>
            </a:r>
            <a:r>
              <a:rPr lang="en-US" sz="2000" dirty="0" smtClean="0"/>
              <a:t>family?</a:t>
            </a:r>
            <a:br>
              <a:rPr lang="en-US" sz="2000" dirty="0" smtClean="0"/>
            </a:br>
            <a:endParaRPr lang="en-US" sz="2000" dirty="0" smtClean="0"/>
          </a:p>
          <a:p>
            <a:pPr marL="342900" indent="-342900">
              <a:buFont typeface="+mj-lt"/>
              <a:buAutoNum type="arabicPeriod"/>
            </a:pPr>
            <a:r>
              <a:rPr lang="en-US" sz="2000" dirty="0" smtClean="0"/>
              <a:t>However</a:t>
            </a:r>
            <a:r>
              <a:rPr lang="en-US" sz="2000" dirty="0"/>
              <a:t>, can it be dangerous to only expose children to the beliefs you, as a parent, have? Should we allow our children to be educated about other types of beliefs, even if we do not agree with these beliefs as Christians, to better educate them to defend the beliefs they do have</a:t>
            </a:r>
            <a:r>
              <a:rPr lang="en-US" sz="2000" dirty="0" smtClean="0"/>
              <a:t>?</a:t>
            </a:r>
            <a:br>
              <a:rPr lang="en-US" sz="2000" dirty="0" smtClean="0"/>
            </a:br>
            <a:endParaRPr lang="en-US" sz="2000" dirty="0" smtClean="0"/>
          </a:p>
          <a:p>
            <a:pPr marL="342900" indent="-342900">
              <a:buFont typeface="+mj-lt"/>
              <a:buAutoNum type="arabicPeriod"/>
            </a:pPr>
            <a:r>
              <a:rPr lang="en-US" sz="2000" dirty="0"/>
              <a:t>How can people like me who never plan on becoming educators encourage and push these ideas forward? Like the author said, there is so much focus on just getting money and pushing people through and I feel that would cause an outside "voice of reason" to be drowned out?</a:t>
            </a:r>
            <a:endParaRPr lang="en-US" sz="2000" dirty="0" smtClean="0"/>
          </a:p>
          <a:p>
            <a:pPr marL="342900" indent="-342900">
              <a:buFont typeface="+mj-lt"/>
              <a:buAutoNum type="arabicPeriod"/>
            </a:pPr>
            <a:endParaRPr lang="en-US" u="sng" dirty="0" smtClean="0"/>
          </a:p>
        </p:txBody>
      </p:sp>
    </p:spTree>
    <p:extLst>
      <p:ext uri="{BB962C8B-B14F-4D97-AF65-F5344CB8AC3E}">
        <p14:creationId xmlns:p14="http://schemas.microsoft.com/office/powerpoint/2010/main" val="23718111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questions from Canvas discussions (axiology:  </a:t>
            </a:r>
            <a:r>
              <a:rPr lang="en-US" dirty="0" smtClean="0"/>
              <a:t>ethics and </a:t>
            </a:r>
            <a:r>
              <a:rPr lang="en-US" dirty="0"/>
              <a:t>aesthetics</a:t>
            </a:r>
            <a:r>
              <a:rPr lang="en-US" dirty="0" smtClean="0"/>
              <a:t>)	</a:t>
            </a:r>
            <a:endParaRPr lang="en-US" dirty="0"/>
          </a:p>
        </p:txBody>
      </p:sp>
      <p:sp>
        <p:nvSpPr>
          <p:cNvPr id="3" name="Content Placeholder 2"/>
          <p:cNvSpPr>
            <a:spLocks noGrp="1"/>
          </p:cNvSpPr>
          <p:nvPr>
            <p:ph idx="1"/>
          </p:nvPr>
        </p:nvSpPr>
        <p:spPr>
          <a:xfrm>
            <a:off x="677334" y="1930400"/>
            <a:ext cx="11122780" cy="4585810"/>
          </a:xfrm>
        </p:spPr>
        <p:txBody>
          <a:bodyPr>
            <a:normAutofit/>
          </a:bodyPr>
          <a:lstStyle/>
          <a:p>
            <a:pPr marL="514350" indent="-514350">
              <a:buFont typeface="+mj-lt"/>
              <a:buAutoNum type="arabicPeriod"/>
            </a:pPr>
            <a:endParaRPr lang="en-US" sz="2200" dirty="0"/>
          </a:p>
          <a:p>
            <a:pPr marL="514350" indent="-514350">
              <a:buFont typeface="+mj-lt"/>
              <a:buAutoNum type="arabicPeriod"/>
            </a:pPr>
            <a:endParaRPr lang="en-US" sz="2600" dirty="0"/>
          </a:p>
          <a:p>
            <a:pPr marL="514350" indent="-514350">
              <a:buFont typeface="+mj-lt"/>
              <a:buAutoNum type="arabicPeriod"/>
            </a:pPr>
            <a:endParaRPr lang="en-US" sz="1600" b="1" u="sng" dirty="0" smtClean="0"/>
          </a:p>
          <a:p>
            <a:pPr marL="514350" indent="-514350">
              <a:buFont typeface="+mj-lt"/>
              <a:buAutoNum type="arabicPeriod"/>
            </a:pPr>
            <a:endParaRPr lang="en-US" sz="2600" dirty="0" smtClean="0"/>
          </a:p>
          <a:p>
            <a:pPr marL="514350" indent="-514350">
              <a:buFont typeface="+mj-lt"/>
              <a:buAutoNum type="arabicPeriod"/>
            </a:pPr>
            <a:endParaRPr lang="en-US" sz="2400" dirty="0"/>
          </a:p>
          <a:p>
            <a:pPr marL="514350" indent="-514350">
              <a:buFont typeface="+mj-lt"/>
              <a:buAutoNum type="arabicPeriod"/>
            </a:pPr>
            <a:endParaRPr lang="en-US" sz="3200" dirty="0"/>
          </a:p>
          <a:p>
            <a:pPr marL="514350" indent="-514350">
              <a:buFont typeface="+mj-lt"/>
              <a:buAutoNum type="arabicPeriod"/>
            </a:pPr>
            <a:endParaRPr lang="en-US" sz="3200"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
        <p:nvSpPr>
          <p:cNvPr id="6" name="Rectangle 5"/>
          <p:cNvSpPr/>
          <p:nvPr/>
        </p:nvSpPr>
        <p:spPr>
          <a:xfrm>
            <a:off x="787077" y="1930399"/>
            <a:ext cx="10213715" cy="800219"/>
          </a:xfrm>
          <a:prstGeom prst="rect">
            <a:avLst/>
          </a:prstGeom>
        </p:spPr>
        <p:txBody>
          <a:bodyPr wrap="square">
            <a:spAutoFit/>
          </a:bodyPr>
          <a:lstStyle/>
          <a:p>
            <a:pPr marL="457200" indent="-457200">
              <a:buFont typeface="+mj-lt"/>
              <a:buAutoNum type="arabicPeriod"/>
            </a:pPr>
            <a:endParaRPr lang="en-US" sz="2400" dirty="0" smtClean="0"/>
          </a:p>
          <a:p>
            <a:pPr marL="457200" indent="-457200">
              <a:buFont typeface="+mj-lt"/>
              <a:buAutoNum type="arabicPeriod"/>
            </a:pPr>
            <a:endParaRPr lang="en-US" sz="2200" dirty="0" smtClean="0"/>
          </a:p>
        </p:txBody>
      </p:sp>
      <p:pic>
        <p:nvPicPr>
          <p:cNvPr id="7" name="Picture 2" descr="http://biologos.org/uploads/static-content/image_of_go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0663" y="369333"/>
            <a:ext cx="3397964" cy="1454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7334" y="1930397"/>
            <a:ext cx="11122780" cy="3754874"/>
          </a:xfrm>
          <a:prstGeom prst="rect">
            <a:avLst/>
          </a:prstGeom>
        </p:spPr>
        <p:txBody>
          <a:bodyPr wrap="square">
            <a:spAutoFit/>
          </a:bodyPr>
          <a:lstStyle/>
          <a:p>
            <a:r>
              <a:rPr lang="en-US" sz="2000" b="1" i="1" dirty="0" smtClean="0"/>
              <a:t>Christians in the Public Schools:  </a:t>
            </a:r>
            <a:endParaRPr lang="en-US" sz="2000" b="1" i="1" dirty="0"/>
          </a:p>
          <a:p>
            <a:endParaRPr lang="en-US" sz="2000" dirty="0" smtClean="0"/>
          </a:p>
          <a:p>
            <a:pPr marL="342900" indent="-342900">
              <a:buFont typeface="+mj-lt"/>
              <a:buAutoNum type="arabicPeriod"/>
            </a:pPr>
            <a:r>
              <a:rPr lang="en-US" sz="2000" dirty="0" smtClean="0"/>
              <a:t>On </a:t>
            </a:r>
            <a:r>
              <a:rPr lang="en-US" sz="2000" dirty="0"/>
              <a:t>page 35, the book brings forth a challenge for Christian educators, “The challenge for Christian educators is to select and develop educational practices that harmonize with their beliefs and are, at the same time, feasible in their social, political, and economic context.” As a Christian and public teacher how do you address this challenge</a:t>
            </a:r>
            <a:r>
              <a:rPr lang="en-US" sz="2000" dirty="0" smtClean="0"/>
              <a:t>?</a:t>
            </a:r>
            <a:br>
              <a:rPr lang="en-US" sz="2000" dirty="0" smtClean="0"/>
            </a:br>
            <a:endParaRPr lang="en-US" sz="2000" dirty="0" smtClean="0"/>
          </a:p>
          <a:p>
            <a:pPr marL="342900" indent="-342900">
              <a:buFont typeface="+mj-lt"/>
              <a:buAutoNum type="arabicPeriod"/>
            </a:pPr>
            <a:r>
              <a:rPr lang="en-US" sz="2000" dirty="0"/>
              <a:t>Should ethics be less of a focus in school and more on aesthetics? How to we make sure we are properly sharing our ethical view without crossing the lines of preaching at our student</a:t>
            </a:r>
            <a:r>
              <a:rPr lang="en-US" sz="2000" dirty="0" smtClean="0"/>
              <a:t>?</a:t>
            </a:r>
            <a:br>
              <a:rPr lang="en-US" sz="2000" dirty="0" smtClean="0"/>
            </a:br>
            <a:endParaRPr lang="en-US" sz="2000" dirty="0" smtClean="0"/>
          </a:p>
          <a:p>
            <a:pPr marL="342900" indent="-342900">
              <a:buFont typeface="+mj-lt"/>
              <a:buAutoNum type="arabicPeriod"/>
            </a:pPr>
            <a:r>
              <a:rPr lang="en-US" sz="2000" dirty="0"/>
              <a:t>In what ways can you integrate Christian theology in teachings in a public school setting?</a:t>
            </a:r>
            <a:endParaRPr lang="en-US" sz="2000" dirty="0" smtClean="0"/>
          </a:p>
          <a:p>
            <a:pPr marL="342900" indent="-342900">
              <a:buFont typeface="+mj-lt"/>
              <a:buAutoNum type="arabicPeriod"/>
            </a:pPr>
            <a:endParaRPr lang="en-US" u="sng" dirty="0" smtClean="0"/>
          </a:p>
        </p:txBody>
      </p:sp>
    </p:spTree>
    <p:extLst>
      <p:ext uri="{BB962C8B-B14F-4D97-AF65-F5344CB8AC3E}">
        <p14:creationId xmlns:p14="http://schemas.microsoft.com/office/powerpoint/2010/main" val="29145968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questions from Canvas discussions (axiology:  </a:t>
            </a:r>
            <a:r>
              <a:rPr lang="en-US" dirty="0" smtClean="0"/>
              <a:t>ethics and </a:t>
            </a:r>
            <a:r>
              <a:rPr lang="en-US" dirty="0"/>
              <a:t>aesthetics</a:t>
            </a:r>
            <a:r>
              <a:rPr lang="en-US" dirty="0" smtClean="0"/>
              <a:t>)	</a:t>
            </a:r>
            <a:endParaRPr lang="en-US" dirty="0"/>
          </a:p>
        </p:txBody>
      </p:sp>
      <p:sp>
        <p:nvSpPr>
          <p:cNvPr id="3" name="Content Placeholder 2"/>
          <p:cNvSpPr>
            <a:spLocks noGrp="1"/>
          </p:cNvSpPr>
          <p:nvPr>
            <p:ph idx="1"/>
          </p:nvPr>
        </p:nvSpPr>
        <p:spPr>
          <a:xfrm>
            <a:off x="677334" y="1930400"/>
            <a:ext cx="11122780" cy="4585810"/>
          </a:xfrm>
        </p:spPr>
        <p:txBody>
          <a:bodyPr>
            <a:normAutofit/>
          </a:bodyPr>
          <a:lstStyle/>
          <a:p>
            <a:pPr marL="514350" indent="-514350">
              <a:buFont typeface="+mj-lt"/>
              <a:buAutoNum type="arabicPeriod"/>
            </a:pPr>
            <a:endParaRPr lang="en-US" sz="2200" dirty="0"/>
          </a:p>
          <a:p>
            <a:pPr marL="514350" indent="-514350">
              <a:buFont typeface="+mj-lt"/>
              <a:buAutoNum type="arabicPeriod"/>
            </a:pPr>
            <a:endParaRPr lang="en-US" sz="2600" dirty="0"/>
          </a:p>
          <a:p>
            <a:pPr marL="514350" indent="-514350">
              <a:buFont typeface="+mj-lt"/>
              <a:buAutoNum type="arabicPeriod"/>
            </a:pPr>
            <a:endParaRPr lang="en-US" sz="1600" b="1" u="sng" dirty="0" smtClean="0"/>
          </a:p>
          <a:p>
            <a:pPr marL="514350" indent="-514350">
              <a:buFont typeface="+mj-lt"/>
              <a:buAutoNum type="arabicPeriod"/>
            </a:pPr>
            <a:endParaRPr lang="en-US" sz="2600" dirty="0" smtClean="0"/>
          </a:p>
          <a:p>
            <a:pPr marL="514350" indent="-514350">
              <a:buFont typeface="+mj-lt"/>
              <a:buAutoNum type="arabicPeriod"/>
            </a:pPr>
            <a:endParaRPr lang="en-US" sz="2400" dirty="0"/>
          </a:p>
          <a:p>
            <a:pPr marL="514350" indent="-514350">
              <a:buFont typeface="+mj-lt"/>
              <a:buAutoNum type="arabicPeriod"/>
            </a:pPr>
            <a:endParaRPr lang="en-US" sz="3200" dirty="0"/>
          </a:p>
          <a:p>
            <a:pPr marL="514350" indent="-514350">
              <a:buFont typeface="+mj-lt"/>
              <a:buAutoNum type="arabicPeriod"/>
            </a:pPr>
            <a:endParaRPr lang="en-US" sz="3200" dirty="0" smtClean="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a:t>
            </a:r>
            <a:endParaRPr lang="en-US" dirty="0"/>
          </a:p>
        </p:txBody>
      </p:sp>
      <p:sp>
        <p:nvSpPr>
          <p:cNvPr id="6" name="Rectangle 5"/>
          <p:cNvSpPr/>
          <p:nvPr/>
        </p:nvSpPr>
        <p:spPr>
          <a:xfrm>
            <a:off x="787077" y="1930399"/>
            <a:ext cx="10213715" cy="800219"/>
          </a:xfrm>
          <a:prstGeom prst="rect">
            <a:avLst/>
          </a:prstGeom>
        </p:spPr>
        <p:txBody>
          <a:bodyPr wrap="square">
            <a:spAutoFit/>
          </a:bodyPr>
          <a:lstStyle/>
          <a:p>
            <a:pPr marL="457200" indent="-457200">
              <a:buFont typeface="+mj-lt"/>
              <a:buAutoNum type="arabicPeriod"/>
            </a:pPr>
            <a:endParaRPr lang="en-US" sz="2400" dirty="0" smtClean="0"/>
          </a:p>
          <a:p>
            <a:pPr marL="457200" indent="-457200">
              <a:buFont typeface="+mj-lt"/>
              <a:buAutoNum type="arabicPeriod"/>
            </a:pPr>
            <a:endParaRPr lang="en-US" sz="2200" dirty="0" smtClean="0"/>
          </a:p>
        </p:txBody>
      </p:sp>
      <p:pic>
        <p:nvPicPr>
          <p:cNvPr id="7" name="Picture 2" descr="http://biologos.org/uploads/static-content/image_of_god.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90663" y="369333"/>
            <a:ext cx="3397964" cy="14545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77334" y="1930397"/>
            <a:ext cx="11122780" cy="3785652"/>
          </a:xfrm>
          <a:prstGeom prst="rect">
            <a:avLst/>
          </a:prstGeom>
        </p:spPr>
        <p:txBody>
          <a:bodyPr wrap="square">
            <a:spAutoFit/>
          </a:bodyPr>
          <a:lstStyle/>
          <a:p>
            <a:r>
              <a:rPr lang="en-US" sz="2400" b="1" i="1" dirty="0" smtClean="0"/>
              <a:t>Aesthetics:  </a:t>
            </a:r>
          </a:p>
          <a:p>
            <a:pPr marL="342900" indent="-342900">
              <a:buFont typeface="+mj-lt"/>
              <a:buAutoNum type="arabicPeriod"/>
            </a:pPr>
            <a:endParaRPr lang="en-US" sz="2000" dirty="0" smtClean="0"/>
          </a:p>
          <a:p>
            <a:pPr marL="342900" indent="-342900">
              <a:buFont typeface="+mj-lt"/>
              <a:buAutoNum type="arabicPeriod"/>
            </a:pPr>
            <a:r>
              <a:rPr lang="en-US" sz="2000" dirty="0" smtClean="0"/>
              <a:t>If </a:t>
            </a:r>
            <a:r>
              <a:rPr lang="en-US" sz="2000" dirty="0"/>
              <a:t>our society is driven by technology and it also depends on aesthetics (because humans are aesthetic beings), then why do these two categories not intertwine in the education system</a:t>
            </a:r>
            <a:r>
              <a:rPr lang="en-US" sz="2000" dirty="0" smtClean="0"/>
              <a:t>?</a:t>
            </a:r>
            <a:br>
              <a:rPr lang="en-US" sz="2000" dirty="0" smtClean="0"/>
            </a:br>
            <a:endParaRPr lang="en-US" sz="2000" dirty="0" smtClean="0"/>
          </a:p>
          <a:p>
            <a:pPr marL="342900" indent="-342900">
              <a:buFont typeface="+mj-lt"/>
              <a:buAutoNum type="arabicPeriod"/>
            </a:pPr>
            <a:r>
              <a:rPr lang="en-US" sz="2000" dirty="0" smtClean="0"/>
              <a:t>Can/should </a:t>
            </a:r>
            <a:r>
              <a:rPr lang="en-US" sz="2000" dirty="0"/>
              <a:t>aesthetics include sports and physical activity</a:t>
            </a:r>
            <a:r>
              <a:rPr lang="en-US" sz="2000" dirty="0" smtClean="0"/>
              <a:t>?</a:t>
            </a:r>
          </a:p>
          <a:p>
            <a:pPr marL="342900" indent="-342900">
              <a:buFont typeface="+mj-lt"/>
              <a:buAutoNum type="arabicPeriod"/>
            </a:pPr>
            <a:endParaRPr lang="en-US" sz="2000" dirty="0" smtClean="0"/>
          </a:p>
          <a:p>
            <a:pPr marL="342900" indent="-342900">
              <a:buFont typeface="+mj-lt"/>
              <a:buAutoNum type="arabicPeriod"/>
            </a:pPr>
            <a:r>
              <a:rPr lang="en-US" sz="2000" dirty="0"/>
              <a:t>How are metaphysics, epistemology, and axiology used together in one curriculum? Are they supposed to be taught separately or can they be taught together as one question asked to the students?</a:t>
            </a:r>
            <a:endParaRPr lang="en-US" sz="2000" dirty="0" smtClean="0"/>
          </a:p>
          <a:p>
            <a:pPr marL="342900" indent="-342900">
              <a:buFont typeface="+mj-lt"/>
              <a:buAutoNum type="arabicPeriod"/>
            </a:pPr>
            <a:endParaRPr lang="en-US" u="sng"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41364971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1930400"/>
          </a:xfrm>
        </p:spPr>
        <p:txBody>
          <a:bodyPr/>
          <a:lstStyle/>
          <a:p>
            <a:r>
              <a:rPr lang="en-US" dirty="0" smtClean="0"/>
              <a:t>Review</a:t>
            </a:r>
            <a:br>
              <a:rPr lang="en-US" dirty="0" smtClean="0"/>
            </a:br>
            <a:r>
              <a:rPr lang="en-US" dirty="0" smtClean="0"/>
              <a:t>Knight:  Chapter 2	</a:t>
            </a:r>
            <a:endParaRPr lang="en-US" dirty="0"/>
          </a:p>
        </p:txBody>
      </p:sp>
      <p:sp>
        <p:nvSpPr>
          <p:cNvPr id="3" name="Content Placeholder 2"/>
          <p:cNvSpPr>
            <a:spLocks noGrp="1"/>
          </p:cNvSpPr>
          <p:nvPr>
            <p:ph idx="1"/>
          </p:nvPr>
        </p:nvSpPr>
        <p:spPr>
          <a:xfrm>
            <a:off x="677334" y="1291473"/>
            <a:ext cx="8596668" cy="4960996"/>
          </a:xfrm>
        </p:spPr>
        <p:txBody>
          <a:bodyPr>
            <a:noAutofit/>
          </a:bodyPr>
          <a:lstStyle/>
          <a:p>
            <a:pPr marL="0" indent="0">
              <a:buNone/>
            </a:pPr>
            <a:r>
              <a:rPr lang="en-US" sz="2400" dirty="0" smtClean="0"/>
              <a:t>On the midterm:</a:t>
            </a:r>
          </a:p>
          <a:p>
            <a:pPr marL="0" indent="0">
              <a:buNone/>
            </a:pPr>
            <a:r>
              <a:rPr lang="en-US" sz="2400" dirty="0" smtClean="0"/>
              <a:t>Can you now…</a:t>
            </a:r>
            <a:endParaRPr lang="en-US" dirty="0" smtClean="0"/>
          </a:p>
          <a:p>
            <a:pPr marL="457200" indent="-457200">
              <a:buFont typeface="+mj-lt"/>
              <a:buAutoNum type="arabicPeriod"/>
            </a:pPr>
            <a:r>
              <a:rPr lang="en-US" sz="2000" dirty="0"/>
              <a:t>Define and understand what's included </a:t>
            </a:r>
            <a:r>
              <a:rPr lang="en-US" sz="2000" dirty="0" smtClean="0"/>
              <a:t/>
            </a:r>
            <a:br>
              <a:rPr lang="en-US" sz="2000" dirty="0" smtClean="0"/>
            </a:br>
            <a:r>
              <a:rPr lang="en-US" sz="2000" dirty="0" smtClean="0"/>
              <a:t>in </a:t>
            </a:r>
            <a:r>
              <a:rPr lang="en-US" sz="2000" i="1" u="sng" dirty="0" smtClean="0"/>
              <a:t>metaphysics</a:t>
            </a:r>
            <a:r>
              <a:rPr lang="en-US" sz="2000" dirty="0" smtClean="0"/>
              <a:t>?</a:t>
            </a:r>
          </a:p>
          <a:p>
            <a:pPr marL="857250" lvl="1" indent="-457200">
              <a:buFont typeface="Wingdings" panose="05000000000000000000" pitchFamily="2" charset="2"/>
              <a:buChar char="§"/>
            </a:pPr>
            <a:r>
              <a:rPr lang="en-US" sz="1800" dirty="0" smtClean="0"/>
              <a:t>What “is” / What’s “real”</a:t>
            </a:r>
            <a:endParaRPr lang="en-US" sz="1800" dirty="0"/>
          </a:p>
          <a:p>
            <a:pPr marL="857250" lvl="1" indent="-457200">
              <a:buFont typeface="Wingdings" panose="05000000000000000000" pitchFamily="2" charset="2"/>
              <a:buChar char="§"/>
            </a:pPr>
            <a:r>
              <a:rPr lang="en-US" sz="1800" dirty="0"/>
              <a:t>Apply metaphysics to </a:t>
            </a:r>
            <a:r>
              <a:rPr lang="en-US" sz="1800" dirty="0" smtClean="0"/>
              <a:t>education?</a:t>
            </a:r>
          </a:p>
          <a:p>
            <a:pPr marL="457200" indent="-457200">
              <a:buFont typeface="+mj-lt"/>
              <a:buAutoNum type="arabicPeriod"/>
            </a:pPr>
            <a:r>
              <a:rPr lang="en-US" sz="2000" dirty="0" smtClean="0"/>
              <a:t>Define </a:t>
            </a:r>
            <a:r>
              <a:rPr lang="en-US" sz="2000" dirty="0"/>
              <a:t>and understand what's included in </a:t>
            </a:r>
            <a:r>
              <a:rPr lang="en-US" sz="2000" dirty="0" smtClean="0"/>
              <a:t/>
            </a:r>
            <a:br>
              <a:rPr lang="en-US" sz="2000" dirty="0" smtClean="0"/>
            </a:br>
            <a:r>
              <a:rPr lang="en-US" sz="2000" i="1" u="sng" dirty="0" smtClean="0"/>
              <a:t>epistemology</a:t>
            </a:r>
            <a:r>
              <a:rPr lang="en-US" sz="2000" dirty="0" smtClean="0"/>
              <a:t>?</a:t>
            </a:r>
          </a:p>
          <a:p>
            <a:pPr marL="857250" lvl="1" indent="-457200">
              <a:buFont typeface="Wingdings" panose="05000000000000000000" pitchFamily="2" charset="2"/>
              <a:buChar char="§"/>
            </a:pPr>
            <a:r>
              <a:rPr lang="en-US" sz="1800" dirty="0" smtClean="0"/>
              <a:t>What’s “true” / What’s “knowledge”</a:t>
            </a:r>
            <a:endParaRPr lang="en-US" sz="1800" dirty="0"/>
          </a:p>
          <a:p>
            <a:pPr marL="857250" lvl="1" indent="-457200">
              <a:buFont typeface="Wingdings" panose="05000000000000000000" pitchFamily="2" charset="2"/>
              <a:buChar char="§"/>
            </a:pPr>
            <a:r>
              <a:rPr lang="en-US" sz="1800" dirty="0"/>
              <a:t>Apply epistemology to </a:t>
            </a:r>
            <a:r>
              <a:rPr lang="en-US" sz="1800" dirty="0" smtClean="0"/>
              <a:t>education?</a:t>
            </a:r>
          </a:p>
          <a:p>
            <a:pPr marL="457200" indent="-457200">
              <a:buFont typeface="+mj-lt"/>
              <a:buAutoNum type="arabicPeriod"/>
            </a:pPr>
            <a:r>
              <a:rPr lang="en-US" sz="2000" dirty="0" smtClean="0"/>
              <a:t>Define </a:t>
            </a:r>
            <a:r>
              <a:rPr lang="en-US" sz="2000" dirty="0"/>
              <a:t>and understand what's included in </a:t>
            </a:r>
            <a:r>
              <a:rPr lang="en-US" sz="2000" i="1" u="sng" dirty="0" smtClean="0"/>
              <a:t>axiology</a:t>
            </a:r>
            <a:r>
              <a:rPr lang="en-US" sz="2000" dirty="0" smtClean="0"/>
              <a:t>?</a:t>
            </a:r>
          </a:p>
          <a:p>
            <a:pPr marL="857250" lvl="1" indent="-457200">
              <a:buFont typeface="Wingdings" panose="05000000000000000000" pitchFamily="2" charset="2"/>
              <a:buChar char="§"/>
            </a:pPr>
            <a:r>
              <a:rPr lang="en-US" sz="1800" dirty="0" smtClean="0"/>
              <a:t>What do we value – morally (ethics), aesthetically</a:t>
            </a:r>
            <a:endParaRPr lang="en-US" sz="1800" dirty="0"/>
          </a:p>
          <a:p>
            <a:pPr marL="857250" lvl="1" indent="-457200">
              <a:buFont typeface="Wingdings" panose="05000000000000000000" pitchFamily="2" charset="2"/>
              <a:buChar char="§"/>
            </a:pPr>
            <a:r>
              <a:rPr lang="en-US" sz="1800" dirty="0"/>
              <a:t>Apply axiology to </a:t>
            </a:r>
            <a:r>
              <a:rPr lang="en-US" sz="1800" dirty="0" smtClean="0"/>
              <a:t>education?</a:t>
            </a:r>
            <a:endParaRPr lang="en-US" sz="1800" dirty="0"/>
          </a:p>
        </p:txBody>
      </p:sp>
      <p:sp>
        <p:nvSpPr>
          <p:cNvPr id="4" name="TextBox 3"/>
          <p:cNvSpPr txBox="1"/>
          <p:nvPr/>
        </p:nvSpPr>
        <p:spPr>
          <a:xfrm>
            <a:off x="7821227" y="0"/>
            <a:ext cx="4370773" cy="369332"/>
          </a:xfrm>
          <a:prstGeom prst="rect">
            <a:avLst/>
          </a:prstGeom>
          <a:noFill/>
        </p:spPr>
        <p:txBody>
          <a:bodyPr wrap="square" rtlCol="0">
            <a:spAutoFit/>
          </a:bodyPr>
          <a:lstStyle/>
          <a:p>
            <a:r>
              <a:rPr lang="en-US" dirty="0" smtClean="0"/>
              <a:t>Knight/Review</a:t>
            </a:r>
            <a:endParaRPr lang="en-US" dirty="0"/>
          </a:p>
        </p:txBody>
      </p:sp>
      <p:pic>
        <p:nvPicPr>
          <p:cNvPr id="6" name="Picture 2" descr="http://2.bp.blogspot.com/-FgaNRtHciUY/TrEfnQ_kIvI/AAAAAAAAAEw/u6o-RYM1ubg/s1600/metaphysic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9909" y="369333"/>
            <a:ext cx="5279092" cy="3466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28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813" y="609600"/>
            <a:ext cx="4838189" cy="1320800"/>
          </a:xfrm>
        </p:spPr>
        <p:txBody>
          <a:bodyPr>
            <a:normAutofit/>
          </a:bodyPr>
          <a:lstStyle/>
          <a:p>
            <a:r>
              <a:rPr lang="en-US" sz="4000" dirty="0" smtClean="0"/>
              <a:t>Looking ahead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7900977"/>
              </p:ext>
            </p:extLst>
          </p:nvPr>
        </p:nvGraphicFramePr>
        <p:xfrm>
          <a:off x="526916" y="3374474"/>
          <a:ext cx="11086938" cy="2849450"/>
        </p:xfrm>
        <a:graphic>
          <a:graphicData uri="http://schemas.openxmlformats.org/drawingml/2006/table">
            <a:tbl>
              <a:tblPr firstRow="1" firstCol="1" bandRow="1">
                <a:tableStyleId>{5C22544A-7EE6-4342-B048-85BDC9FD1C3A}</a:tableStyleId>
              </a:tblPr>
              <a:tblGrid>
                <a:gridCol w="2102696">
                  <a:extLst>
                    <a:ext uri="{9D8B030D-6E8A-4147-A177-3AD203B41FA5}">
                      <a16:colId xmlns:a16="http://schemas.microsoft.com/office/drawing/2014/main" val="20000"/>
                    </a:ext>
                  </a:extLst>
                </a:gridCol>
                <a:gridCol w="8984242">
                  <a:extLst>
                    <a:ext uri="{9D8B030D-6E8A-4147-A177-3AD203B41FA5}">
                      <a16:colId xmlns:a16="http://schemas.microsoft.com/office/drawing/2014/main" val="20001"/>
                    </a:ext>
                  </a:extLst>
                </a:gridCol>
              </a:tblGrid>
              <a:tr h="2849450">
                <a:tc>
                  <a:txBody>
                    <a:bodyPr/>
                    <a:lstStyle/>
                    <a:p>
                      <a:pPr marL="45720" marR="0">
                        <a:lnSpc>
                          <a:spcPct val="130000"/>
                        </a:lnSpc>
                        <a:spcBef>
                          <a:spcPts val="0"/>
                        </a:spcBef>
                        <a:spcAft>
                          <a:spcPts val="0"/>
                        </a:spcAft>
                      </a:pPr>
                      <a:r>
                        <a:rPr lang="en-US" sz="2800" dirty="0">
                          <a:effectLst>
                            <a:outerShdw blurRad="38100" dist="38100" dir="2700000" algn="tl">
                              <a:srgbClr val="000000">
                                <a:alpha val="43137"/>
                              </a:srgbClr>
                            </a:outerShdw>
                          </a:effectLst>
                        </a:rPr>
                        <a:t>Week 3</a:t>
                      </a:r>
                      <a:endParaRPr lang="en-US" sz="1600" dirty="0">
                        <a:effectLst>
                          <a:outerShdw blurRad="38100" dist="38100" dir="2700000" algn="tl">
                            <a:srgbClr val="000000">
                              <a:alpha val="43137"/>
                            </a:srgbClr>
                          </a:outerShdw>
                        </a:effectLst>
                      </a:endParaRPr>
                    </a:p>
                    <a:p>
                      <a:pPr marL="342900" marR="0" lvl="0" indent="-342900">
                        <a:lnSpc>
                          <a:spcPct val="130000"/>
                        </a:lnSpc>
                        <a:spcBef>
                          <a:spcPts val="0"/>
                        </a:spcBef>
                        <a:spcAft>
                          <a:spcPts val="0"/>
                        </a:spcAft>
                        <a:buFont typeface="Symbol" panose="05050102010706020507" pitchFamily="18" charset="2"/>
                        <a:buChar char=""/>
                      </a:pPr>
                      <a:r>
                        <a:rPr lang="en-US" sz="2800" dirty="0" smtClean="0">
                          <a:effectLst>
                            <a:outerShdw blurRad="38100" dist="38100" dir="2700000" algn="tl">
                              <a:srgbClr val="000000">
                                <a:alpha val="43137"/>
                              </a:srgbClr>
                            </a:outerShdw>
                          </a:effectLst>
                        </a:rPr>
                        <a:t>Jan. 26</a:t>
                      </a:r>
                      <a:endParaRPr lang="en-US" sz="1600" dirty="0">
                        <a:solidFill>
                          <a:srgbClr val="8DB3E2"/>
                        </a:solidFill>
                        <a:effectLst>
                          <a:outerShdw blurRad="38100" dist="38100" dir="2700000" algn="tl">
                            <a:srgbClr val="000000">
                              <a:alpha val="43137"/>
                            </a:srgbClr>
                          </a:outerShdw>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solidFill>
                      <a:schemeClr val="accent1">
                        <a:lumMod val="75000"/>
                      </a:schemeClr>
                    </a:solidFill>
                  </a:tcPr>
                </a:tc>
                <a:tc>
                  <a:txBody>
                    <a:bodyPr/>
                    <a:lstStyle/>
                    <a:p>
                      <a:pPr marL="457200" marR="0" indent="-457200">
                        <a:lnSpc>
                          <a:spcPct val="130000"/>
                        </a:lnSpc>
                        <a:spcBef>
                          <a:spcPts val="0"/>
                        </a:spcBef>
                        <a:spcAft>
                          <a:spcPts val="0"/>
                        </a:spcAft>
                        <a:buFont typeface="Arial" panose="020B0604020202020204" pitchFamily="34" charset="0"/>
                        <a:buChar char="•"/>
                      </a:pPr>
                      <a:r>
                        <a:rPr lang="en-US" sz="2400" dirty="0" smtClean="0">
                          <a:effectLst>
                            <a:outerShdw blurRad="38100" dist="38100" dir="2700000" algn="tl">
                              <a:srgbClr val="000000">
                                <a:alpha val="43137"/>
                              </a:srgbClr>
                            </a:outerShdw>
                          </a:effectLst>
                        </a:rPr>
                        <a:t>Read </a:t>
                      </a:r>
                      <a:r>
                        <a:rPr lang="en-US" sz="2400" dirty="0">
                          <a:effectLst>
                            <a:outerShdw blurRad="38100" dist="38100" dir="2700000" algn="tl">
                              <a:srgbClr val="000000">
                                <a:alpha val="43137"/>
                              </a:srgbClr>
                            </a:outerShdw>
                          </a:effectLst>
                        </a:rPr>
                        <a:t>Knight, Chapter 3 </a:t>
                      </a:r>
                      <a:r>
                        <a:rPr lang="en-US" sz="2400" dirty="0" smtClean="0">
                          <a:effectLst>
                            <a:outerShdw blurRad="38100" dist="38100" dir="2700000" algn="tl">
                              <a:srgbClr val="000000">
                                <a:alpha val="43137"/>
                              </a:srgbClr>
                            </a:outerShdw>
                          </a:effectLst>
                        </a:rPr>
                        <a:t>“Traditional</a:t>
                      </a:r>
                      <a:r>
                        <a:rPr lang="en-US" sz="2400" baseline="0" dirty="0" smtClean="0">
                          <a:effectLst>
                            <a:outerShdw blurRad="38100" dist="38100" dir="2700000" algn="tl">
                              <a:srgbClr val="000000">
                                <a:alpha val="43137"/>
                              </a:srgbClr>
                            </a:outerShdw>
                          </a:effectLst>
                        </a:rPr>
                        <a:t> Philosophies” </a:t>
                      </a:r>
                      <a:r>
                        <a:rPr lang="en-US" sz="2400" dirty="0" smtClean="0">
                          <a:effectLst>
                            <a:outerShdw blurRad="38100" dist="38100" dir="2700000" algn="tl">
                              <a:srgbClr val="000000">
                                <a:alpha val="43137"/>
                              </a:srgbClr>
                            </a:outerShdw>
                          </a:effectLst>
                        </a:rPr>
                        <a:t>(25 </a:t>
                      </a:r>
                      <a:r>
                        <a:rPr lang="en-US" sz="2400" dirty="0">
                          <a:effectLst>
                            <a:outerShdw blurRad="38100" dist="38100" dir="2700000" algn="tl">
                              <a:srgbClr val="000000">
                                <a:alpha val="43137"/>
                              </a:srgbClr>
                            </a:outerShdw>
                          </a:effectLst>
                        </a:rPr>
                        <a:t>pp.)  </a:t>
                      </a:r>
                      <a:endParaRPr lang="en-US" sz="2400" dirty="0" smtClean="0">
                        <a:effectLst>
                          <a:outerShdw blurRad="38100" dist="38100" dir="2700000" algn="tl">
                            <a:srgbClr val="000000">
                              <a:alpha val="43137"/>
                            </a:srgbClr>
                          </a:outerShdw>
                        </a:effectLst>
                      </a:endParaRPr>
                    </a:p>
                    <a:p>
                      <a:pPr marL="914400" marR="0" lvl="1" indent="-457200">
                        <a:lnSpc>
                          <a:spcPct val="130000"/>
                        </a:lnSpc>
                        <a:spcBef>
                          <a:spcPts val="0"/>
                        </a:spcBef>
                        <a:spcAft>
                          <a:spcPts val="0"/>
                        </a:spcAft>
                        <a:buFont typeface="Arial" panose="020B0604020202020204" pitchFamily="34" charset="0"/>
                        <a:buChar char="•"/>
                      </a:pPr>
                      <a:r>
                        <a:rPr lang="en-US" sz="2400" dirty="0" smtClean="0">
                          <a:effectLst>
                            <a:outerShdw blurRad="38100" dist="38100" dir="2700000" algn="tl">
                              <a:srgbClr val="000000">
                                <a:alpha val="43137"/>
                              </a:srgbClr>
                            </a:outerShdw>
                          </a:effectLst>
                        </a:rPr>
                        <a:t>Idealism</a:t>
                      </a:r>
                    </a:p>
                    <a:p>
                      <a:pPr marL="914400" marR="0" lvl="1" indent="-457200">
                        <a:lnSpc>
                          <a:spcPct val="130000"/>
                        </a:lnSpc>
                        <a:spcBef>
                          <a:spcPts val="0"/>
                        </a:spcBef>
                        <a:spcAft>
                          <a:spcPts val="0"/>
                        </a:spcAft>
                        <a:buFont typeface="Arial" panose="020B0604020202020204" pitchFamily="34" charset="0"/>
                        <a:buChar char="•"/>
                      </a:pPr>
                      <a:r>
                        <a:rPr lang="en-US" sz="2400" dirty="0" smtClean="0">
                          <a:effectLst>
                            <a:outerShdw blurRad="38100" dist="38100" dir="2700000" algn="tl">
                              <a:srgbClr val="000000">
                                <a:alpha val="43137"/>
                              </a:srgbClr>
                            </a:outerShdw>
                          </a:effectLst>
                        </a:rPr>
                        <a:t>Realism</a:t>
                      </a:r>
                    </a:p>
                    <a:p>
                      <a:pPr marL="914400" marR="0" lvl="1" indent="-457200">
                        <a:lnSpc>
                          <a:spcPct val="130000"/>
                        </a:lnSpc>
                        <a:spcBef>
                          <a:spcPts val="0"/>
                        </a:spcBef>
                        <a:spcAft>
                          <a:spcPts val="0"/>
                        </a:spcAft>
                        <a:buFont typeface="Arial" panose="020B0604020202020204" pitchFamily="34" charset="0"/>
                        <a:buChar char="•"/>
                      </a:pPr>
                      <a:r>
                        <a:rPr lang="en-US" sz="2400" dirty="0" smtClean="0">
                          <a:effectLst>
                            <a:outerShdw blurRad="38100" dist="38100" dir="2700000" algn="tl">
                              <a:srgbClr val="000000">
                                <a:alpha val="43137"/>
                              </a:srgbClr>
                            </a:outerShdw>
                          </a:effectLst>
                        </a:rPr>
                        <a:t>Neo-Scholasticism</a:t>
                      </a:r>
                    </a:p>
                    <a:p>
                      <a:pPr marL="457200" marR="0" indent="-457200">
                        <a:lnSpc>
                          <a:spcPct val="130000"/>
                        </a:lnSpc>
                        <a:spcBef>
                          <a:spcPts val="0"/>
                        </a:spcBef>
                        <a:spcAft>
                          <a:spcPts val="0"/>
                        </a:spcAft>
                        <a:buFont typeface="Arial" panose="020B0604020202020204" pitchFamily="34" charset="0"/>
                        <a:buChar char="•"/>
                      </a:pPr>
                      <a:r>
                        <a:rPr lang="en-US" sz="2400" dirty="0" smtClean="0">
                          <a:effectLst>
                            <a:outerShdw blurRad="38100" dist="38100" dir="2700000" algn="tl">
                              <a:srgbClr val="000000">
                                <a:alpha val="43137"/>
                              </a:srgbClr>
                            </a:outerShdw>
                          </a:effectLst>
                        </a:rPr>
                        <a:t>Do </a:t>
                      </a:r>
                      <a:r>
                        <a:rPr lang="en-US" sz="2400" dirty="0">
                          <a:effectLst>
                            <a:outerShdw blurRad="38100" dist="38100" dir="2700000" algn="tl">
                              <a:srgbClr val="000000">
                                <a:alpha val="43137"/>
                              </a:srgbClr>
                            </a:outerShdw>
                          </a:effectLst>
                        </a:rPr>
                        <a:t>discussion forum </a:t>
                      </a:r>
                      <a:r>
                        <a:rPr lang="en-US" sz="2400" dirty="0" smtClean="0">
                          <a:effectLst>
                            <a:outerShdw blurRad="38100" dist="38100" dir="2700000" algn="tl">
                              <a:srgbClr val="000000">
                                <a:alpha val="43137"/>
                              </a:srgbClr>
                            </a:outerShdw>
                          </a:effectLst>
                        </a:rPr>
                        <a:t>2 on Canvas</a:t>
                      </a:r>
                      <a:r>
                        <a:rPr lang="en-US" sz="2400" baseline="0" dirty="0" smtClean="0">
                          <a:effectLst>
                            <a:outerShdw blurRad="38100" dist="38100" dir="2700000" algn="tl">
                              <a:srgbClr val="000000">
                                <a:alpha val="43137"/>
                              </a:srgbClr>
                            </a:outerShdw>
                          </a:effectLst>
                        </a:rPr>
                        <a:t> (in </a:t>
                      </a:r>
                      <a:r>
                        <a:rPr lang="en-US" sz="2400" baseline="0" dirty="0" smtClean="0">
                          <a:effectLst>
                            <a:outerShdw blurRad="38100" dist="38100" dir="2700000" algn="tl">
                              <a:srgbClr val="000000">
                                <a:alpha val="43137"/>
                              </a:srgbClr>
                            </a:outerShdw>
                          </a:effectLst>
                        </a:rPr>
                        <a:t>groups this week)</a:t>
                      </a:r>
                      <a:endParaRPr lang="en-US" sz="2400" dirty="0" smtClean="0">
                        <a:effectLst>
                          <a:outerShdw blurRad="38100" dist="38100" dir="2700000" algn="tl">
                            <a:srgbClr val="000000">
                              <a:alpha val="43137"/>
                            </a:srgbClr>
                          </a:outerShdw>
                        </a:effectLst>
                      </a:endParaRPr>
                    </a:p>
                  </a:txBody>
                  <a:tcPr marL="68580" marR="68580" marT="0" marB="0">
                    <a:solidFill>
                      <a:schemeClr val="accent1">
                        <a:lumMod val="75000"/>
                      </a:schemeClr>
                    </a:solidFill>
                  </a:tcPr>
                </a:tc>
                <a:extLst>
                  <a:ext uri="{0D108BD9-81ED-4DB2-BD59-A6C34878D82A}">
                    <a16:rowId xmlns:a16="http://schemas.microsoft.com/office/drawing/2014/main" val="10000"/>
                  </a:ext>
                </a:extLst>
              </a:tr>
            </a:tbl>
          </a:graphicData>
        </a:graphic>
      </p:graphicFrame>
      <p:sp>
        <p:nvSpPr>
          <p:cNvPr id="4" name="Slide Number Placeholder 3"/>
          <p:cNvSpPr>
            <a:spLocks noGrp="1"/>
          </p:cNvSpPr>
          <p:nvPr>
            <p:ph type="sldNum" sz="quarter" idx="4294967295"/>
          </p:nvPr>
        </p:nvSpPr>
        <p:spPr>
          <a:xfrm>
            <a:off x="8590663" y="6041362"/>
            <a:ext cx="683339" cy="365125"/>
          </a:xfrm>
        </p:spPr>
        <p:txBody>
          <a:bodyPr/>
          <a:lstStyle/>
          <a:p>
            <a:r>
              <a:rPr lang="en-US" smtClean="0"/>
              <a:t>  </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6916" y="369921"/>
            <a:ext cx="3570390" cy="2616469"/>
          </a:xfrm>
          <a:prstGeom prst="rect">
            <a:avLst/>
          </a:prstGeom>
        </p:spPr>
      </p:pic>
    </p:spTree>
    <p:extLst>
      <p:ext uri="{BB962C8B-B14F-4D97-AF65-F5344CB8AC3E}">
        <p14:creationId xmlns:p14="http://schemas.microsoft.com/office/powerpoint/2010/main" val="999082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3566"/>
            <a:ext cx="8596668" cy="1746834"/>
          </a:xfrm>
        </p:spPr>
        <p:txBody>
          <a:bodyPr>
            <a:normAutofit/>
          </a:bodyPr>
          <a:lstStyle/>
          <a:p>
            <a:r>
              <a:rPr lang="en-US" dirty="0" smtClean="0">
                <a:effectLst>
                  <a:outerShdw blurRad="38100" dist="38100" dir="2700000" algn="tl">
                    <a:srgbClr val="000000">
                      <a:alpha val="43137"/>
                    </a:srgbClr>
                  </a:outerShdw>
                </a:effectLst>
              </a:rPr>
              <a:t>Groups of </a:t>
            </a:r>
            <a:r>
              <a:rPr lang="en-US" dirty="0" smtClean="0">
                <a:effectLst>
                  <a:outerShdw blurRad="38100" dist="38100" dir="2700000" algn="tl">
                    <a:srgbClr val="000000">
                      <a:alpha val="43137"/>
                    </a:srgbClr>
                  </a:outerShdw>
                </a:effectLst>
              </a:rPr>
              <a:t>3:  </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applications </a:t>
            </a:r>
            <a:r>
              <a:rPr lang="en-US" dirty="0">
                <a:effectLst>
                  <a:outerShdw blurRad="38100" dist="38100" dir="2700000" algn="tl">
                    <a:srgbClr val="000000">
                      <a:alpha val="43137"/>
                    </a:srgbClr>
                  </a:outerShdw>
                </a:effectLst>
              </a:rPr>
              <a:t>to </a:t>
            </a:r>
            <a:r>
              <a:rPr lang="en-US" dirty="0" smtClean="0">
                <a:effectLst>
                  <a:outerShdw blurRad="38100" dist="38100" dir="2700000" algn="tl">
                    <a:srgbClr val="000000">
                      <a:alpha val="43137"/>
                    </a:srgbClr>
                  </a:outerShdw>
                </a:effectLst>
              </a:rPr>
              <a:t>education</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n-US" dirty="0"/>
          </a:p>
        </p:txBody>
      </p:sp>
      <p:sp>
        <p:nvSpPr>
          <p:cNvPr id="3" name="Content Placeholder 2"/>
          <p:cNvSpPr>
            <a:spLocks noGrp="1"/>
          </p:cNvSpPr>
          <p:nvPr>
            <p:ph idx="1"/>
          </p:nvPr>
        </p:nvSpPr>
        <p:spPr>
          <a:xfrm>
            <a:off x="6166701" y="1753385"/>
            <a:ext cx="5336967" cy="5104615"/>
          </a:xfrm>
        </p:spPr>
        <p:txBody>
          <a:bodyPr>
            <a:normAutofit/>
          </a:bodyPr>
          <a:lstStyle/>
          <a:p>
            <a:pPr marL="0" indent="0">
              <a:lnSpc>
                <a:spcPct val="120000"/>
              </a:lnSpc>
              <a:buNone/>
            </a:pPr>
            <a:r>
              <a:rPr lang="en-US" sz="2800" i="1" dirty="0" smtClean="0">
                <a:effectLst>
                  <a:outerShdw blurRad="38100" dist="38100" dir="2700000" algn="tl">
                    <a:srgbClr val="000000">
                      <a:alpha val="43137"/>
                    </a:srgbClr>
                  </a:outerShdw>
                </a:effectLst>
              </a:rPr>
              <a:t>Discuss:</a:t>
            </a:r>
          </a:p>
          <a:p>
            <a:pPr>
              <a:lnSpc>
                <a:spcPct val="120000"/>
              </a:lnSpc>
            </a:pPr>
            <a:r>
              <a:rPr lang="en-US" sz="2800" i="1" dirty="0" smtClean="0">
                <a:effectLst>
                  <a:outerShdw blurRad="38100" dist="38100" dir="2700000" algn="tl">
                    <a:srgbClr val="000000">
                      <a:alpha val="43137"/>
                    </a:srgbClr>
                  </a:outerShdw>
                </a:effectLst>
              </a:rPr>
              <a:t>See “debate” </a:t>
            </a:r>
            <a:r>
              <a:rPr lang="en-US" sz="2800" i="1" dirty="0" err="1" smtClean="0">
                <a:effectLst>
                  <a:outerShdw blurRad="38100" dist="38100" dir="2700000" algn="tl">
                    <a:srgbClr val="000000">
                      <a:alpha val="43137"/>
                    </a:srgbClr>
                  </a:outerShdw>
                </a:effectLst>
              </a:rPr>
              <a:t>Powerpoint</a:t>
            </a:r>
            <a:endParaRPr lang="en-US" sz="2800" i="1" dirty="0">
              <a:effectLst>
                <a:outerShdw blurRad="38100" dist="38100" dir="2700000" algn="tl">
                  <a:srgbClr val="000000">
                    <a:alpha val="43137"/>
                  </a:srgbClr>
                </a:outerShdw>
              </a:effectLst>
            </a:endParaRPr>
          </a:p>
        </p:txBody>
      </p:sp>
      <p:sp>
        <p:nvSpPr>
          <p:cNvPr id="4" name="Content Placeholder 2"/>
          <p:cNvSpPr txBox="1">
            <a:spLocks/>
          </p:cNvSpPr>
          <p:nvPr/>
        </p:nvSpPr>
        <p:spPr>
          <a:xfrm>
            <a:off x="829734" y="1753385"/>
            <a:ext cx="5336967" cy="5104614"/>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800" i="1" dirty="0" smtClean="0"/>
              <a:t>Think:</a:t>
            </a:r>
          </a:p>
          <a:p>
            <a:r>
              <a:rPr lang="en-US" sz="2800" i="1" dirty="0" smtClean="0"/>
              <a:t>What is real, true, and valued?</a:t>
            </a:r>
          </a:p>
          <a:p>
            <a:r>
              <a:rPr lang="en-US" sz="2800" i="1" dirty="0" smtClean="0"/>
              <a:t>How do these questions help us with thorny concepts like:</a:t>
            </a:r>
          </a:p>
          <a:p>
            <a:pPr lvl="1"/>
            <a:r>
              <a:rPr lang="en-US" sz="2600" i="1" dirty="0" smtClean="0"/>
              <a:t>Scientific “facts”</a:t>
            </a:r>
          </a:p>
          <a:p>
            <a:pPr lvl="1"/>
            <a:r>
              <a:rPr lang="en-US" sz="2600" i="1" dirty="0"/>
              <a:t>“True” history, “true” news</a:t>
            </a:r>
          </a:p>
          <a:p>
            <a:pPr lvl="1"/>
            <a:r>
              <a:rPr lang="en-US" sz="2600" i="1" dirty="0" smtClean="0"/>
              <a:t>“Truths” about human nature</a:t>
            </a:r>
          </a:p>
          <a:p>
            <a:pPr lvl="1"/>
            <a:r>
              <a:rPr lang="en-US" sz="2600" i="1" dirty="0" smtClean="0"/>
              <a:t>Teaching our “values”</a:t>
            </a:r>
          </a:p>
          <a:p>
            <a:pPr lvl="1"/>
            <a:r>
              <a:rPr lang="en-US" sz="2600" i="1" dirty="0" smtClean="0"/>
              <a:t>Voting our “values”</a:t>
            </a:r>
          </a:p>
        </p:txBody>
      </p:sp>
      <p:pic>
        <p:nvPicPr>
          <p:cNvPr id="2050" name="Picture 2" descr="Image result for philosophy"/>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804635" y="4822"/>
            <a:ext cx="3137850" cy="210432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group deb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687" y="3133509"/>
            <a:ext cx="3383593" cy="234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698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677334" y="1633491"/>
            <a:ext cx="8596668" cy="5039452"/>
          </a:xfrm>
        </p:spPr>
        <p:txBody>
          <a:bodyPr>
            <a:normAutofit/>
          </a:bodyPr>
          <a:lstStyle/>
          <a:p>
            <a:r>
              <a:rPr lang="en-US" sz="3200" dirty="0" smtClean="0"/>
              <a:t>Why is philosophy of education relevant for teachers?  (Can you name some aspects or applications of philosophy of education?)</a:t>
            </a:r>
          </a:p>
        </p:txBody>
      </p:sp>
      <p:pic>
        <p:nvPicPr>
          <p:cNvPr id="16386" name="Picture 2" descr="http://thumbs.dreamstime.com/z/young-teacher-970715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434500" y="3523610"/>
            <a:ext cx="4369879" cy="288287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230732228"/>
              </p:ext>
            </p:extLst>
          </p:nvPr>
        </p:nvGraphicFramePr>
        <p:xfrm>
          <a:off x="1141070" y="3523611"/>
          <a:ext cx="5140858" cy="2882876"/>
        </p:xfrm>
        <a:graphic>
          <a:graphicData uri="http://schemas.openxmlformats.org/drawingml/2006/table">
            <a:tbl>
              <a:tblPr firstRow="1" bandRow="1">
                <a:tableStyleId>{5C22544A-7EE6-4342-B048-85BDC9FD1C3A}</a:tableStyleId>
              </a:tblPr>
              <a:tblGrid>
                <a:gridCol w="2598826">
                  <a:extLst>
                    <a:ext uri="{9D8B030D-6E8A-4147-A177-3AD203B41FA5}">
                      <a16:colId xmlns:a16="http://schemas.microsoft.com/office/drawing/2014/main" val="20000"/>
                    </a:ext>
                  </a:extLst>
                </a:gridCol>
                <a:gridCol w="2542032">
                  <a:extLst>
                    <a:ext uri="{9D8B030D-6E8A-4147-A177-3AD203B41FA5}">
                      <a16:colId xmlns:a16="http://schemas.microsoft.com/office/drawing/2014/main" val="20001"/>
                    </a:ext>
                  </a:extLst>
                </a:gridCol>
              </a:tblGrid>
              <a:tr h="406994">
                <a:tc>
                  <a:txBody>
                    <a:bodyPr/>
                    <a:lstStyle/>
                    <a:p>
                      <a:r>
                        <a:rPr lang="en-US" dirty="0" smtClean="0"/>
                        <a:t>View of…</a:t>
                      </a:r>
                      <a:endParaRPr lang="en-US" dirty="0"/>
                    </a:p>
                  </a:txBody>
                  <a:tcPr/>
                </a:tc>
                <a:tc>
                  <a:txBody>
                    <a:bodyPr/>
                    <a:lstStyle/>
                    <a:p>
                      <a:r>
                        <a:rPr lang="en-US" dirty="0" smtClean="0"/>
                        <a:t>Greek</a:t>
                      </a:r>
                      <a:r>
                        <a:rPr lang="en-US" baseline="0" dirty="0" smtClean="0"/>
                        <a:t> or Latin word</a:t>
                      </a:r>
                      <a:endParaRPr lang="en-US" dirty="0"/>
                    </a:p>
                  </a:txBody>
                  <a:tcPr/>
                </a:tc>
                <a:extLst>
                  <a:ext uri="{0D108BD9-81ED-4DB2-BD59-A6C34878D82A}">
                    <a16:rowId xmlns:a16="http://schemas.microsoft.com/office/drawing/2014/main" val="10000"/>
                  </a:ext>
                </a:extLst>
              </a:tr>
              <a:tr h="412647">
                <a:tc>
                  <a:txBody>
                    <a:bodyPr/>
                    <a:lstStyle/>
                    <a:p>
                      <a:r>
                        <a:rPr lang="en-US" dirty="0" smtClean="0"/>
                        <a:t>Student</a:t>
                      </a:r>
                      <a:endParaRPr lang="en-US" dirty="0"/>
                    </a:p>
                  </a:txBody>
                  <a:tcPr/>
                </a:tc>
                <a:tc>
                  <a:txBody>
                    <a:bodyPr/>
                    <a:lstStyle/>
                    <a:p>
                      <a:r>
                        <a:rPr lang="en-US" dirty="0" smtClean="0"/>
                        <a:t>Anthropology</a:t>
                      </a:r>
                      <a:endParaRPr lang="en-US" dirty="0"/>
                    </a:p>
                  </a:txBody>
                  <a:tcPr/>
                </a:tc>
                <a:extLst>
                  <a:ext uri="{0D108BD9-81ED-4DB2-BD59-A6C34878D82A}">
                    <a16:rowId xmlns:a16="http://schemas.microsoft.com/office/drawing/2014/main" val="10001"/>
                  </a:ext>
                </a:extLst>
              </a:tr>
              <a:tr h="412647">
                <a:tc>
                  <a:txBody>
                    <a:bodyPr/>
                    <a:lstStyle/>
                    <a:p>
                      <a:r>
                        <a:rPr lang="en-US" dirty="0" smtClean="0"/>
                        <a:t>Subjects</a:t>
                      </a:r>
                      <a:endParaRPr lang="en-US" dirty="0"/>
                    </a:p>
                  </a:txBody>
                  <a:tcPr/>
                </a:tc>
                <a:tc>
                  <a:txBody>
                    <a:bodyPr/>
                    <a:lstStyle/>
                    <a:p>
                      <a:r>
                        <a:rPr lang="en-US" dirty="0" smtClean="0"/>
                        <a:t>Curriculum</a:t>
                      </a:r>
                      <a:endParaRPr lang="en-US" dirty="0"/>
                    </a:p>
                  </a:txBody>
                  <a:tcPr/>
                </a:tc>
                <a:extLst>
                  <a:ext uri="{0D108BD9-81ED-4DB2-BD59-A6C34878D82A}">
                    <a16:rowId xmlns:a16="http://schemas.microsoft.com/office/drawing/2014/main" val="10002"/>
                  </a:ext>
                </a:extLst>
              </a:tr>
              <a:tr h="412647">
                <a:tc>
                  <a:txBody>
                    <a:bodyPr/>
                    <a:lstStyle/>
                    <a:p>
                      <a:r>
                        <a:rPr lang="en-US" dirty="0" smtClean="0"/>
                        <a:t>Knowledge &amp; Truth</a:t>
                      </a:r>
                      <a:endParaRPr lang="en-US" dirty="0"/>
                    </a:p>
                  </a:txBody>
                  <a:tcPr/>
                </a:tc>
                <a:tc>
                  <a:txBody>
                    <a:bodyPr/>
                    <a:lstStyle/>
                    <a:p>
                      <a:r>
                        <a:rPr lang="en-US" dirty="0" smtClean="0"/>
                        <a:t>Epistemology</a:t>
                      </a:r>
                      <a:endParaRPr lang="en-US" dirty="0"/>
                    </a:p>
                  </a:txBody>
                  <a:tcPr/>
                </a:tc>
                <a:extLst>
                  <a:ext uri="{0D108BD9-81ED-4DB2-BD59-A6C34878D82A}">
                    <a16:rowId xmlns:a16="http://schemas.microsoft.com/office/drawing/2014/main" val="10003"/>
                  </a:ext>
                </a:extLst>
              </a:tr>
              <a:tr h="412647">
                <a:tc>
                  <a:txBody>
                    <a:bodyPr/>
                    <a:lstStyle/>
                    <a:p>
                      <a:r>
                        <a:rPr lang="en-US" dirty="0" smtClean="0"/>
                        <a:t>Work</a:t>
                      </a:r>
                      <a:endParaRPr lang="en-US" dirty="0"/>
                    </a:p>
                  </a:txBody>
                  <a:tcPr/>
                </a:tc>
                <a:tc>
                  <a:txBody>
                    <a:bodyPr/>
                    <a:lstStyle/>
                    <a:p>
                      <a:r>
                        <a:rPr lang="en-US" dirty="0" smtClean="0"/>
                        <a:t>Vocation</a:t>
                      </a:r>
                      <a:endParaRPr lang="en-US" dirty="0"/>
                    </a:p>
                  </a:txBody>
                  <a:tcPr/>
                </a:tc>
                <a:extLst>
                  <a:ext uri="{0D108BD9-81ED-4DB2-BD59-A6C34878D82A}">
                    <a16:rowId xmlns:a16="http://schemas.microsoft.com/office/drawing/2014/main" val="10004"/>
                  </a:ext>
                </a:extLst>
              </a:tr>
              <a:tr h="412647">
                <a:tc>
                  <a:txBody>
                    <a:bodyPr/>
                    <a:lstStyle/>
                    <a:p>
                      <a:r>
                        <a:rPr lang="en-US" dirty="0" smtClean="0"/>
                        <a:t>Last things</a:t>
                      </a:r>
                      <a:endParaRPr lang="en-US" dirty="0"/>
                    </a:p>
                  </a:txBody>
                  <a:tcPr/>
                </a:tc>
                <a:tc>
                  <a:txBody>
                    <a:bodyPr/>
                    <a:lstStyle/>
                    <a:p>
                      <a:r>
                        <a:rPr lang="en-US" dirty="0" smtClean="0"/>
                        <a:t>Eschatology</a:t>
                      </a:r>
                      <a:endParaRPr lang="en-US" dirty="0"/>
                    </a:p>
                  </a:txBody>
                  <a:tcPr/>
                </a:tc>
                <a:extLst>
                  <a:ext uri="{0D108BD9-81ED-4DB2-BD59-A6C34878D82A}">
                    <a16:rowId xmlns:a16="http://schemas.microsoft.com/office/drawing/2014/main" val="10005"/>
                  </a:ext>
                </a:extLst>
              </a:tr>
              <a:tr h="412647">
                <a:tc>
                  <a:txBody>
                    <a:bodyPr/>
                    <a:lstStyle/>
                    <a:p>
                      <a:r>
                        <a:rPr lang="en-US" dirty="0" smtClean="0"/>
                        <a:t>Values</a:t>
                      </a:r>
                      <a:endParaRPr lang="en-US" dirty="0"/>
                    </a:p>
                  </a:txBody>
                  <a:tcPr/>
                </a:tc>
                <a:tc>
                  <a:txBody>
                    <a:bodyPr/>
                    <a:lstStyle/>
                    <a:p>
                      <a:r>
                        <a:rPr lang="en-US" dirty="0" smtClean="0"/>
                        <a:t>Axiology</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60180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677334" y="2160589"/>
            <a:ext cx="8315899" cy="4320893"/>
          </a:xfrm>
        </p:spPr>
        <p:txBody>
          <a:bodyPr>
            <a:normAutofit fontScale="85000" lnSpcReduction="20000"/>
          </a:bodyPr>
          <a:lstStyle/>
          <a:p>
            <a:r>
              <a:rPr lang="en-US" sz="3200" dirty="0" smtClean="0"/>
              <a:t>Why is philosophy of education relevant for other adults?</a:t>
            </a:r>
          </a:p>
          <a:p>
            <a:pPr lvl="1"/>
            <a:r>
              <a:rPr lang="en-US" sz="2800" dirty="0" smtClean="0"/>
              <a:t>What other system has as much influence on as many people and employs as many people?  </a:t>
            </a:r>
          </a:p>
          <a:p>
            <a:pPr lvl="1"/>
            <a:r>
              <a:rPr lang="en-US" sz="2800" dirty="0" smtClean="0"/>
              <a:t>Teachers, parents, administrators, </a:t>
            </a:r>
            <a:r>
              <a:rPr lang="en-US" sz="2800" dirty="0" smtClean="0"/>
              <a:t/>
            </a:r>
            <a:br>
              <a:rPr lang="en-US" sz="2800" dirty="0" smtClean="0"/>
            </a:br>
            <a:r>
              <a:rPr lang="en-US" sz="2800" dirty="0" smtClean="0"/>
              <a:t>citizens/</a:t>
            </a:r>
            <a:r>
              <a:rPr lang="en-US" sz="2800" dirty="0" smtClean="0"/>
              <a:t>tax </a:t>
            </a:r>
            <a:r>
              <a:rPr lang="en-US" sz="2800" dirty="0" smtClean="0"/>
              <a:t>payers, community leaders, </a:t>
            </a:r>
            <a:r>
              <a:rPr lang="en-US" sz="2800" dirty="0" smtClean="0"/>
              <a:t/>
            </a:r>
            <a:br>
              <a:rPr lang="en-US" sz="2800" dirty="0" smtClean="0"/>
            </a:br>
            <a:r>
              <a:rPr lang="en-US" sz="2800" dirty="0" smtClean="0"/>
              <a:t>church </a:t>
            </a:r>
            <a:r>
              <a:rPr lang="en-US" sz="2800" dirty="0" smtClean="0"/>
              <a:t>members, </a:t>
            </a:r>
            <a:r>
              <a:rPr lang="en-US" sz="2800" dirty="0" smtClean="0"/>
              <a:t>quasi-teachers</a:t>
            </a:r>
          </a:p>
          <a:p>
            <a:pPr lvl="1"/>
            <a:r>
              <a:rPr lang="en-US" sz="2800" dirty="0" smtClean="0"/>
              <a:t>Why </a:t>
            </a:r>
            <a:r>
              <a:rPr lang="en-US" sz="2800" dirty="0" smtClean="0"/>
              <a:t>can’t we just </a:t>
            </a:r>
            <a:r>
              <a:rPr lang="en-US" sz="2800" i="1" dirty="0" smtClean="0"/>
              <a:t>skip</a:t>
            </a:r>
            <a:r>
              <a:rPr lang="en-US" sz="2800" dirty="0" smtClean="0"/>
              <a:t> having a philosophy of education?  </a:t>
            </a:r>
          </a:p>
          <a:p>
            <a:pPr lvl="2"/>
            <a:r>
              <a:rPr lang="en-US" sz="2600" dirty="0" smtClean="0"/>
              <a:t>No one can skip having a worldview.</a:t>
            </a:r>
          </a:p>
          <a:p>
            <a:pPr lvl="2"/>
            <a:r>
              <a:rPr lang="en-US" sz="2600" dirty="0" smtClean="0"/>
              <a:t>Whether or not we use the big words, we still have the assumptions the words describe.</a:t>
            </a:r>
            <a:endParaRPr lang="en-US" sz="2600" dirty="0"/>
          </a:p>
          <a:p>
            <a:pPr lvl="1"/>
            <a:endParaRPr lang="en-US" dirty="0" smtClean="0"/>
          </a:p>
          <a:p>
            <a:endParaRPr lang="en-US" dirty="0"/>
          </a:p>
        </p:txBody>
      </p:sp>
      <p:pic>
        <p:nvPicPr>
          <p:cNvPr id="17410" name="Picture 2" descr="http://www.consumersenergy.com/uploadedImages/CEWEB/SHARED/Rates_and_Rules/LineWorker2.jpg?n=450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993233" y="179671"/>
            <a:ext cx="2974921" cy="414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54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wipe(down)">
                                      <p:cBhvr>
                                        <p:cTn id="16" dur="500"/>
                                        <p:tgtEl>
                                          <p:spTgt spid="3">
                                            <p:txEl>
                                              <p:pRg st="4" end="4"/>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wipe(down)">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down)">
                                      <p:cBhvr>
                                        <p:cTn id="24" dur="580">
                                          <p:stCondLst>
                                            <p:cond delay="0"/>
                                          </p:stCondLst>
                                        </p:cTn>
                                        <p:tgtEl>
                                          <p:spTgt spid="3">
                                            <p:txEl>
                                              <p:pRg st="4" end="4"/>
                                            </p:txEl>
                                          </p:spTgt>
                                        </p:tgtEl>
                                      </p:cBhvr>
                                    </p:animEffect>
                                    <p:anim calcmode="lin" valueType="num">
                                      <p:cBhvr>
                                        <p:cTn id="25"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4" end="4"/>
                                            </p:txEl>
                                          </p:spTgt>
                                        </p:tgtEl>
                                      </p:cBhvr>
                                      <p:to x="100000" y="60000"/>
                                    </p:animScale>
                                    <p:animScale>
                                      <p:cBhvr>
                                        <p:cTn id="31" dur="166" decel="50000">
                                          <p:stCondLst>
                                            <p:cond delay="676"/>
                                          </p:stCondLst>
                                        </p:cTn>
                                        <p:tgtEl>
                                          <p:spTgt spid="3">
                                            <p:txEl>
                                              <p:pRg st="4" end="4"/>
                                            </p:txEl>
                                          </p:spTgt>
                                        </p:tgtEl>
                                      </p:cBhvr>
                                      <p:to x="100000" y="100000"/>
                                    </p:animScale>
                                    <p:animScale>
                                      <p:cBhvr>
                                        <p:cTn id="32" dur="26">
                                          <p:stCondLst>
                                            <p:cond delay="1312"/>
                                          </p:stCondLst>
                                        </p:cTn>
                                        <p:tgtEl>
                                          <p:spTgt spid="3">
                                            <p:txEl>
                                              <p:pRg st="4" end="4"/>
                                            </p:txEl>
                                          </p:spTgt>
                                        </p:tgtEl>
                                      </p:cBhvr>
                                      <p:to x="100000" y="80000"/>
                                    </p:animScale>
                                    <p:animScale>
                                      <p:cBhvr>
                                        <p:cTn id="33" dur="166" decel="50000">
                                          <p:stCondLst>
                                            <p:cond delay="1338"/>
                                          </p:stCondLst>
                                        </p:cTn>
                                        <p:tgtEl>
                                          <p:spTgt spid="3">
                                            <p:txEl>
                                              <p:pRg st="4" end="4"/>
                                            </p:txEl>
                                          </p:spTgt>
                                        </p:tgtEl>
                                      </p:cBhvr>
                                      <p:to x="100000" y="100000"/>
                                    </p:animScale>
                                    <p:animScale>
                                      <p:cBhvr>
                                        <p:cTn id="34" dur="26">
                                          <p:stCondLst>
                                            <p:cond delay="1642"/>
                                          </p:stCondLst>
                                        </p:cTn>
                                        <p:tgtEl>
                                          <p:spTgt spid="3">
                                            <p:txEl>
                                              <p:pRg st="4" end="4"/>
                                            </p:txEl>
                                          </p:spTgt>
                                        </p:tgtEl>
                                      </p:cBhvr>
                                      <p:to x="100000" y="90000"/>
                                    </p:animScale>
                                    <p:animScale>
                                      <p:cBhvr>
                                        <p:cTn id="35" dur="166" decel="50000">
                                          <p:stCondLst>
                                            <p:cond delay="1668"/>
                                          </p:stCondLst>
                                        </p:cTn>
                                        <p:tgtEl>
                                          <p:spTgt spid="3">
                                            <p:txEl>
                                              <p:pRg st="4" end="4"/>
                                            </p:txEl>
                                          </p:spTgt>
                                        </p:tgtEl>
                                      </p:cBhvr>
                                      <p:to x="100000" y="100000"/>
                                    </p:animScale>
                                    <p:animScale>
                                      <p:cBhvr>
                                        <p:cTn id="36" dur="26">
                                          <p:stCondLst>
                                            <p:cond delay="1808"/>
                                          </p:stCondLst>
                                        </p:cTn>
                                        <p:tgtEl>
                                          <p:spTgt spid="3">
                                            <p:txEl>
                                              <p:pRg st="4" end="4"/>
                                            </p:txEl>
                                          </p:spTgt>
                                        </p:tgtEl>
                                      </p:cBhvr>
                                      <p:to x="100000" y="95000"/>
                                    </p:animScale>
                                    <p:animScale>
                                      <p:cBhvr>
                                        <p:cTn id="37" dur="166" decel="50000">
                                          <p:stCondLst>
                                            <p:cond delay="1834"/>
                                          </p:stCondLst>
                                        </p:cTn>
                                        <p:tgtEl>
                                          <p:spTgt spid="3">
                                            <p:txEl>
                                              <p:pRg st="4" end="4"/>
                                            </p:txEl>
                                          </p:spTgt>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wipe(down)">
                                      <p:cBhvr>
                                        <p:cTn id="42" dur="580">
                                          <p:stCondLst>
                                            <p:cond delay="0"/>
                                          </p:stCondLst>
                                        </p:cTn>
                                        <p:tgtEl>
                                          <p:spTgt spid="3">
                                            <p:txEl>
                                              <p:pRg st="5" end="5"/>
                                            </p:txEl>
                                          </p:spTgt>
                                        </p:tgtEl>
                                      </p:cBhvr>
                                    </p:animEffect>
                                    <p:anim calcmode="lin" valueType="num">
                                      <p:cBhvr>
                                        <p:cTn id="4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48" dur="26">
                                          <p:stCondLst>
                                            <p:cond delay="650"/>
                                          </p:stCondLst>
                                        </p:cTn>
                                        <p:tgtEl>
                                          <p:spTgt spid="3">
                                            <p:txEl>
                                              <p:pRg st="5" end="5"/>
                                            </p:txEl>
                                          </p:spTgt>
                                        </p:tgtEl>
                                      </p:cBhvr>
                                      <p:to x="100000" y="60000"/>
                                    </p:animScale>
                                    <p:animScale>
                                      <p:cBhvr>
                                        <p:cTn id="49" dur="166" decel="50000">
                                          <p:stCondLst>
                                            <p:cond delay="676"/>
                                          </p:stCondLst>
                                        </p:cTn>
                                        <p:tgtEl>
                                          <p:spTgt spid="3">
                                            <p:txEl>
                                              <p:pRg st="5" end="5"/>
                                            </p:txEl>
                                          </p:spTgt>
                                        </p:tgtEl>
                                      </p:cBhvr>
                                      <p:to x="100000" y="100000"/>
                                    </p:animScale>
                                    <p:animScale>
                                      <p:cBhvr>
                                        <p:cTn id="50" dur="26">
                                          <p:stCondLst>
                                            <p:cond delay="1312"/>
                                          </p:stCondLst>
                                        </p:cTn>
                                        <p:tgtEl>
                                          <p:spTgt spid="3">
                                            <p:txEl>
                                              <p:pRg st="5" end="5"/>
                                            </p:txEl>
                                          </p:spTgt>
                                        </p:tgtEl>
                                      </p:cBhvr>
                                      <p:to x="100000" y="80000"/>
                                    </p:animScale>
                                    <p:animScale>
                                      <p:cBhvr>
                                        <p:cTn id="51" dur="166" decel="50000">
                                          <p:stCondLst>
                                            <p:cond delay="1338"/>
                                          </p:stCondLst>
                                        </p:cTn>
                                        <p:tgtEl>
                                          <p:spTgt spid="3">
                                            <p:txEl>
                                              <p:pRg st="5" end="5"/>
                                            </p:txEl>
                                          </p:spTgt>
                                        </p:tgtEl>
                                      </p:cBhvr>
                                      <p:to x="100000" y="100000"/>
                                    </p:animScale>
                                    <p:animScale>
                                      <p:cBhvr>
                                        <p:cTn id="52" dur="26">
                                          <p:stCondLst>
                                            <p:cond delay="1642"/>
                                          </p:stCondLst>
                                        </p:cTn>
                                        <p:tgtEl>
                                          <p:spTgt spid="3">
                                            <p:txEl>
                                              <p:pRg st="5" end="5"/>
                                            </p:txEl>
                                          </p:spTgt>
                                        </p:tgtEl>
                                      </p:cBhvr>
                                      <p:to x="100000" y="90000"/>
                                    </p:animScale>
                                    <p:animScale>
                                      <p:cBhvr>
                                        <p:cTn id="53" dur="166" decel="50000">
                                          <p:stCondLst>
                                            <p:cond delay="1668"/>
                                          </p:stCondLst>
                                        </p:cTn>
                                        <p:tgtEl>
                                          <p:spTgt spid="3">
                                            <p:txEl>
                                              <p:pRg st="5" end="5"/>
                                            </p:txEl>
                                          </p:spTgt>
                                        </p:tgtEl>
                                      </p:cBhvr>
                                      <p:to x="100000" y="100000"/>
                                    </p:animScale>
                                    <p:animScale>
                                      <p:cBhvr>
                                        <p:cTn id="54" dur="26">
                                          <p:stCondLst>
                                            <p:cond delay="1808"/>
                                          </p:stCondLst>
                                        </p:cTn>
                                        <p:tgtEl>
                                          <p:spTgt spid="3">
                                            <p:txEl>
                                              <p:pRg st="5" end="5"/>
                                            </p:txEl>
                                          </p:spTgt>
                                        </p:tgtEl>
                                      </p:cBhvr>
                                      <p:to x="100000" y="95000"/>
                                    </p:animScale>
                                    <p:animScale>
                                      <p:cBhvr>
                                        <p:cTn id="55" dur="166" decel="50000">
                                          <p:stCondLst>
                                            <p:cond delay="1834"/>
                                          </p:stCondLst>
                                        </p:cTn>
                                        <p:tgtEl>
                                          <p:spTgt spid="3">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a:t>
            </a:r>
            <a:r>
              <a:rPr lang="en-US" dirty="0" smtClean="0"/>
              <a:t/>
            </a:r>
            <a:br>
              <a:rPr lang="en-US" dirty="0" smtClean="0"/>
            </a:br>
            <a:r>
              <a:rPr lang="en-US" dirty="0" smtClean="0"/>
              <a:t>Legal Issues in Education</a:t>
            </a:r>
            <a:endParaRPr lang="en-US" dirty="0"/>
          </a:p>
        </p:txBody>
      </p:sp>
      <p:sp>
        <p:nvSpPr>
          <p:cNvPr id="3" name="Content Placeholder 2"/>
          <p:cNvSpPr>
            <a:spLocks noGrp="1"/>
          </p:cNvSpPr>
          <p:nvPr>
            <p:ph idx="1"/>
          </p:nvPr>
        </p:nvSpPr>
        <p:spPr>
          <a:xfrm>
            <a:off x="677334" y="2160589"/>
            <a:ext cx="7967045" cy="4522313"/>
          </a:xfrm>
        </p:spPr>
        <p:txBody>
          <a:bodyPr>
            <a:normAutofit fontScale="85000" lnSpcReduction="20000"/>
          </a:bodyPr>
          <a:lstStyle/>
          <a:p>
            <a:pPr marL="0" indent="0">
              <a:buNone/>
            </a:pPr>
            <a:r>
              <a:rPr lang="en-US" sz="3000" dirty="0" smtClean="0"/>
              <a:t>There is a question on the midterm about the </a:t>
            </a:r>
            <a:br>
              <a:rPr lang="en-US" sz="3000" dirty="0" smtClean="0"/>
            </a:br>
            <a:r>
              <a:rPr lang="en-US" sz="3000" dirty="0" smtClean="0"/>
              <a:t>court cases.  </a:t>
            </a:r>
          </a:p>
          <a:p>
            <a:pPr marL="0" indent="0">
              <a:buNone/>
            </a:pPr>
            <a:r>
              <a:rPr lang="en-US" sz="3000" b="1" i="1" dirty="0" smtClean="0"/>
              <a:t>Can you compare/contrast several cases…</a:t>
            </a:r>
          </a:p>
          <a:p>
            <a:r>
              <a:rPr lang="en-US" sz="3000" dirty="0" smtClean="0"/>
              <a:t>Tell </a:t>
            </a:r>
            <a:r>
              <a:rPr lang="en-US" sz="3000" dirty="0"/>
              <a:t>how </a:t>
            </a:r>
            <a:r>
              <a:rPr lang="en-US" sz="3000" dirty="0" smtClean="0"/>
              <a:t>they relate </a:t>
            </a:r>
            <a:r>
              <a:rPr lang="en-US" sz="3000" dirty="0"/>
              <a:t>to you as a student or </a:t>
            </a:r>
            <a:r>
              <a:rPr lang="en-US" sz="3000" dirty="0" smtClean="0"/>
              <a:t/>
            </a:r>
            <a:br>
              <a:rPr lang="en-US" sz="3000" dirty="0" smtClean="0"/>
            </a:br>
            <a:r>
              <a:rPr lang="en-US" sz="3000" dirty="0" smtClean="0"/>
              <a:t>teacher </a:t>
            </a:r>
            <a:r>
              <a:rPr lang="en-US" sz="3000" dirty="0"/>
              <a:t>or concerned </a:t>
            </a:r>
            <a:r>
              <a:rPr lang="en-US" sz="3000" dirty="0" smtClean="0"/>
              <a:t>parent/citizen?</a:t>
            </a:r>
            <a:endParaRPr lang="en-US" sz="3000" dirty="0"/>
          </a:p>
          <a:p>
            <a:r>
              <a:rPr lang="en-US" sz="3000" dirty="0" smtClean="0"/>
              <a:t>Analyze the views that are stated or </a:t>
            </a:r>
            <a:br>
              <a:rPr lang="en-US" sz="3000" dirty="0" smtClean="0"/>
            </a:br>
            <a:r>
              <a:rPr lang="en-US" sz="3000" dirty="0" smtClean="0"/>
              <a:t>implied </a:t>
            </a:r>
            <a:r>
              <a:rPr lang="en-US" sz="3000" dirty="0"/>
              <a:t>about the student, the teacher, the curriculum, the purpose of schooling, and the concept of vocation?  </a:t>
            </a:r>
          </a:p>
          <a:p>
            <a:r>
              <a:rPr lang="en-US" sz="3100" dirty="0" smtClean="0"/>
              <a:t>Describe some of the competing principles (values, perspectives) in these education-related legal cases?</a:t>
            </a:r>
            <a:endParaRPr lang="en-US" sz="3100" strike="sngStrike" dirty="0"/>
          </a:p>
          <a:p>
            <a:endParaRPr lang="en-US" sz="2600" dirty="0" smtClean="0"/>
          </a:p>
          <a:p>
            <a:endParaRPr lang="en-US" dirty="0"/>
          </a:p>
        </p:txBody>
      </p:sp>
      <p:pic>
        <p:nvPicPr>
          <p:cNvPr id="18436" name="Picture 4" descr="http://louisianarecord.com/wp-content/uploads/2014/02/Legal_scale.67140155.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11492" y="349939"/>
            <a:ext cx="3705835" cy="334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73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10710246" cy="1171427"/>
          </a:xfrm>
        </p:spPr>
        <p:txBody>
          <a:bodyPr>
            <a:normAutofit fontScale="90000"/>
          </a:bodyPr>
          <a:lstStyle/>
          <a:p>
            <a:r>
              <a:rPr lang="en-US" sz="2200" b="1" i="1" dirty="0" smtClean="0">
                <a:solidFill>
                  <a:srgbClr val="FFFF00"/>
                </a:solidFill>
                <a:effectLst>
                  <a:outerShdw blurRad="38100" dist="38100" dir="2700000" algn="tl">
                    <a:srgbClr val="000000">
                      <a:alpha val="43137"/>
                    </a:srgbClr>
                  </a:outerShdw>
                </a:effectLst>
              </a:rPr>
              <a:t>Preview for </a:t>
            </a:r>
            <a:r>
              <a:rPr lang="en-US" sz="2200" b="1" i="1" dirty="0" smtClean="0">
                <a:solidFill>
                  <a:srgbClr val="FFFF00"/>
                </a:solidFill>
                <a:effectLst>
                  <a:outerShdw blurRad="38100" dist="38100" dir="2700000" algn="tl">
                    <a:srgbClr val="000000">
                      <a:alpha val="43137"/>
                    </a:srgbClr>
                  </a:outerShdw>
                </a:effectLst>
              </a:rPr>
              <a:t>Week 4</a:t>
            </a:r>
            <a:r>
              <a:rPr lang="en-US" dirty="0" smtClean="0"/>
              <a:t/>
            </a:r>
            <a:br>
              <a:rPr lang="en-US" dirty="0" smtClean="0"/>
            </a:br>
            <a:r>
              <a:rPr lang="en-US" dirty="0" smtClean="0"/>
              <a:t>Group presentations on historical eras </a:t>
            </a:r>
            <a:r>
              <a:rPr lang="en-US" sz="2700" i="1" dirty="0">
                <a:solidFill>
                  <a:srgbClr val="FFFF00"/>
                </a:solidFill>
                <a:effectLst>
                  <a:outerShdw blurRad="38100" dist="38100" dir="2700000" algn="tl">
                    <a:srgbClr val="000000">
                      <a:alpha val="43137"/>
                    </a:srgbClr>
                  </a:outerShdw>
                </a:effectLst>
              </a:rPr>
              <a:t>~</a:t>
            </a:r>
            <a:r>
              <a:rPr lang="en-US" sz="2700" i="1" dirty="0" smtClean="0">
                <a:solidFill>
                  <a:srgbClr val="FFFF00"/>
                </a:solidFill>
                <a:effectLst>
                  <a:outerShdw blurRad="38100" dist="38100" dir="2700000" algn="tl">
                    <a:srgbClr val="000000">
                      <a:alpha val="43137"/>
                    </a:srgbClr>
                  </a:outerShdw>
                </a:effectLst>
              </a:rPr>
              <a:t>reading due next week</a:t>
            </a:r>
            <a:r>
              <a:rPr lang="en-US" dirty="0" smtClean="0">
                <a:solidFill>
                  <a:srgbClr val="FFFF00"/>
                </a:solidFill>
              </a:rPr>
              <a:t/>
            </a:r>
            <a:br>
              <a:rPr lang="en-US" dirty="0" smtClean="0">
                <a:solidFill>
                  <a:srgbClr val="FFFF00"/>
                </a:solidFill>
              </a:rPr>
            </a:br>
            <a:r>
              <a:rPr lang="en-US" sz="2700" i="1" dirty="0" smtClean="0"/>
              <a:t>(Review the following slides on the eras.)</a:t>
            </a:r>
            <a:endParaRPr lang="en-US" sz="2700" i="1" dirty="0"/>
          </a:p>
        </p:txBody>
      </p:sp>
      <p:sp>
        <p:nvSpPr>
          <p:cNvPr id="3" name="Content Placeholder 2"/>
          <p:cNvSpPr>
            <a:spLocks noGrp="1"/>
          </p:cNvSpPr>
          <p:nvPr>
            <p:ph sz="half" idx="1"/>
          </p:nvPr>
        </p:nvSpPr>
        <p:spPr>
          <a:xfrm>
            <a:off x="677333" y="1517515"/>
            <a:ext cx="9692351" cy="5340485"/>
          </a:xfrm>
        </p:spPr>
        <p:txBody>
          <a:bodyPr>
            <a:noAutofit/>
          </a:bodyPr>
          <a:lstStyle/>
          <a:p>
            <a:pPr>
              <a:lnSpc>
                <a:spcPct val="120000"/>
              </a:lnSpc>
            </a:pPr>
            <a:r>
              <a:rPr lang="en-US" sz="2600" dirty="0"/>
              <a:t>Groups will discuss one of the historical eras and give a short </a:t>
            </a:r>
            <a:r>
              <a:rPr lang="en-US" sz="2600" dirty="0" smtClean="0"/>
              <a:t>presentation on </a:t>
            </a:r>
            <a:r>
              <a:rPr lang="en-US" sz="2600" dirty="0" smtClean="0"/>
              <a:t>Sept. 19. </a:t>
            </a:r>
          </a:p>
          <a:p>
            <a:pPr>
              <a:lnSpc>
                <a:spcPct val="120000"/>
              </a:lnSpc>
            </a:pPr>
            <a:r>
              <a:rPr lang="en-US" sz="2600" dirty="0" smtClean="0"/>
              <a:t>Read your group’s historical era section right </a:t>
            </a:r>
            <a:br>
              <a:rPr lang="en-US" sz="2600" dirty="0" smtClean="0"/>
            </a:br>
            <a:r>
              <a:rPr lang="en-US" sz="2600" dirty="0" smtClean="0"/>
              <a:t>away.  Read the whole chapter by Sept. 19.  </a:t>
            </a:r>
          </a:p>
          <a:p>
            <a:pPr>
              <a:lnSpc>
                <a:spcPct val="120000"/>
              </a:lnSpc>
            </a:pPr>
            <a:r>
              <a:rPr lang="en-US" sz="2600" dirty="0" smtClean="0"/>
              <a:t>Groups </a:t>
            </a:r>
            <a:r>
              <a:rPr lang="en-US" sz="2600" dirty="0" smtClean="0"/>
              <a:t>should discuss and present on:</a:t>
            </a:r>
            <a:endParaRPr lang="en-US" sz="2600" dirty="0"/>
          </a:p>
          <a:p>
            <a:pPr lvl="1"/>
            <a:r>
              <a:rPr lang="en-US" sz="2600" dirty="0"/>
              <a:t>Main issues and events of the historical </a:t>
            </a:r>
            <a:r>
              <a:rPr lang="en-US" sz="2600" dirty="0" smtClean="0"/>
              <a:t/>
            </a:r>
            <a:br>
              <a:rPr lang="en-US" sz="2600" dirty="0" smtClean="0"/>
            </a:br>
            <a:r>
              <a:rPr lang="en-US" sz="2600" dirty="0" smtClean="0"/>
              <a:t>era</a:t>
            </a:r>
            <a:endParaRPr lang="en-US" sz="2600" dirty="0"/>
          </a:p>
          <a:p>
            <a:pPr lvl="1"/>
            <a:r>
              <a:rPr lang="en-US" sz="2600" dirty="0"/>
              <a:t>Pros and cons of the </a:t>
            </a:r>
            <a:r>
              <a:rPr lang="en-US" sz="2600" dirty="0" smtClean="0"/>
              <a:t>era</a:t>
            </a:r>
          </a:p>
          <a:p>
            <a:pPr lvl="1"/>
            <a:r>
              <a:rPr lang="en-US" sz="2600" dirty="0" smtClean="0"/>
              <a:t>Address issues and questions on the </a:t>
            </a:r>
            <a:r>
              <a:rPr lang="en-US" sz="2600" dirty="0" smtClean="0"/>
              <a:t/>
            </a:r>
            <a:br>
              <a:rPr lang="en-US" sz="2600" dirty="0" smtClean="0"/>
            </a:br>
            <a:r>
              <a:rPr lang="en-US" sz="2600" dirty="0" smtClean="0"/>
              <a:t>following slides</a:t>
            </a:r>
            <a:endParaRPr lang="en-US" sz="2600" dirty="0"/>
          </a:p>
        </p:txBody>
      </p:sp>
      <p:sp>
        <p:nvSpPr>
          <p:cNvPr id="5" name="Slide Number Placeholder 4"/>
          <p:cNvSpPr>
            <a:spLocks noGrp="1"/>
          </p:cNvSpPr>
          <p:nvPr>
            <p:ph type="sldNum" sz="quarter" idx="12"/>
          </p:nvPr>
        </p:nvSpPr>
        <p:spPr/>
        <p:txBody>
          <a:bodyPr/>
          <a:lstStyle/>
          <a:p>
            <a:r>
              <a:rPr lang="en-US" smtClean="0"/>
              <a:t> </a:t>
            </a:r>
            <a:endParaRPr lang="en-US" dirty="0"/>
          </a:p>
        </p:txBody>
      </p:sp>
      <p:pic>
        <p:nvPicPr>
          <p:cNvPr id="1026" name="Picture 2" descr="http://www.touretown.com/Portals/0/schoolhouse%2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44404" y="2649418"/>
            <a:ext cx="3773347" cy="375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87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10710246" cy="1171427"/>
          </a:xfrm>
        </p:spPr>
        <p:txBody>
          <a:bodyPr>
            <a:normAutofit fontScale="90000"/>
          </a:bodyPr>
          <a:lstStyle/>
          <a:p>
            <a:r>
              <a:rPr lang="en-US" sz="2200" b="1" i="1" dirty="0" smtClean="0">
                <a:solidFill>
                  <a:srgbClr val="FFFF00"/>
                </a:solidFill>
                <a:effectLst>
                  <a:outerShdw blurRad="38100" dist="38100" dir="2700000" algn="tl">
                    <a:srgbClr val="000000">
                      <a:alpha val="43137"/>
                    </a:srgbClr>
                  </a:outerShdw>
                </a:effectLst>
              </a:rPr>
              <a:t>Preview for </a:t>
            </a:r>
            <a:r>
              <a:rPr lang="en-US" sz="2200" b="1" i="1" dirty="0" smtClean="0">
                <a:solidFill>
                  <a:srgbClr val="FFFF00"/>
                </a:solidFill>
                <a:effectLst>
                  <a:outerShdw blurRad="38100" dist="38100" dir="2700000" algn="tl">
                    <a:srgbClr val="000000">
                      <a:alpha val="43137"/>
                    </a:srgbClr>
                  </a:outerShdw>
                </a:effectLst>
              </a:rPr>
              <a:t>Week 4</a:t>
            </a:r>
            <a:r>
              <a:rPr lang="en-US" dirty="0" smtClean="0"/>
              <a:t/>
            </a:r>
            <a:br>
              <a:rPr lang="en-US" dirty="0" smtClean="0"/>
            </a:br>
            <a:r>
              <a:rPr lang="en-US" dirty="0" smtClean="0"/>
              <a:t>Group presentations on historical eras </a:t>
            </a:r>
            <a:r>
              <a:rPr lang="en-US" sz="2700" i="1" dirty="0">
                <a:solidFill>
                  <a:srgbClr val="FFFF00"/>
                </a:solidFill>
                <a:effectLst>
                  <a:outerShdw blurRad="38100" dist="38100" dir="2700000" algn="tl">
                    <a:srgbClr val="000000">
                      <a:alpha val="43137"/>
                    </a:srgbClr>
                  </a:outerShdw>
                </a:effectLst>
              </a:rPr>
              <a:t>~</a:t>
            </a:r>
            <a:r>
              <a:rPr lang="en-US" sz="2700" i="1" dirty="0" smtClean="0">
                <a:solidFill>
                  <a:srgbClr val="FFFF00"/>
                </a:solidFill>
                <a:effectLst>
                  <a:outerShdw blurRad="38100" dist="38100" dir="2700000" algn="tl">
                    <a:srgbClr val="000000">
                      <a:alpha val="43137"/>
                    </a:srgbClr>
                  </a:outerShdw>
                </a:effectLst>
              </a:rPr>
              <a:t>reading due next week</a:t>
            </a:r>
            <a:r>
              <a:rPr lang="en-US" dirty="0" smtClean="0">
                <a:solidFill>
                  <a:srgbClr val="FFFF00"/>
                </a:solidFill>
              </a:rPr>
              <a:t/>
            </a:r>
            <a:br>
              <a:rPr lang="en-US" dirty="0" smtClean="0">
                <a:solidFill>
                  <a:srgbClr val="FFFF00"/>
                </a:solidFill>
              </a:rPr>
            </a:br>
            <a:r>
              <a:rPr lang="en-US" sz="2700" i="1" dirty="0" smtClean="0"/>
              <a:t>(Review the following slides on the eras.)</a:t>
            </a:r>
            <a:endParaRPr lang="en-US" sz="2700" i="1" dirty="0"/>
          </a:p>
        </p:txBody>
      </p:sp>
      <p:sp>
        <p:nvSpPr>
          <p:cNvPr id="3" name="Content Placeholder 2"/>
          <p:cNvSpPr>
            <a:spLocks noGrp="1"/>
          </p:cNvSpPr>
          <p:nvPr>
            <p:ph sz="half" idx="1"/>
          </p:nvPr>
        </p:nvSpPr>
        <p:spPr>
          <a:xfrm>
            <a:off x="677333" y="1284051"/>
            <a:ext cx="9692351" cy="5573949"/>
          </a:xfrm>
        </p:spPr>
        <p:txBody>
          <a:bodyPr>
            <a:normAutofit lnSpcReduction="10000"/>
          </a:bodyPr>
          <a:lstStyle/>
          <a:p>
            <a:pPr lvl="0"/>
            <a:r>
              <a:rPr lang="en-US" sz="2600" dirty="0" smtClean="0"/>
              <a:t>Also:  Provide evidence of the prevailing attitudes in the era toward:</a:t>
            </a:r>
          </a:p>
          <a:p>
            <a:pPr lvl="1"/>
            <a:r>
              <a:rPr lang="en-US" sz="2600" dirty="0" smtClean="0"/>
              <a:t>The view of the student</a:t>
            </a:r>
          </a:p>
          <a:p>
            <a:pPr lvl="1"/>
            <a:r>
              <a:rPr lang="en-US" sz="2600" dirty="0" smtClean="0"/>
              <a:t>The view of the teacher</a:t>
            </a:r>
          </a:p>
          <a:p>
            <a:pPr lvl="1"/>
            <a:r>
              <a:rPr lang="en-US" sz="2600" dirty="0" smtClean="0"/>
              <a:t>The view of the curriculum</a:t>
            </a:r>
          </a:p>
          <a:p>
            <a:pPr lvl="1"/>
            <a:r>
              <a:rPr lang="en-US" sz="2600" dirty="0" smtClean="0"/>
              <a:t>Purpose of education</a:t>
            </a:r>
            <a:endParaRPr lang="en-US" sz="2600" dirty="0" smtClean="0"/>
          </a:p>
          <a:p>
            <a:pPr lvl="1"/>
            <a:r>
              <a:rPr lang="en-US" sz="2600" dirty="0" smtClean="0"/>
              <a:t>The view of work</a:t>
            </a:r>
          </a:p>
          <a:p>
            <a:pPr lvl="1"/>
            <a:r>
              <a:rPr lang="en-US" sz="2600" dirty="0" smtClean="0"/>
              <a:t>Values</a:t>
            </a:r>
          </a:p>
          <a:p>
            <a:pPr marL="0" indent="0">
              <a:buNone/>
            </a:pPr>
            <a:r>
              <a:rPr lang="en-US" sz="2600" dirty="0" smtClean="0"/>
              <a:t>Each member of a group should participate in </a:t>
            </a:r>
            <a:br>
              <a:rPr lang="en-US" sz="2600" dirty="0" smtClean="0"/>
            </a:br>
            <a:r>
              <a:rPr lang="en-US" sz="2600" dirty="0" smtClean="0"/>
              <a:t>the presentation.</a:t>
            </a:r>
          </a:p>
          <a:p>
            <a:pPr marL="0" indent="0">
              <a:buNone/>
            </a:pPr>
            <a:r>
              <a:rPr lang="en-US" sz="2600" dirty="0" smtClean="0"/>
              <a:t>You may choose your own groups, making sure </a:t>
            </a:r>
            <a:br>
              <a:rPr lang="en-US" sz="2600" dirty="0" smtClean="0"/>
            </a:br>
            <a:r>
              <a:rPr lang="en-US" sz="2600" dirty="0" smtClean="0"/>
              <a:t>to include everyone in the class.</a:t>
            </a:r>
          </a:p>
          <a:p>
            <a:endParaRPr lang="en-US" dirty="0"/>
          </a:p>
        </p:txBody>
      </p:sp>
      <p:sp>
        <p:nvSpPr>
          <p:cNvPr id="5" name="Slide Number Placeholder 4"/>
          <p:cNvSpPr>
            <a:spLocks noGrp="1"/>
          </p:cNvSpPr>
          <p:nvPr>
            <p:ph type="sldNum" sz="quarter" idx="12"/>
          </p:nvPr>
        </p:nvSpPr>
        <p:spPr/>
        <p:txBody>
          <a:bodyPr/>
          <a:lstStyle/>
          <a:p>
            <a:r>
              <a:rPr lang="en-US" smtClean="0"/>
              <a:t> </a:t>
            </a:r>
            <a:endParaRPr lang="en-US" dirty="0"/>
          </a:p>
        </p:txBody>
      </p:sp>
      <p:pic>
        <p:nvPicPr>
          <p:cNvPr id="1026" name="Picture 2" descr="http://www.touretown.com/Portals/0/schoolhouse%20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044404" y="2649418"/>
            <a:ext cx="3773347" cy="3757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5319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2485</TotalTime>
  <Words>2098</Words>
  <Application>Microsoft Office PowerPoint</Application>
  <PresentationFormat>Widescreen</PresentationFormat>
  <Paragraphs>488</Paragraphs>
  <Slides>46</Slides>
  <Notes>44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MS Mincho</vt:lpstr>
      <vt:lpstr>Algerian</vt:lpstr>
      <vt:lpstr>Arial</vt:lpstr>
      <vt:lpstr>Baskerville Old Face</vt:lpstr>
      <vt:lpstr>Calibri</vt:lpstr>
      <vt:lpstr>Symbol</vt:lpstr>
      <vt:lpstr>Times New Roman</vt:lpstr>
      <vt:lpstr>Trebuchet MS</vt:lpstr>
      <vt:lpstr>Wingdings</vt:lpstr>
      <vt:lpstr>Wingdings 3</vt:lpstr>
      <vt:lpstr>Facet</vt:lpstr>
      <vt:lpstr>Philosophy of Education Sept. 5, 2017</vt:lpstr>
      <vt:lpstr>Tonight’s agenda</vt:lpstr>
      <vt:lpstr>General questions about  the course?</vt:lpstr>
      <vt:lpstr>Review</vt:lpstr>
      <vt:lpstr>Review</vt:lpstr>
      <vt:lpstr>Review</vt:lpstr>
      <vt:lpstr>Review  Legal Issues in Education</vt:lpstr>
      <vt:lpstr>Preview for Week 4 Group presentations on historical eras ~reading due next week (Review the following slides on the eras.)</vt:lpstr>
      <vt:lpstr>Preview for Week 4 Group presentations on historical eras ~reading due next week (Review the following slides on the eras.)</vt:lpstr>
      <vt:lpstr>Preview for Week 4 History of education Goals: </vt:lpstr>
      <vt:lpstr>Preview for Week 4 History of Education</vt:lpstr>
      <vt:lpstr>Preview for Week 4 Citation for History of Education PDF</vt:lpstr>
      <vt:lpstr>Preview for Week 4 Colonial education  </vt:lpstr>
      <vt:lpstr>Preview for Week 4 The Common School era </vt:lpstr>
      <vt:lpstr>Preview for Week 4 The Common School era </vt:lpstr>
      <vt:lpstr>Preview for Week 4 The Progressive Movement </vt:lpstr>
      <vt:lpstr>Preview for Week 4 The Public High School</vt:lpstr>
      <vt:lpstr>Preview for Week 4 The Post-War (WWII) Era</vt:lpstr>
      <vt:lpstr>Preview for Week 4 The Post-War (WWII) Era</vt:lpstr>
      <vt:lpstr>Preview for Week 4 The Equal-Rights Era</vt:lpstr>
      <vt:lpstr>Preview for Week 4 The Equal-Rights Era</vt:lpstr>
      <vt:lpstr>Preview for Week 4 The Equal-Rights Era</vt:lpstr>
      <vt:lpstr>Preview for Week 4  The Reform and Standards Era</vt:lpstr>
      <vt:lpstr>Preview for Week 4 The Reform and Standards Era</vt:lpstr>
      <vt:lpstr>Preview for Week 4 History of Education Review</vt:lpstr>
      <vt:lpstr>Knight:  Chapter 1 (brief overview) </vt:lpstr>
      <vt:lpstr>Knight:  Chapter 2  Philosophical issues in education</vt:lpstr>
      <vt:lpstr>Knight:  Chapter 2  Philosophical issues in education</vt:lpstr>
      <vt:lpstr>Metaphysics</vt:lpstr>
      <vt:lpstr>Metaphysics  - Anthropology </vt:lpstr>
      <vt:lpstr>Metaphysics  - Anthropology </vt:lpstr>
      <vt:lpstr>Metaphysics  - Ontology </vt:lpstr>
      <vt:lpstr>Metaphysics  - Ontology </vt:lpstr>
      <vt:lpstr>Student questions from Canvas discussions (metaphysics:  real)  </vt:lpstr>
      <vt:lpstr>Epistemology</vt:lpstr>
      <vt:lpstr>Student questions from Canvas discussions (epistemology:  truth)  </vt:lpstr>
      <vt:lpstr>Axiology</vt:lpstr>
      <vt:lpstr>Axiology</vt:lpstr>
      <vt:lpstr>Axiology</vt:lpstr>
      <vt:lpstr>Student questions from Canvas discussions (axiology:  ethics and aesthetics) </vt:lpstr>
      <vt:lpstr>Student questions from Canvas discussions (axiology:  ethics and aesthetics) </vt:lpstr>
      <vt:lpstr>Student questions from Canvas discussions (axiology:  ethics and aesthetics) </vt:lpstr>
      <vt:lpstr>Student questions from Canvas discussions (axiology:  ethics and aesthetics) </vt:lpstr>
      <vt:lpstr>Review Knight:  Chapter 2 </vt:lpstr>
      <vt:lpstr>Looking ahead</vt:lpstr>
      <vt:lpstr>Groups of 3:   applications to education </vt:lpstr>
    </vt:vector>
  </TitlesOfParts>
  <Company>Dordt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Holtrop</dc:creator>
  <cp:lastModifiedBy>Steve Holtrop</cp:lastModifiedBy>
  <cp:revision>171</cp:revision>
  <cp:lastPrinted>2014-09-02T22:20:22Z</cp:lastPrinted>
  <dcterms:created xsi:type="dcterms:W3CDTF">2014-09-01T19:22:16Z</dcterms:created>
  <dcterms:modified xsi:type="dcterms:W3CDTF">2017-09-05T23:34:16Z</dcterms:modified>
</cp:coreProperties>
</file>