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9" r:id="rId2"/>
    <p:sldId id="281" r:id="rId3"/>
    <p:sldId id="282" r:id="rId4"/>
    <p:sldId id="284" r:id="rId5"/>
    <p:sldId id="313" r:id="rId6"/>
    <p:sldId id="285" r:id="rId7"/>
    <p:sldId id="314" r:id="rId8"/>
    <p:sldId id="286" r:id="rId9"/>
    <p:sldId id="287" r:id="rId10"/>
    <p:sldId id="288" r:id="rId11"/>
    <p:sldId id="312" r:id="rId12"/>
    <p:sldId id="316" r:id="rId13"/>
    <p:sldId id="289" r:id="rId14"/>
    <p:sldId id="283" r:id="rId15"/>
    <p:sldId id="290" r:id="rId16"/>
    <p:sldId id="317" r:id="rId17"/>
    <p:sldId id="291" r:id="rId18"/>
    <p:sldId id="292" r:id="rId19"/>
    <p:sldId id="295" r:id="rId20"/>
    <p:sldId id="320" r:id="rId21"/>
    <p:sldId id="299" r:id="rId22"/>
    <p:sldId id="300" r:id="rId23"/>
    <p:sldId id="301" r:id="rId24"/>
    <p:sldId id="302" r:id="rId25"/>
    <p:sldId id="296" r:id="rId26"/>
    <p:sldId id="310" r:id="rId27"/>
    <p:sldId id="318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20E99-9DFB-4A3B-BF05-BD28E9643A8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9ED5D-62F1-479D-B829-609FC88CC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7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77AC3C-F985-494F-A0DC-609CEEAD08A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914FFCA-AD38-4AFB-9847-10BEAC76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FFCA-AD38-4AFB-9847-10BEAC76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6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BA53-4B82-4C7B-981D-2BE12595B39A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8930" y="6492875"/>
            <a:ext cx="683339" cy="365125"/>
          </a:xfr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583-8E6C-4219-8471-F6F0BC513C2F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623A-B629-40E4-AC72-1564C6AD9C25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0035-277E-4F1B-96B2-688A18C80129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0942-FB7A-4803-9793-022FDAE96D6B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455D-1EA8-4417-9BF0-CB1EBEAC05DD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8959-081D-4128-BAAB-E83D6CC973F4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FF3D-20DC-4147-9100-B375837D5728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BDC6-CCA9-43CC-B011-30240AE018B4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548930" y="64928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4EE7-88F0-46C9-9375-CC6303E9E02E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C0E3-863C-43B9-86A8-BC9F83D409DD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E9CE-E5D0-42EA-BA2E-FB4E3E142820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C20-B50F-4D0C-A744-9F38B9208400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C6F7-C16F-4D24-A1C8-1DB3C099A6DD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0D7-0D54-4824-AD5E-21FBE5ADED91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463C-B5FE-4536-9DB7-7964633BA579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DD7C-E956-440D-BB9E-86FB21B5C813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sionline.org/principles-for-christian-educ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261" y="2559877"/>
            <a:ext cx="8219089" cy="1646302"/>
          </a:xfrm>
        </p:spPr>
        <p:txBody>
          <a:bodyPr/>
          <a:lstStyle/>
          <a:p>
            <a:pPr algn="ctr"/>
            <a:r>
              <a:rPr lang="en-US" dirty="0" smtClean="0"/>
              <a:t>The American Experiment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4313" y="3417633"/>
            <a:ext cx="4942986" cy="26752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EDUC 300 &amp; CORE 310</a:t>
            </a:r>
          </a:p>
          <a:p>
            <a:pPr algn="ctr"/>
            <a:r>
              <a:rPr lang="en-US" sz="2800" dirty="0" smtClean="0"/>
              <a:t>Dr. Stephen D. Holtrop</a:t>
            </a:r>
          </a:p>
          <a:p>
            <a:pPr algn="ctr"/>
            <a:r>
              <a:rPr lang="en-US" sz="2800" dirty="0" smtClean="0"/>
              <a:t>Dordt College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Sept. 27, 2016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2" descr="http://grandmathunder.com/wp-content/uploads/2013/05/American-experiment-300x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237" y="230040"/>
            <a:ext cx="3757156" cy="21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ouretown.com/Portals/0/schoolhouse%2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883" y="3417632"/>
            <a:ext cx="312243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venspired.com/wp-content/uploads/2012/03/2336807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7" t="12286" r="15026" b="13817"/>
          <a:stretch/>
        </p:blipFill>
        <p:spPr bwMode="auto">
          <a:xfrm>
            <a:off x="8347299" y="3383915"/>
            <a:ext cx="35433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ophistorydig.com/wp-content/uploads/2011/09/1964-Look-14Jan-girl-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687" y="231814"/>
            <a:ext cx="338891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2/29/Somerville_High_School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83" y="230927"/>
            <a:ext cx="32380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8:15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 scores: </a:t>
            </a:r>
            <a:r>
              <a:rPr lang="en-US" dirty="0" smtClean="0"/>
              <a:t>math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1876"/>
              </p:ext>
            </p:extLst>
          </p:nvPr>
        </p:nvGraphicFramePr>
        <p:xfrm>
          <a:off x="257456" y="1260632"/>
          <a:ext cx="11674138" cy="5278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246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SAT mean scores of college-bound seniors, by race/ethnicity: Selected years, 1986–87 through 2011–12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Race/ethnicity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1986–87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1990–91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1996–97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1999–2000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2000–01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2001–02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2002–03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2003–04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2004–05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2005–06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2006–07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2007–08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2008–09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2009–10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2010–11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2011–12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46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smtClean="0">
                          <a:effectLst/>
                        </a:rPr>
                        <a:t>SAT-Mathematics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All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700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White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Mexican American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Puerto Rican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Other Hispanic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Asian/Pacific Islander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4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American Indian/Alaska Native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8:45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1026" name="Picture 2" descr="http://3.bp.blogspot.com/-Myld998sNf0/UmjCOUAXHkI/AAAAAAAAA6w/vTAKdL__uLk/s400/sat-act+r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8" y="0"/>
            <a:ext cx="11145858" cy="671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392" y="609600"/>
            <a:ext cx="7350609" cy="1320800"/>
          </a:xfrm>
        </p:spPr>
        <p:txBody>
          <a:bodyPr/>
          <a:lstStyle/>
          <a:p>
            <a:r>
              <a:rPr lang="en-US" dirty="0" smtClean="0"/>
              <a:t>Quick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588" y="1966355"/>
            <a:ext cx="7273502" cy="407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your assumption about the trends in drop out rates and school crime rates over the last 20 years?  </a:t>
            </a:r>
          </a:p>
          <a:p>
            <a:r>
              <a:rPr lang="en-US" sz="2600" dirty="0" smtClean="0"/>
              <a:t>Do different races have different drop out rates?  </a:t>
            </a:r>
          </a:p>
          <a:p>
            <a:r>
              <a:rPr lang="en-US" sz="2600" dirty="0" smtClean="0"/>
              <a:t>Do you think rates within racial groups would differ between SES groups? 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3074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66355"/>
            <a:ext cx="3056255" cy="40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oup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34223"/>
            <a:ext cx="1130294" cy="1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Drop-out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nces.ed.gov/programs/coe/figures/images/figure-coj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15" y="1308964"/>
            <a:ext cx="11118538" cy="52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1126"/>
            <a:ext cx="8596668" cy="1320800"/>
          </a:xfrm>
        </p:spPr>
        <p:txBody>
          <a:bodyPr/>
          <a:lstStyle/>
          <a:p>
            <a:r>
              <a:rPr lang="en-US" dirty="0" smtClean="0"/>
              <a:t>School crime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http://nces.ed.gov/fastfacts/#</a:t>
            </a:r>
          </a:p>
        </p:txBody>
      </p:sp>
      <p:pic>
        <p:nvPicPr>
          <p:cNvPr id="10242" name="Picture 2" descr="The data in this figure is described in the surrounding tex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941526"/>
            <a:ext cx="7429500" cy="55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4" name="Picture 4" descr="http://assets.nydailynews.com/polopoly_fs/1.1547200!/img/httpImage/image.jpg_gen/derivatives/article_970/colorado-school-schooti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6131" y="941526"/>
            <a:ext cx="3114510" cy="27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1.bp.blogspot.com/-3b7eHNwxjEQ/UROXobOssQI/AAAAAAAABu4/w_3owwb9u-4/s1600/19-2-school-shooting-dead-end-follie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3457" y="3852560"/>
            <a:ext cx="3107184" cy="26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en-US" dirty="0" smtClean="0"/>
              <a:t>Special needs students served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06688"/>
              </p:ext>
            </p:extLst>
          </p:nvPr>
        </p:nvGraphicFramePr>
        <p:xfrm>
          <a:off x="490903" y="587244"/>
          <a:ext cx="10961290" cy="6187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1757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Percentage distribution of students 6 to 21 years old served under Individuals with Disabilities Education Act, Part B, by educational environment and type of disability: Fall 2010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4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Type of disability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 environments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Regular school, time outside general class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Separate school for students with disabilities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Separate residential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Parentally placed in regular private schools</a:t>
                      </a:r>
                      <a:r>
                        <a:rPr lang="en-US" sz="1400" u="none" strike="noStrike" baseline="30000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Homebound/ hospital placement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Correctional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Less than 40 percent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40–79 percent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 percent or more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All students with disabilities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88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Autism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Deaf-blindness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Developmental delay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Emotional disturbance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Hearing impairments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Intellectual disability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Multiple disabilities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Orthopedic impairments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health impairments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Specific learning disabilities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Speech or language impairments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Traumatic brain injury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Visual impairments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9:00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52" y="609600"/>
            <a:ext cx="7392650" cy="1320800"/>
          </a:xfrm>
        </p:spPr>
        <p:txBody>
          <a:bodyPr/>
          <a:lstStyle/>
          <a:p>
            <a:r>
              <a:rPr lang="en-US" dirty="0" smtClean="0"/>
              <a:t>Quick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4517"/>
            <a:ext cx="9598236" cy="4656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What is your assumption about the general </a:t>
            </a:r>
            <a:br>
              <a:rPr lang="en-US" sz="3000" dirty="0" smtClean="0"/>
            </a:br>
            <a:r>
              <a:rPr lang="en-US" sz="3000" dirty="0" smtClean="0"/>
              <a:t>benefits of a college education?  </a:t>
            </a:r>
          </a:p>
          <a:p>
            <a:r>
              <a:rPr lang="en-US" sz="2800" dirty="0" smtClean="0"/>
              <a:t>Employment rates for college grads vs. high </a:t>
            </a:r>
            <a:br>
              <a:rPr lang="en-US" sz="2800" dirty="0" smtClean="0"/>
            </a:br>
            <a:r>
              <a:rPr lang="en-US" sz="2800" dirty="0" smtClean="0"/>
              <a:t>school grads</a:t>
            </a:r>
          </a:p>
          <a:p>
            <a:r>
              <a:rPr lang="en-US" sz="2800" dirty="0" smtClean="0"/>
              <a:t>Earning power for </a:t>
            </a:r>
            <a:r>
              <a:rPr lang="en-US" sz="2800" dirty="0"/>
              <a:t>college grads vs. high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school grads</a:t>
            </a:r>
          </a:p>
          <a:p>
            <a:r>
              <a:rPr lang="en-US" sz="2800" dirty="0" smtClean="0"/>
              <a:t>College graduation rates</a:t>
            </a:r>
          </a:p>
          <a:p>
            <a:pPr lvl="1"/>
            <a:r>
              <a:rPr lang="en-US" sz="2800" dirty="0" smtClean="0"/>
              <a:t>What percentage of adults went to college?</a:t>
            </a:r>
          </a:p>
          <a:p>
            <a:pPr lvl="1"/>
            <a:r>
              <a:rPr lang="en-US" sz="2800" dirty="0" smtClean="0"/>
              <a:t>Which states are highest and lowest for going to college?</a:t>
            </a:r>
          </a:p>
          <a:p>
            <a:pPr lvl="1"/>
            <a:r>
              <a:rPr lang="en-US" sz="2800" dirty="0" smtClean="0"/>
              <a:t>Which races are highest and lowest for going to college?</a:t>
            </a:r>
          </a:p>
          <a:p>
            <a:pPr lvl="1"/>
            <a:r>
              <a:rPr lang="en-US" sz="2800" dirty="0" smtClean="0"/>
              <a:t>Which gender is higher for master’s degrees?  </a:t>
            </a:r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4098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20" y="609600"/>
            <a:ext cx="4082415" cy="27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oup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48527"/>
            <a:ext cx="1130294" cy="1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grads’ employment rates</a:t>
            </a:r>
            <a:endParaRPr lang="en-US" dirty="0"/>
          </a:p>
        </p:txBody>
      </p:sp>
      <p:pic>
        <p:nvPicPr>
          <p:cNvPr id="12290" name="Picture 2" descr="The data in this figure is described in the surrounding tex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356403"/>
            <a:ext cx="10979047" cy="51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77334" y="6538897"/>
            <a:ext cx="8596668" cy="31910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From the National Center for Educational Statistics http</a:t>
            </a:r>
            <a:r>
              <a:rPr lang="en-US" sz="1600" dirty="0"/>
              <a:t>://nces.ed.gov/fastfacts/#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graduates’ earning power</a:t>
            </a:r>
            <a:endParaRPr lang="en-US" dirty="0"/>
          </a:p>
        </p:txBody>
      </p:sp>
      <p:pic>
        <p:nvPicPr>
          <p:cNvPr id="4" name="Picture 3" descr="The data in this figure is described in the surrounding tex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95" y="1385410"/>
            <a:ext cx="11824417" cy="51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77334" y="6538897"/>
            <a:ext cx="8596668" cy="31910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From the National Center for Educational Statistics http</a:t>
            </a:r>
            <a:r>
              <a:rPr lang="en-US" sz="1600" dirty="0"/>
              <a:t>://nces.ed.gov/fastfacts/#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Graduation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blogs.berkeley.edu/wp-content/uploads/2011/05/gender-college_goldin-et-al-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3" y="1537389"/>
            <a:ext cx="6931795" cy="4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pewsocialtrends.org/files/2013/12/SDT-gender-and-work-12-2013-1-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092" y="1537389"/>
            <a:ext cx="3142019" cy="4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3" y="1703389"/>
            <a:ext cx="9098037" cy="49042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So, has the 300-year-old American education </a:t>
            </a:r>
            <a:br>
              <a:rPr lang="en-US" sz="2400" dirty="0" smtClean="0"/>
            </a:br>
            <a:r>
              <a:rPr lang="en-US" sz="2400" dirty="0" smtClean="0"/>
              <a:t>system of a free education for everyone been </a:t>
            </a:r>
            <a:br>
              <a:rPr lang="en-US" sz="2400" dirty="0" smtClean="0"/>
            </a:br>
            <a:r>
              <a:rPr lang="en-US" sz="2400" dirty="0" smtClean="0"/>
              <a:t>a success?</a:t>
            </a:r>
          </a:p>
          <a:p>
            <a:r>
              <a:rPr lang="en-US" sz="2400" dirty="0" smtClean="0"/>
              <a:t>“The U.S. school system has expanded to serve more students for longer periods of time than any other system in the modern world.”  (p. 82)</a:t>
            </a:r>
          </a:p>
          <a:p>
            <a:pPr lvl="1"/>
            <a:r>
              <a:rPr lang="en-US" sz="2400" dirty="0" smtClean="0"/>
              <a:t>Or:</a:t>
            </a:r>
          </a:p>
          <a:p>
            <a:pPr marL="342900" lvl="1" indent="-342900"/>
            <a:r>
              <a:rPr lang="en-US" sz="2400" dirty="0"/>
              <a:t>"If an unfriendly foreign power had attempted to impose on America the mediocre educational performance that exists today, we might well have viewed it as an act of war</a:t>
            </a:r>
            <a:r>
              <a:rPr lang="en-US" sz="2400" dirty="0" smtClean="0"/>
              <a:t>.”  (</a:t>
            </a:r>
            <a:r>
              <a:rPr lang="en-US" sz="2400" i="1" dirty="0" smtClean="0"/>
              <a:t>Nation at Risk</a:t>
            </a:r>
            <a:r>
              <a:rPr lang="en-US" sz="2400" dirty="0" smtClean="0"/>
              <a:t>, 1983)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pic>
        <p:nvPicPr>
          <p:cNvPr id="32770" name="Picture 2" descr="http://grandmathunder.com/wp-content/uploads/2013/05/American-experiment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768" y="469900"/>
            <a:ext cx="392339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84970"/>
            <a:ext cx="9118427" cy="1756528"/>
          </a:xfrm>
        </p:spPr>
        <p:txBody>
          <a:bodyPr/>
          <a:lstStyle/>
          <a:p>
            <a:r>
              <a:rPr lang="en-US" dirty="0" smtClean="0"/>
              <a:t>College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Graduation </a:t>
            </a:r>
            <a:br>
              <a:rPr lang="en-US" dirty="0" smtClean="0"/>
            </a:b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utoShape 2" descr="Image result for graph college completion r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tcf.org/assets/images/blog_images/20130613graph-u.s.-college-graduation-rates-are-rising-but-the-rest-of-the-world-i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34" y="284970"/>
            <a:ext cx="7909088" cy="64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1734457"/>
          </a:xfrm>
        </p:spPr>
        <p:txBody>
          <a:bodyPr/>
          <a:lstStyle/>
          <a:p>
            <a:r>
              <a:rPr lang="en-US" dirty="0" smtClean="0"/>
              <a:t>College degrees by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www.boostingcollegecompletion.org/wp-content/uploads/2011/04/College-Completion-Graphi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3" y="947057"/>
            <a:ext cx="11013923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334256" y="2053844"/>
            <a:ext cx="1005840" cy="5156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9:15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1734457"/>
          </a:xfrm>
        </p:spPr>
        <p:txBody>
          <a:bodyPr/>
          <a:lstStyle/>
          <a:p>
            <a:r>
              <a:rPr lang="en-US" dirty="0" smtClean="0"/>
              <a:t>College degrees by 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thf_media.s3.amazonaws.com/familyfacts/charts-web/560-FF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008742"/>
            <a:ext cx="8596668" cy="56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9546" y="195944"/>
            <a:ext cx="7172854" cy="661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9" y="195943"/>
            <a:ext cx="4084319" cy="1734457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18-24 Year Olds in College (TUGS)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www.higheredinfo.org/mapgen/state.php?datacol=18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46" y="195943"/>
            <a:ext cx="7231265" cy="64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8259" y="3910123"/>
            <a:ext cx="4570367" cy="1824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09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1734457"/>
          </a:xfrm>
        </p:spPr>
        <p:txBody>
          <a:bodyPr/>
          <a:lstStyle/>
          <a:p>
            <a:r>
              <a:rPr lang="en-US" dirty="0" smtClean="0"/>
              <a:t>Non-traditional undergrads</a:t>
            </a:r>
            <a:endParaRPr lang="en-US" dirty="0"/>
          </a:p>
        </p:txBody>
      </p:sp>
      <p:pic>
        <p:nvPicPr>
          <p:cNvPr id="41986" name="Picture 2" descr="http://s.wsj.net/public/resources/images/OB-YB258_070613_E_20130702153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164318"/>
            <a:ext cx="7325769" cy="48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www.gw.edu/_elements/userfiles/image/woman_home_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296" y="1164318"/>
            <a:ext cx="3793100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Master’s degrees</a:t>
            </a:r>
            <a:endParaRPr lang="en-US" dirty="0"/>
          </a:p>
        </p:txBody>
      </p:sp>
      <p:pic>
        <p:nvPicPr>
          <p:cNvPr id="37890" name="Picture 2" descr="http://www.russellsage.org/sites/all/files/u137/Z_Appendix-Figure-1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40"/>
          <a:stretch/>
        </p:blipFill>
        <p:spPr bwMode="auto">
          <a:xfrm>
            <a:off x="677333" y="1314118"/>
            <a:ext cx="6376609" cy="5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cdn03.cdn.justjared.com/wp-content/uploads/2013/05/longoria-masters/eva-longoria-graduates-with-a-masters-degree-from-csu-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5300" y="1314118"/>
            <a:ext cx="3746377" cy="5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Experiment </a:t>
            </a:r>
            <a:br>
              <a:rPr lang="en-US" dirty="0" smtClean="0"/>
            </a:br>
            <a:r>
              <a:rPr lang="en-US" dirty="0" smtClean="0"/>
              <a:t>Review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226636" cy="4377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Can you now…</a:t>
            </a:r>
          </a:p>
          <a:p>
            <a:r>
              <a:rPr lang="en-US" sz="2800" dirty="0"/>
              <a:t>Analyze trend data in American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education </a:t>
            </a:r>
            <a:r>
              <a:rPr lang="en-US" sz="2800" dirty="0"/>
              <a:t>and evaluate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"</a:t>
            </a:r>
            <a:r>
              <a:rPr lang="en-US" sz="2800" dirty="0"/>
              <a:t>The American </a:t>
            </a:r>
            <a:r>
              <a:rPr lang="en-US" sz="2800" dirty="0" smtClean="0"/>
              <a:t>Experiment“</a:t>
            </a:r>
          </a:p>
          <a:p>
            <a:r>
              <a:rPr lang="en-US" sz="2800" dirty="0" smtClean="0"/>
              <a:t>Take a stand on whether the </a:t>
            </a:r>
            <a:br>
              <a:rPr lang="en-US" sz="2800" dirty="0" smtClean="0"/>
            </a:br>
            <a:r>
              <a:rPr lang="en-US" sz="2800" dirty="0" smtClean="0"/>
              <a:t>“The American Experiment” is working?</a:t>
            </a:r>
          </a:p>
          <a:p>
            <a:r>
              <a:rPr lang="en-US" sz="2800" dirty="0" smtClean="0"/>
              <a:t>Evaluate the areas of strengths and areas of weaknesses in “The American Experiment”?</a:t>
            </a:r>
          </a:p>
          <a:p>
            <a:r>
              <a:rPr lang="en-US" sz="2800" dirty="0" smtClean="0"/>
              <a:t>How does this view contrast with what you know about the educational systems in other countries?   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5122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0" y="609599"/>
            <a:ext cx="5504815" cy="36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9:30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there’s time left tonight…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start working in your groups on your historical era presentations for next week.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5" name="Picture 2" descr="Image result for group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45" y="335848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885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some arguments for the position that the American education system </a:t>
            </a:r>
            <a:r>
              <a:rPr lang="en-US" sz="2400" i="1" dirty="0" smtClean="0"/>
              <a:t>meets the needs of the elites </a:t>
            </a:r>
            <a:r>
              <a:rPr lang="en-US" sz="2400" dirty="0" smtClean="0"/>
              <a:t>to control immigrants and the working class but does little to elevate the disadvantaged?</a:t>
            </a:r>
          </a:p>
          <a:p>
            <a:pPr lvl="1"/>
            <a:r>
              <a:rPr lang="en-US" sz="2000" dirty="0" smtClean="0"/>
              <a:t>Train factory workers</a:t>
            </a:r>
          </a:p>
          <a:p>
            <a:pPr lvl="1"/>
            <a:r>
              <a:rPr lang="en-US" sz="2000" dirty="0" smtClean="0"/>
              <a:t>Socialize immigrants</a:t>
            </a:r>
          </a:p>
          <a:p>
            <a:pPr lvl="1"/>
            <a:r>
              <a:rPr lang="en-US" sz="2000" dirty="0" smtClean="0"/>
              <a:t>Create social stability and social control</a:t>
            </a:r>
          </a:p>
          <a:p>
            <a:pPr lvl="1"/>
            <a:r>
              <a:rPr lang="en-US" sz="2000" dirty="0" smtClean="0"/>
              <a:t>Watered down academic standards</a:t>
            </a:r>
          </a:p>
          <a:p>
            <a:pPr lvl="1"/>
            <a:r>
              <a:rPr lang="en-US" sz="2000" dirty="0" smtClean="0"/>
              <a:t>Allan Bloom </a:t>
            </a:r>
            <a:r>
              <a:rPr lang="en-US" sz="2000" i="1" dirty="0" smtClean="0"/>
              <a:t>The Closing of the American M</a:t>
            </a:r>
            <a:r>
              <a:rPr lang="en-US" sz="2000" dirty="0" smtClean="0"/>
              <a:t>ind (1987)</a:t>
            </a:r>
          </a:p>
          <a:p>
            <a:pPr lvl="1"/>
            <a:r>
              <a:rPr lang="en-US" sz="2000" dirty="0" smtClean="0"/>
              <a:t>E.D. Hirsch </a:t>
            </a:r>
            <a:r>
              <a:rPr lang="en-US" sz="2000" i="1" dirty="0" smtClean="0"/>
              <a:t>Cultural Literacy </a:t>
            </a:r>
            <a:r>
              <a:rPr lang="en-US" sz="2000" dirty="0" smtClean="0"/>
              <a:t>(1987)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ecx.images-amazon.com/images/I/51lyYB2wP5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346" y="3453492"/>
            <a:ext cx="202172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Image result for jonathan kozol savage inequa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21" y="204053"/>
            <a:ext cx="198287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9377" y="268626"/>
            <a:ext cx="4587124" cy="1320800"/>
          </a:xfrm>
        </p:spPr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pic>
        <p:nvPicPr>
          <p:cNvPr id="4098" name="Picture 2" descr="Hidden Rules Chart on Poverty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9" y="159798"/>
            <a:ext cx="6471822" cy="65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703967" y="1681195"/>
            <a:ext cx="4702534" cy="3880773"/>
          </a:xfrm>
        </p:spPr>
        <p:txBody>
          <a:bodyPr/>
          <a:lstStyle/>
          <a:p>
            <a:r>
              <a:rPr lang="en-US" sz="2400" dirty="0" smtClean="0"/>
              <a:t>Which is more important to understand as a teacher:</a:t>
            </a:r>
          </a:p>
          <a:p>
            <a:pPr lvl="1"/>
            <a:r>
              <a:rPr lang="en-US" sz="2400" dirty="0" smtClean="0"/>
              <a:t>Race differences among students</a:t>
            </a:r>
          </a:p>
          <a:p>
            <a:pPr lvl="1"/>
            <a:r>
              <a:rPr lang="en-US" sz="2400" dirty="0" smtClean="0"/>
              <a:t>Poverty differences among students</a:t>
            </a:r>
          </a:p>
          <a:p>
            <a:pPr lvl="2"/>
            <a:r>
              <a:rPr lang="en-US" sz="2200" dirty="0" smtClean="0"/>
              <a:t>See a more readable Ruby Payne chart on the Canvas Modules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Thinking back on your reading of the History of Education and </a:t>
            </a:r>
            <a:br>
              <a:rPr lang="en-US" sz="2400" dirty="0" smtClean="0"/>
            </a:br>
            <a:r>
              <a:rPr lang="en-US" sz="2400" dirty="0" smtClean="0"/>
              <a:t>your group preparations on the historical eras…</a:t>
            </a:r>
          </a:p>
          <a:p>
            <a:pPr>
              <a:buAutoNum type="arabicPeriod"/>
            </a:pPr>
            <a:r>
              <a:rPr lang="en-US" sz="2400" dirty="0" smtClean="0"/>
              <a:t>What seem to be some prevalent but possibly competing assumptions about the </a:t>
            </a:r>
            <a:r>
              <a:rPr lang="en-US" sz="2400" u="sng" dirty="0" smtClean="0"/>
              <a:t>purpose</a:t>
            </a:r>
            <a:r>
              <a:rPr lang="en-US" sz="2400" dirty="0" smtClean="0"/>
              <a:t> of education through the eras?</a:t>
            </a:r>
          </a:p>
          <a:p>
            <a:pPr>
              <a:buAutoNum type="arabicPeriod"/>
            </a:pPr>
            <a:r>
              <a:rPr lang="en-US" sz="2400" dirty="0" smtClean="0"/>
              <a:t>What competing views of the </a:t>
            </a:r>
            <a:r>
              <a:rPr lang="en-US" sz="2400" u="sng" dirty="0" smtClean="0"/>
              <a:t>student</a:t>
            </a:r>
            <a:r>
              <a:rPr lang="en-US" sz="2400" dirty="0" smtClean="0"/>
              <a:t> can you identify?</a:t>
            </a:r>
          </a:p>
          <a:p>
            <a:pPr>
              <a:buAutoNum type="arabicPeriod"/>
            </a:pPr>
            <a:r>
              <a:rPr lang="en-US" sz="2400" dirty="0" smtClean="0"/>
              <a:t>What competing views of the </a:t>
            </a:r>
            <a:r>
              <a:rPr lang="en-US" sz="2400" u="sng" dirty="0" smtClean="0"/>
              <a:t>curriculum</a:t>
            </a:r>
            <a:r>
              <a:rPr lang="en-US" sz="2400" dirty="0" smtClean="0"/>
              <a:t> and the </a:t>
            </a:r>
            <a:r>
              <a:rPr lang="en-US" sz="2400" u="sng" dirty="0" smtClean="0"/>
              <a:t>teacher</a:t>
            </a:r>
            <a:r>
              <a:rPr lang="en-US" sz="2400" dirty="0" smtClean="0"/>
              <a:t> can you identify?</a:t>
            </a:r>
          </a:p>
          <a:p>
            <a:pPr>
              <a:buAutoNum type="arabicPeriod"/>
            </a:pPr>
            <a:r>
              <a:rPr lang="en-US" sz="2400" i="1" dirty="0" smtClean="0"/>
              <a:t>Is it possible </a:t>
            </a:r>
            <a:r>
              <a:rPr lang="en-US" sz="2400" dirty="0" smtClean="0"/>
              <a:t>to have a one-size-fits-all approach to education in such a geographically large and culturally diverse country?  </a:t>
            </a:r>
            <a:endParaRPr lang="en-US" sz="2400" i="1" dirty="0" smtClean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1026" name="Picture 2" descr="Image result for group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48" y="271463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8:30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9377" y="268626"/>
            <a:ext cx="6424802" cy="1320800"/>
          </a:xfrm>
        </p:spPr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703967" y="1681195"/>
            <a:ext cx="10916903" cy="4985935"/>
          </a:xfrm>
        </p:spPr>
        <p:txBody>
          <a:bodyPr/>
          <a:lstStyle/>
          <a:p>
            <a:r>
              <a:rPr lang="en-US" sz="2400" dirty="0" smtClean="0"/>
              <a:t>Are we expecting too much from our schools?</a:t>
            </a:r>
          </a:p>
          <a:p>
            <a:pPr lvl="1"/>
            <a:r>
              <a:rPr lang="en-US" sz="2200" dirty="0" smtClean="0"/>
              <a:t>The American Dream vs. The New Normal</a:t>
            </a:r>
          </a:p>
          <a:p>
            <a:pPr lvl="1"/>
            <a:endParaRPr lang="en-US" sz="22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Look at everything we expect of CSI schools:</a:t>
            </a:r>
          </a:p>
          <a:p>
            <a:pPr lvl="1"/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www.csionline.org/principles-for-christian-education</a:t>
            </a:r>
            <a:endParaRPr lang="en-US" sz="2200" dirty="0" smtClean="0"/>
          </a:p>
          <a:p>
            <a:pPr lvl="1"/>
            <a:r>
              <a:rPr lang="en-US" sz="2200" dirty="0" smtClean="0"/>
              <a:t>Which of these school characteristics are most challenging?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ompan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67" y="3222171"/>
            <a:ext cx="2853769" cy="13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38" y="609600"/>
            <a:ext cx="7656663" cy="1320800"/>
          </a:xfrm>
        </p:spPr>
        <p:txBody>
          <a:bodyPr/>
          <a:lstStyle/>
          <a:p>
            <a:r>
              <a:rPr lang="en-US" dirty="0" smtClean="0"/>
              <a:t>Quick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580" y="1930400"/>
            <a:ext cx="64622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your assumption about the literacy trends and SAT score trends over the last 20 years?</a:t>
            </a:r>
          </a:p>
          <a:p>
            <a:r>
              <a:rPr lang="en-US" sz="2600" dirty="0" smtClean="0"/>
              <a:t>Overall?</a:t>
            </a:r>
          </a:p>
          <a:p>
            <a:r>
              <a:rPr lang="en-US" sz="2600" dirty="0" smtClean="0"/>
              <a:t>For different races? 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2050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1930400"/>
            <a:ext cx="4153535" cy="31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oup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534223"/>
            <a:ext cx="1130294" cy="1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scores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85473"/>
              </p:ext>
            </p:extLst>
          </p:nvPr>
        </p:nvGraphicFramePr>
        <p:xfrm>
          <a:off x="754604" y="1309339"/>
          <a:ext cx="10884020" cy="509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51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Average prose, document, and quantitative literacy scores of adults age 16 or older, by selected characteristics: 1992 and 2003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6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Characteristic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Prose</a:t>
                      </a:r>
                      <a:endParaRPr lang="en-US" sz="180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Document</a:t>
                      </a:r>
                      <a:endParaRPr lang="en-US" sz="180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Quantitative</a:t>
                      </a:r>
                      <a:endParaRPr lang="en-US" sz="1800" b="1" i="1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1992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2003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1992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2003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1992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2003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Sex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Female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Race/ethnicity</a:t>
                      </a:r>
                      <a:r>
                        <a:rPr lang="en-US" sz="1600" u="none" strike="noStrike" baseline="30000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White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Black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Hispanic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6538897"/>
            <a:ext cx="8596668" cy="31910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From the National Center for Educational Statistics http</a:t>
            </a:r>
            <a:r>
              <a:rPr lang="en-US" sz="1600" dirty="0"/>
              <a:t>://nces.ed.gov/fastfacts/#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scores: critical reading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201557"/>
              </p:ext>
            </p:extLst>
          </p:nvPr>
        </p:nvGraphicFramePr>
        <p:xfrm>
          <a:off x="327622" y="1257914"/>
          <a:ext cx="11531293" cy="5299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3261902430"/>
                    </a:ext>
                  </a:extLst>
                </a:gridCol>
                <a:gridCol w="606910">
                  <a:extLst>
                    <a:ext uri="{9D8B030D-6E8A-4147-A177-3AD203B41FA5}">
                      <a16:colId xmlns:a16="http://schemas.microsoft.com/office/drawing/2014/main" val="2973360059"/>
                    </a:ext>
                  </a:extLst>
                </a:gridCol>
              </a:tblGrid>
              <a:tr h="536413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SAT mean scores of college-bound seniors, by race/ethnicity: Selected years, 1986–87 through 2011–12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Race/ethnicity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1986–87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1990–91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1996–97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1999–2000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2000–01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2001–02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2002–03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2003–04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2004–05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2005–06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2006–07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2007–08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2008–09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2009–10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2010–11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2011–12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2013-14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2014-15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08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SAT-Critical reading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All students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700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White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Black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Mexican American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Puerto Rican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Other Hispanic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Asian/Pacific Islander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American Indian/Alaska Native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1236</TotalTime>
  <Words>1205</Words>
  <Application>Microsoft Office PowerPoint</Application>
  <PresentationFormat>Widescreen</PresentationFormat>
  <Paragraphs>698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The American Experiment </vt:lpstr>
      <vt:lpstr>“The American Experiment”</vt:lpstr>
      <vt:lpstr>“The American Experiment”</vt:lpstr>
      <vt:lpstr>“The American Experiment”</vt:lpstr>
      <vt:lpstr>Group discussion:</vt:lpstr>
      <vt:lpstr>“The American Experiment”</vt:lpstr>
      <vt:lpstr>Quick preview</vt:lpstr>
      <vt:lpstr>Literacy scores</vt:lpstr>
      <vt:lpstr>SAT scores: critical reading</vt:lpstr>
      <vt:lpstr>SAT scores: math </vt:lpstr>
      <vt:lpstr>PowerPoint Presentation</vt:lpstr>
      <vt:lpstr>Quick preview</vt:lpstr>
      <vt:lpstr>Drop-out rates</vt:lpstr>
      <vt:lpstr>School crime rates</vt:lpstr>
      <vt:lpstr>Special needs students served</vt:lpstr>
      <vt:lpstr>Quick preview</vt:lpstr>
      <vt:lpstr>College grads’ employment rates</vt:lpstr>
      <vt:lpstr>College graduates’ earning power</vt:lpstr>
      <vt:lpstr>College Graduation Rates</vt:lpstr>
      <vt:lpstr>College  Graduation  Rates</vt:lpstr>
      <vt:lpstr>College degrees by state</vt:lpstr>
      <vt:lpstr>College degrees by race</vt:lpstr>
      <vt:lpstr>18-24 Year Olds in College (TUGS)</vt:lpstr>
      <vt:lpstr>Non-traditional undergrads</vt:lpstr>
      <vt:lpstr>Master’s degrees</vt:lpstr>
      <vt:lpstr>The American Experiment  Review  </vt:lpstr>
      <vt:lpstr>If there’s time left tonight…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Holtrop</dc:creator>
  <cp:lastModifiedBy>Steve Holtrop</cp:lastModifiedBy>
  <cp:revision>103</cp:revision>
  <cp:lastPrinted>2014-09-02T22:20:22Z</cp:lastPrinted>
  <dcterms:created xsi:type="dcterms:W3CDTF">2014-09-01T19:22:16Z</dcterms:created>
  <dcterms:modified xsi:type="dcterms:W3CDTF">2017-09-12T22:45:02Z</dcterms:modified>
</cp:coreProperties>
</file>