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85" r:id="rId4"/>
    <p:sldId id="270" r:id="rId5"/>
    <p:sldId id="273" r:id="rId6"/>
    <p:sldId id="278" r:id="rId7"/>
    <p:sldId id="271" r:id="rId8"/>
    <p:sldId id="283" r:id="rId9"/>
    <p:sldId id="258" r:id="rId10"/>
    <p:sldId id="280" r:id="rId11"/>
    <p:sldId id="275" r:id="rId12"/>
    <p:sldId id="265" r:id="rId13"/>
    <p:sldId id="279" r:id="rId14"/>
    <p:sldId id="261" r:id="rId15"/>
    <p:sldId id="259" r:id="rId16"/>
    <p:sldId id="284" r:id="rId17"/>
    <p:sldId id="276" r:id="rId18"/>
    <p:sldId id="268" r:id="rId19"/>
    <p:sldId id="274" r:id="rId20"/>
    <p:sldId id="272" r:id="rId21"/>
    <p:sldId id="277" r:id="rId22"/>
    <p:sldId id="281" r:id="rId23"/>
    <p:sldId id="287" r:id="rId24"/>
    <p:sldId id="267" r:id="rId25"/>
    <p:sldId id="286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D89716"/>
    <a:srgbClr val="90650E"/>
    <a:srgbClr val="FB8005"/>
    <a:srgbClr val="000066"/>
    <a:srgbClr val="C57736"/>
    <a:srgbClr val="F79646"/>
    <a:srgbClr val="F3740B"/>
    <a:srgbClr val="8F7D0F"/>
    <a:srgbClr val="CFD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90" d="100"/>
          <a:sy n="90" d="100"/>
        </p:scale>
        <p:origin x="1162" y="3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DD5A-AD72-4ACD-8350-64C24ADBC35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7013F-035F-4395-A456-9E699D94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3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5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 you had to do a field experience in one of the following, which would you choose?
https://www.polleverywhere.com/multiple_choice_polls/OWBBOYADU8MZcWe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6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3F-035F-4395-A456-9E699D94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1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758059"/>
            <a:ext cx="7772400" cy="757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27934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728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05979"/>
            <a:ext cx="627504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39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74340"/>
            <a:ext cx="8147248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200151"/>
            <a:ext cx="8147248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54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D1DF-3C00-48B3-A1ED-D94248B3BCE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3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68E4-B328-4378-BF3D-5E1FECF336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9A80-0B19-4BBD-9AE8-E204766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newwindow=1&amp;safe=off&amp;rlz=1C1CHBF_enUS689US689&amp;espv=2&amp;biw=1396&amp;bih=669&amp;q=s%C3%B8ren+kierkegaard+died&amp;stick=H4sIAAAAAAAAAOPgE-LQz9U3MCssy9CSz0620i9IzS_ISdVPSU1OTSxOTYkvSC0qzs-zSslMTQEAi0cCQy0AAAA&amp;sa=X&amp;ved=0ahUKEwiS9qvrwvLRAhXo5YMKHWpWBEcQ6BMIhAEoADAR" TargetMode="External"/><Relationship Id="rId13" Type="http://schemas.openxmlformats.org/officeDocument/2006/relationships/hyperlink" Target="https://www.google.com/search?newwindow=1&amp;safe=off&amp;rlz=1C1CHBF_enUS689US689&amp;espv=2&amp;biw=1396&amp;bih=669&amp;q=Karl+Barth&amp;stick=H4sIAAAAAAAAAOPgE-LQz9U3MCssy1DiBLEMM5KTMrQUspOt9LML4nPK9QsyMnPyi_MLMlKLrDLz0nJKU_OSU1MAjYp9YzkAAAA&amp;sa=X&amp;ved=0ahUKEwiS9qvrwvLRAhXo5YMKHWpWBEcQmxMIiwEoAzAS" TargetMode="External"/><Relationship Id="rId18" Type="http://schemas.openxmlformats.org/officeDocument/2006/relationships/hyperlink" Target="https://www.google.com/search?newwindow=1&amp;safe=off&amp;rlz=1C1CHBF_enUS689US689&amp;espv=2&amp;biw=1396&amp;bih=669&amp;q=Weimar+Germany&amp;stick=H4sIAAAAAAAAAOPgE-LQz9U3MCrPMFACs5ILKsu05LOTrfQLUvMLclL1U1KTUxOLU1PiC1KLivPzrFIyU1MAiGdTnzcAAAA&amp;sa=X&amp;sqi=2&amp;ved=0ahUKEwiqktXNw_LRAhVo2oMKHcTxCWEQmxMIjgEoATAW" TargetMode="External"/><Relationship Id="rId3" Type="http://schemas.openxmlformats.org/officeDocument/2006/relationships/image" Target="../media/image13.jpeg"/><Relationship Id="rId21" Type="http://schemas.openxmlformats.org/officeDocument/2006/relationships/hyperlink" Target="https://www.google.com/search?newwindow=1&amp;safe=off&amp;rlz=1C1CHBF_enUS689US689&amp;espv=2&amp;biw=1396&amp;bih=669&amp;q=Maurice+Barr%C3%A8s&amp;stick=H4sIAAAAAAAAAOPgE-LQz9U3MCrPMFDiBLEMTc3ysrUUspOt9LML4nPK9QsyMnPyi_MLMlKLrDLz0nJKU_OSU1MAeh_bTDkAAAA&amp;sa=X&amp;sqi=2&amp;ved=0ahUKEwiqktXNw_LRAhVo2oMKHcTxCWEQmxMIkwEoAjAX" TargetMode="External"/><Relationship Id="rId7" Type="http://schemas.openxmlformats.org/officeDocument/2006/relationships/hyperlink" Target="https://www.google.com/search?newwindow=1&amp;safe=off&amp;rlz=1C1CHBF_enUS689US689&amp;espv=2&amp;biw=1396&amp;bih=669&amp;q=Denmark%E2%80%93Norway&amp;stick=H4sIAAAAAAAAAOPgE-LQz9U3MCssy1DiBLGMLCwKs7XEspOt9AtS8wtyUoFUUXF-nlVSflEeACg64swvAAAA&amp;sa=X&amp;ved=0ahUKEwiS9qvrwvLRAhXo5YMKHWpWBEcQmxMIgQEoATAQ" TargetMode="External"/><Relationship Id="rId12" Type="http://schemas.openxmlformats.org/officeDocument/2006/relationships/hyperlink" Target="https://www.google.com/search?newwindow=1&amp;safe=off&amp;rlz=1C1CHBF_enUS689US689&amp;espv=2&amp;biw=1396&amp;bih=669&amp;q=Paul+Tillich&amp;stick=H4sIAAAAAAAAAOPgE-LQz9U3MCssy1DiBLGMTDPyCrUUspOt9LML4nPK9QsyMnPyi_MLMlKLrDLz0nJKU_OSU1MActFDWzkAAAA&amp;sa=X&amp;ved=0ahUKEwiS9qvrwvLRAhXo5YMKHWpWBEcQmxMIigEoAjAS" TargetMode="External"/><Relationship Id="rId17" Type="http://schemas.openxmlformats.org/officeDocument/2006/relationships/hyperlink" Target="https://www.google.com/search?newwindow=1&amp;safe=off&amp;rlz=1C1CHBF_enUS689US689&amp;espv=2&amp;biw=1396&amp;bih=669&amp;q=nietzsche+died&amp;stick=H4sIAAAAAAAAAOPgE-LQz9U3MCrPMNCSz0620i9IzS_ISdVPSU1OTSxOTYkvSC0qzs-zSslMTQEAK4n04S0AAAA&amp;sa=X&amp;sqi=2&amp;ved=0ahUKEwiqktXNw_LRAhVo2oMKHcTxCWEQ6BMIjQEoADAW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google.com/search?newwindow=1&amp;safe=off&amp;rlz=1C1CHBF_enUS689US689&amp;espv=2&amp;biw=1396&amp;bih=669&amp;q=R%C3%B6cken+Germany&amp;stick=H4sIAAAAAAAAAOPgE-LQz9U3MCrPMFDiBLEsDJOSKrTEspOt9AtS8wtyUoFUUXF-nlVSflEeAGpuQqwvAAAA&amp;sa=X&amp;sqi=2&amp;ved=0ahUKEwiqktXNw_LRAhVo2oMKHcTxCWEQmxMIigEoATAV" TargetMode="External"/><Relationship Id="rId20" Type="http://schemas.openxmlformats.org/officeDocument/2006/relationships/hyperlink" Target="https://www.google.com/search?newwindow=1&amp;safe=off&amp;rlz=1C1CHBF_enUS689US689&amp;espv=2&amp;biw=1396&amp;bih=669&amp;q=Andr%C3%A9+Gide&amp;stick=H4sIAAAAAAAAAOPgE-LQz9U3MCrPMFBiB7FyjfO0FLKTrfSzC-JzyvULMjJz8ovzCzJSi6wy89JySlPzklNTAFu0eq43AAAA&amp;sa=X&amp;sqi=2&amp;ved=0ahUKEwiqktXNw_LRAhVo2oMKHcTxCWEQmxMIkgEoATA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newwindow=1&amp;safe=off&amp;rlz=1C1CHBF_enUS689US689&amp;espv=2&amp;biw=1396&amp;bih=669&amp;q=s%C3%B8ren+kierkegaard+born&amp;stick=H4sIAAAAAAAAAOPgE-LQz9U3MCssy9ASy0620i9IzS_ISQVSRcX5eVZJ-UV5AOMDliskAAAA&amp;sa=X&amp;ved=0ahUKEwiS9qvrwvLRAhXo5YMKHWpWBEcQ6BMIgAEoADAQ" TargetMode="External"/><Relationship Id="rId11" Type="http://schemas.openxmlformats.org/officeDocument/2006/relationships/hyperlink" Target="https://www.google.com/search?newwindow=1&amp;safe=off&amp;rlz=1C1CHBF_enUS689US689&amp;espv=2&amp;biw=1396&amp;bih=669&amp;q=Derrida&amp;stick=H4sIAAAAAAAAAOPgE-LQz9U3MCssy1ACs1Kqsgu1FLKTrfSzC-JzyvULMjJz8ovzCzJSi6wy89JySlPzklNTAG29eOs4AAAA&amp;sa=X&amp;ved=0ahUKEwiS9qvrwvLRAhXo5YMKHWpWBEcQmxMIiQEoATAS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s://www.google.com/search?newwindow=1&amp;safe=off&amp;rlz=1C1CHBF_enUS689US689&amp;espv=2&amp;biw=1396&amp;bih=669&amp;q=nietzsche+born&amp;stick=H4sIAAAAAAAAAOPgE-LQz9U3MCrPMNASy0620i9IzS_ISQVSRcX5eVZJ-UV5AAUujJ4kAAAA&amp;sa=X&amp;sqi=2&amp;ved=0ahUKEwiqktXNw_LRAhVo2oMKHcTxCWEQ6BMIiQEoADAV" TargetMode="External"/><Relationship Id="rId10" Type="http://schemas.openxmlformats.org/officeDocument/2006/relationships/hyperlink" Target="https://www.google.com/search?newwindow=1&amp;safe=off&amp;rlz=1C1CHBF_enUS689US689&amp;espv=2&amp;biw=1396&amp;bih=669&amp;q=s%C3%B8ren+kierkegaard+influenced&amp;stick=H4sIAAAAAAAAAOPgE-LQz9U3MCssy9BSyE620s8uiM8p1y_IyMzJL84vyEgtssrMS8spTc1LTk0BAO271esuAAAA&amp;sa=X&amp;ved=0ahUKEwiS9qvrwvLRAhXo5YMKHWpWBEcQ6BMIiAEoADAS" TargetMode="External"/><Relationship Id="rId19" Type="http://schemas.openxmlformats.org/officeDocument/2006/relationships/hyperlink" Target="https://www.google.com/search?newwindow=1&amp;safe=off&amp;rlz=1C1CHBF_enUS689US689&amp;espv=2&amp;biw=1396&amp;bih=669&amp;q=nietzsche+influenced&amp;stick=H4sIAAAAAAAAAOPgE-LQz9U3MCrPMNBSyE620s8uiM8p1y_IyMzJL84vyEgtssrMS8spTc1LTk0BAMvuoT0uAAAA&amp;sa=X&amp;sqi=2&amp;ved=0ahUKEwiqktXNw_LRAhVo2oMKHcTxCWEQ6BMIkQEoADAX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google.com/search?newwindow=1&amp;safe=off&amp;rlz=1C1CHBF_enUS689US689&amp;espv=2&amp;biw=1396&amp;bih=669&amp;q=Copenhagen&amp;stick=H4sIAAAAAAAAAOPgE-LQz9U3MCssy1ACswxz0iq15LOTrfQLUvMLclL1U1KTUxOLU1PiC1KLivPzrFIyU1MAHVG4azcAAAA&amp;sa=X&amp;ved=0ahUKEwiS9qvrwvLRAhXo5YMKHWpWBEcQmxMIhQEoATAR" TargetMode="External"/><Relationship Id="rId14" Type="http://schemas.openxmlformats.org/officeDocument/2006/relationships/hyperlink" Target="http://en.wikipedia.org/wiki/Friedrich_Nietzsche" TargetMode="External"/><Relationship Id="rId22" Type="http://schemas.openxmlformats.org/officeDocument/2006/relationships/hyperlink" Target="https://www.google.com/search?newwindow=1&amp;safe=off&amp;rlz=1C1CHBF_enUS689US689&amp;espv=2&amp;biw=1396&amp;bih=669&amp;q=Oscar+Levy&amp;stick=H4sIAAAAAAAAAOPgE-LQz9U3MCrPMFDiBLEsUgoKMrQUspOt9LML4nPK9QsyMnPyi_MLMlKLrDLz0nJKU_OSU1MAQppbrDkAAAA&amp;sa=X&amp;sqi=2&amp;ved=0ahUKEwiqktXNw_LRAhVo2oMKHcTxCWEQmxMIlAEoAzA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m31WIYTOs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_ba3kvofvy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https://www.polleverywhere.com/multiple_choice_polls/OWBBOYADU8MZcWe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3333750"/>
            <a:ext cx="3352800" cy="1524000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dichtes-wasser.de/images/trib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257" y="3436735"/>
            <a:ext cx="1820247" cy="1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8751"/>
            <a:ext cx="8686800" cy="150623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Week 4: 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Modern Philosophies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33750"/>
            <a:ext cx="6400800" cy="8567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 300/ CORE 310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 Chapter 4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S. Holtrop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40426" flipH="1">
            <a:off x="235319" y="3584772"/>
            <a:ext cx="1219781" cy="1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550"/>
            <a:ext cx="762000" cy="1142108"/>
          </a:xfrm>
          <a:prstGeom prst="rect">
            <a:avLst/>
          </a:prstGeom>
        </p:spPr>
      </p:pic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1306" y="209550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96" y="213537"/>
            <a:ext cx="762000" cy="1142108"/>
          </a:xfrm>
          <a:prstGeom prst="rect">
            <a:avLst/>
          </a:prstGeom>
        </p:spPr>
      </p:pic>
      <p:pic>
        <p:nvPicPr>
          <p:cNvPr id="10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38402" y="213537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2" y="209550"/>
            <a:ext cx="762000" cy="1142108"/>
          </a:xfrm>
          <a:prstGeom prst="rect">
            <a:avLst/>
          </a:prstGeom>
        </p:spPr>
      </p:pic>
      <p:pic>
        <p:nvPicPr>
          <p:cNvPr id="12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95498" y="209550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8" y="207472"/>
            <a:ext cx="762000" cy="1142108"/>
          </a:xfrm>
          <a:prstGeom prst="rect">
            <a:avLst/>
          </a:prstGeom>
        </p:spPr>
      </p:pic>
      <p:pic>
        <p:nvPicPr>
          <p:cNvPr id="14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52594" y="207472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61" y="207915"/>
            <a:ext cx="901587" cy="1141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82" y="210885"/>
            <a:ext cx="901587" cy="11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200151"/>
            <a:ext cx="7543800" cy="3581399"/>
          </a:xfrm>
          <a:prstGeom prst="rect">
            <a:avLst/>
          </a:prstGeom>
          <a:gradFill>
            <a:gsLst>
              <a:gs pos="71000">
                <a:srgbClr val="D89716"/>
              </a:gs>
              <a:gs pos="0">
                <a:srgbClr val="FB8005"/>
              </a:gs>
              <a:gs pos="90000">
                <a:srgbClr val="90650E"/>
              </a:gs>
              <a:gs pos="23000">
                <a:srgbClr val="D2A424"/>
              </a:gs>
              <a:gs pos="52000">
                <a:srgbClr val="C4760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pakistaniscandals.com/posts/post_thumbs/1381737148group-of-frien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2647950"/>
            <a:ext cx="2575230" cy="21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9"/>
            <a:ext cx="65532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Think-Pair-Share</a:t>
            </a:r>
            <a:endParaRPr lang="en-US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5730569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with an example of pragmatism in your own schooling.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E.g., an example of pragmatism could be student choice of reading materials in middle school.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your teacher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 the influence of this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–ism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time?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ighpowerresources.com/wp-content/uploads/2012/01/group_of_friends-in-circ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533399"/>
            <a:ext cx="257523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7:20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ietzs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82" y="496415"/>
            <a:ext cx="3322846" cy="36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ierkega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/>
        </p:blipFill>
        <p:spPr bwMode="auto">
          <a:xfrm>
            <a:off x="2767979" y="499403"/>
            <a:ext cx="2854003" cy="3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980" y="0"/>
            <a:ext cx="360804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978" y="2800350"/>
            <a:ext cx="2824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Roboto"/>
              </a:rPr>
              <a:t>Søren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Roboto"/>
              </a:rPr>
              <a:t>Aabye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 Kierkegaard was a Danish </a:t>
            </a:r>
            <a:r>
              <a:rPr lang="en-US" sz="1400" dirty="0" smtClean="0">
                <a:solidFill>
                  <a:srgbClr val="222222"/>
                </a:solidFill>
                <a:latin typeface="Roboto"/>
              </a:rPr>
              <a:t>Christian philosopher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, theologian, poet, social critic and religious author who is widely considered to be the first </a:t>
            </a:r>
            <a:r>
              <a:rPr lang="en-US" sz="1400" dirty="0" smtClean="0">
                <a:solidFill>
                  <a:srgbClr val="222222"/>
                </a:solidFill>
                <a:latin typeface="Roboto"/>
              </a:rPr>
              <a:t>existentialist philosopher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. </a:t>
            </a:r>
            <a:endParaRPr lang="en-US" sz="1400" dirty="0" smtClean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 smtClean="0">
                <a:solidFill>
                  <a:srgbClr val="1A0DAB"/>
                </a:solidFill>
                <a:latin typeface="Roboto"/>
                <a:hlinkClick r:id="rId6"/>
              </a:rPr>
              <a:t>Born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May 5, 1813,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7"/>
              </a:rPr>
              <a:t>Denmark–Norway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8"/>
              </a:rPr>
              <a:t>Died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November 11, 1855,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9"/>
              </a:rPr>
              <a:t>Copenhagen, Denmark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0"/>
              </a:rPr>
              <a:t>Influenced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1"/>
              </a:rPr>
              <a:t>Jacques Derrida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2"/>
              </a:rPr>
              <a:t>Paul Tillich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3"/>
              </a:rPr>
              <a:t>Karl </a:t>
            </a:r>
            <a:r>
              <a:rPr lang="en-US" sz="1200" dirty="0" smtClean="0">
                <a:solidFill>
                  <a:srgbClr val="1A0DAB"/>
                </a:solidFill>
                <a:latin typeface="Roboto"/>
                <a:hlinkClick r:id="rId13"/>
              </a:rPr>
              <a:t>Barth</a:t>
            </a:r>
            <a:endParaRPr lang="en-US" sz="1200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800350"/>
            <a:ext cx="338222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Friedrich Wilhelm Nietzsche was a German philosopher, cultural critic, poet, philologist, and Latin and Greek scholar whose work has exerted a profound influence on Western philosophy and modern intellectual history.</a:t>
            </a:r>
            <a:r>
              <a:rPr lang="en-US" sz="1400" dirty="0">
                <a:solidFill>
                  <a:schemeClr val="bg1"/>
                </a:solidFill>
                <a:latin typeface="Roboto"/>
              </a:rPr>
              <a:t> </a:t>
            </a:r>
            <a:r>
              <a:rPr lang="en-US" sz="1400" dirty="0" smtClean="0">
                <a:solidFill>
                  <a:schemeClr val="bg1"/>
                </a:solidFill>
                <a:latin typeface="Roboto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Roboto"/>
              </a:rPr>
            </a:br>
            <a:r>
              <a:rPr lang="en-US" sz="1400" dirty="0" smtClean="0">
                <a:latin typeface="Roboto"/>
              </a:rPr>
              <a:t>--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hlinkClick r:id="rId14"/>
              </a:rPr>
              <a:t>Wikipedia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5"/>
              </a:rPr>
              <a:t>Born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October 15, 1844, </a:t>
            </a:r>
            <a:r>
              <a:rPr lang="en-US" sz="1200" dirty="0" err="1">
                <a:solidFill>
                  <a:srgbClr val="1A0DAB"/>
                </a:solidFill>
                <a:latin typeface="Roboto"/>
                <a:hlinkClick r:id="rId16"/>
              </a:rPr>
              <a:t>Röcken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6"/>
              </a:rPr>
              <a:t>, Germany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7"/>
              </a:rPr>
              <a:t>Died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August 25, 1900,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8"/>
              </a:rPr>
              <a:t>Weimar, </a:t>
            </a:r>
            <a:r>
              <a:rPr lang="en-US" sz="1200" dirty="0" smtClean="0">
                <a:solidFill>
                  <a:srgbClr val="1A0DAB"/>
                </a:solidFill>
                <a:latin typeface="Roboto"/>
                <a:hlinkClick r:id="rId18"/>
              </a:rPr>
              <a:t>Germany</a:t>
            </a:r>
            <a:endParaRPr lang="en-US" sz="1200" dirty="0" smtClean="0">
              <a:solidFill>
                <a:srgbClr val="1A0DAB"/>
              </a:solidFill>
              <a:latin typeface="Roboto"/>
            </a:endParaRPr>
          </a:p>
          <a:p>
            <a:r>
              <a:rPr lang="fr-FR" sz="1200" b="1" u="sng" dirty="0" err="1">
                <a:hlinkClick r:id="rId19"/>
              </a:rPr>
              <a:t>Influenced</a:t>
            </a:r>
            <a:r>
              <a:rPr lang="fr-FR" sz="1200" b="1" dirty="0"/>
              <a:t>: </a:t>
            </a:r>
            <a:r>
              <a:rPr lang="fr-FR" sz="1200" dirty="0">
                <a:hlinkClick r:id="rId20"/>
              </a:rPr>
              <a:t>André Gide</a:t>
            </a:r>
            <a:r>
              <a:rPr lang="fr-FR" sz="1200" dirty="0"/>
              <a:t>, </a:t>
            </a:r>
            <a:r>
              <a:rPr lang="fr-FR" sz="1200" dirty="0">
                <a:hlinkClick r:id="rId21"/>
              </a:rPr>
              <a:t>Maurice Barrès</a:t>
            </a:r>
            <a:r>
              <a:rPr lang="fr-FR" sz="1200" dirty="0"/>
              <a:t>, </a:t>
            </a:r>
            <a:r>
              <a:rPr lang="fr-FR" sz="1200" dirty="0">
                <a:hlinkClick r:id="rId22"/>
              </a:rPr>
              <a:t>Oscar Levy</a:t>
            </a:r>
            <a:endParaRPr lang="en-US" sz="1000" dirty="0">
              <a:solidFill>
                <a:srgbClr val="22222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8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980" y="218130"/>
            <a:ext cx="360804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0150" y="3600248"/>
            <a:ext cx="6743700" cy="1401363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637053"/>
            <a:ext cx="716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Jean-Paul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Sartre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“In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Time”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BBC Radio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(1 min.)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www.youtube.com/watch?v=CJm31WIYTOs</a:t>
            </a:r>
            <a:endParaRPr lang="en-US" sz="1200" dirty="0" smtClean="0"/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“Sartre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Minutes”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min 30 sec): </a:t>
            </a:r>
          </a:p>
          <a:p>
            <a:pPr algn="ctr"/>
            <a:r>
              <a:rPr lang="en-US" sz="1200" dirty="0">
                <a:hlinkClick r:id="rId4"/>
              </a:rPr>
              <a:t>https://www.youtube.com/watch?v=_</a:t>
            </a:r>
            <a:r>
              <a:rPr lang="en-US" sz="1200" dirty="0" smtClean="0">
                <a:hlinkClick r:id="rId4"/>
              </a:rPr>
              <a:t>ba3kvofvyg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pic>
        <p:nvPicPr>
          <p:cNvPr id="1028" name="Picture 4" descr="http://cdn1.thefamouspeople.com/profiles/images/jean-paul-sartr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07538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1350" y="289969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Sartre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8850" y="280035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Jean Paul Sartre </a:t>
            </a:r>
          </a:p>
          <a:p>
            <a:r>
              <a:rPr lang="en-US" sz="2000" i="1" dirty="0" smtClean="0"/>
              <a:t>(1905-1980)</a:t>
            </a:r>
            <a:endParaRPr lang="en-US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pic>
        <p:nvPicPr>
          <p:cNvPr id="11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1921">
            <a:off x="7104666" y="535014"/>
            <a:ext cx="1759328" cy="17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2100" y="1815052"/>
            <a:ext cx="7842448" cy="2890298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18" y="1885950"/>
            <a:ext cx="8024675" cy="30479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Explain: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“Existence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 essence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school choice an existential concept?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an existential feminist say that most college-educated women should try to be managers and bosses or that educated women are free to choose to be at-home moms if they want?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84" y="1200150"/>
            <a:ext cx="8147248" cy="394335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Is there such a thing as a mistake in existentialism? Is there such thing as a heaven/ hell?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Where does ethics fit into the existentialism belief if everyone is concerned about their individual self?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What would classroom discipline look like from an existentialist point of view?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Existentialists say choose for the sake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choosing</a:t>
            </a:r>
            <a:r>
              <a:rPr lang="en-US" dirty="0"/>
              <a:t>. Clearly this ignores the importance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values and morals which begs the question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> Is choosing for the sake of choosing better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not choosing at all?   </a:t>
            </a:r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4" descr="http://cdn1.thefamouspeople.com/profiles/images/jean-paul-sart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522" y="3409950"/>
            <a:ext cx="2075477" cy="1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3034" y="451861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Sartre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7:25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84" y="1200150"/>
            <a:ext cx="8147248" cy="394335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Can two people ever have the same truth with an existentialist mindset? How can an existentialist ever tell a realist that what they experience isn’t true?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Since free will is huge with existentialism, does that mean everything is ethically okay?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what drives a person to want to be an existentialist? What is the draw? How would the students respond to a teacher who is focused primarily on the individual?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Do these choices affect other people, not just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 </a:t>
            </a:r>
            <a:r>
              <a:rPr lang="en-US" dirty="0"/>
              <a:t>as the text implies? Or is this such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individualistic </a:t>
            </a:r>
            <a:r>
              <a:rPr lang="en-US" dirty="0"/>
              <a:t>mindset that the actions of these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 </a:t>
            </a:r>
            <a:r>
              <a:rPr lang="en-US" dirty="0"/>
              <a:t>are not influenced by others and do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affect </a:t>
            </a:r>
            <a:r>
              <a:rPr lang="en-US" dirty="0"/>
              <a:t>others?</a:t>
            </a:r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4" descr="http://cdn1.thefamouspeople.com/profiles/images/jean-paul-sart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522" y="3409950"/>
            <a:ext cx="2075477" cy="1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3034" y="451861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Sartre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7:25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200151"/>
            <a:ext cx="7543800" cy="3581399"/>
          </a:xfrm>
          <a:prstGeom prst="rect">
            <a:avLst/>
          </a:prstGeom>
          <a:gradFill>
            <a:gsLst>
              <a:gs pos="71000">
                <a:srgbClr val="D89716"/>
              </a:gs>
              <a:gs pos="0">
                <a:srgbClr val="FB8005"/>
              </a:gs>
              <a:gs pos="90000">
                <a:srgbClr val="90650E"/>
              </a:gs>
              <a:gs pos="23000">
                <a:srgbClr val="D2A424"/>
              </a:gs>
              <a:gs pos="52000">
                <a:srgbClr val="C4760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pakistaniscandals.com/posts/post_thumbs/1381737148group-of-frien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2647950"/>
            <a:ext cx="2575230" cy="21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9"/>
            <a:ext cx="65532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Think-Pair-Share</a:t>
            </a:r>
            <a:endParaRPr lang="en-US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6248400" cy="3581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with an example of existentialism in your own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schooling.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your teacher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 the influence of this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–ism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time?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ighpowerresources.com/wp-content/uploads/2012/01/group_of_friends-in-circ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533399"/>
            <a:ext cx="257523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3375"/>
            <a:ext cx="627504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Poll: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Poll Everywhere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4098" name="Picture 2" descr="http://www.thehindu.com/multimedia/dynamic/02099/Apple_launch_jpg_2099903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209550"/>
            <a:ext cx="1110232" cy="1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9552" y="1724922"/>
            <a:ext cx="7842448" cy="2743201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68572"/>
            <a:ext cx="7842448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had to do a field experience in one of the following, which would you choose?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school focusing on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school focusing on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"/>
            <a:ext cx="8305800" cy="4731544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2540743" y="1699894"/>
            <a:ext cx="1749767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872944" y="3448095"/>
            <a:ext cx="1643602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3327621" y="3895865"/>
            <a:ext cx="2484877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48974"/>
          <a:stretch/>
        </p:blipFill>
        <p:spPr bwMode="auto">
          <a:xfrm>
            <a:off x="0" y="0"/>
            <a:ext cx="90678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6200" y="453629"/>
            <a:ext cx="2819400" cy="1219200"/>
          </a:xfrm>
          <a:prstGeom prst="cloudCallout">
            <a:avLst>
              <a:gd name="adj1" fmla="val 64959"/>
              <a:gd name="adj2" fmla="val 486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2014 Results…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392">
            <a:off x="6073057" y="1996094"/>
            <a:ext cx="2974603" cy="3427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 up for group presentations on historical eras</a:t>
            </a:r>
          </a:p>
          <a:p>
            <a:r>
              <a:rPr lang="en-US" dirty="0" smtClean="0"/>
              <a:t>Questions on “American Experiment” PPT?</a:t>
            </a:r>
          </a:p>
          <a:p>
            <a:r>
              <a:rPr lang="en-US" dirty="0" smtClean="0"/>
              <a:t>Questions/comments on Ruby Payne chart?</a:t>
            </a:r>
          </a:p>
          <a:p>
            <a:r>
              <a:rPr lang="en-US" dirty="0" smtClean="0"/>
              <a:t>Knight Chapter 4</a:t>
            </a:r>
          </a:p>
          <a:p>
            <a:pPr lvl="1"/>
            <a:r>
              <a:rPr lang="en-US" dirty="0" smtClean="0"/>
              <a:t>comparison chart</a:t>
            </a:r>
          </a:p>
          <a:p>
            <a:pPr lvl="1"/>
            <a:r>
              <a:rPr lang="en-US" dirty="0" smtClean="0"/>
              <a:t>Poll Everywhere</a:t>
            </a:r>
          </a:p>
          <a:p>
            <a:r>
              <a:rPr lang="en-US" dirty="0" smtClean="0"/>
              <a:t>Weekly debate (personal philosophy prep)</a:t>
            </a:r>
          </a:p>
          <a:p>
            <a:pPr lvl="1"/>
            <a:r>
              <a:rPr lang="en-US" dirty="0" smtClean="0"/>
              <a:t>Views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76" t="1371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248400" y="3257550"/>
            <a:ext cx="2819400" cy="1676400"/>
          </a:xfrm>
          <a:prstGeom prst="cloudCallout">
            <a:avLst>
              <a:gd name="adj1" fmla="val -40612"/>
              <a:gd name="adj2" fmla="val -6294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2015 Results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31" r="65000" b="34246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6200" y="3014341"/>
            <a:ext cx="2819400" cy="1219200"/>
          </a:xfrm>
          <a:prstGeom prst="cloudCallout">
            <a:avLst>
              <a:gd name="adj1" fmla="val 68108"/>
              <a:gd name="adj2" fmla="val -562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2016 Results…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3404" b="33133"/>
          <a:stretch/>
        </p:blipFill>
        <p:spPr>
          <a:xfrm>
            <a:off x="15240" y="11430"/>
            <a:ext cx="9128760" cy="513207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6200" y="3014341"/>
            <a:ext cx="2819400" cy="1219200"/>
          </a:xfrm>
          <a:prstGeom prst="cloudCallout">
            <a:avLst>
              <a:gd name="adj1" fmla="val 62703"/>
              <a:gd name="adj2" fmla="val -9022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2017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" y="25251"/>
            <a:ext cx="805114" cy="1206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-35171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D89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Jigsaw:  In small groups, evaluate each philosophy’s compatibility with Christianity</a:t>
            </a:r>
            <a:endParaRPr lang="en-US" i="1" dirty="0">
              <a:solidFill>
                <a:srgbClr val="D89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81495"/>
              </p:ext>
            </p:extLst>
          </p:nvPr>
        </p:nvGraphicFramePr>
        <p:xfrm>
          <a:off x="228600" y="547025"/>
          <a:ext cx="8610600" cy="461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Pragmatism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Existentialism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Pros (useful for teachers?)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Compatibility w/ Chr. worldview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Incompatibility w/ Chr. worldview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Implications for: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curriculum design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methods of instruction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assessment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classroom management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646" flipH="1">
            <a:off x="3019893" y="1321728"/>
            <a:ext cx="547078" cy="5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0600" y="4829866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6188528" cy="1409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392">
            <a:off x="4734744" y="-44681"/>
            <a:ext cx="1133548" cy="13062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22" y="1541859"/>
            <a:ext cx="8131628" cy="3601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would each –ism in Chapter 4 view the student? </a:t>
            </a:r>
          </a:p>
          <a:p>
            <a:pPr lvl="1"/>
            <a:r>
              <a:rPr lang="en-US" dirty="0" smtClean="0"/>
              <a:t>List the different views of the student that you see in this </a:t>
            </a:r>
            <a:br>
              <a:rPr lang="en-US" dirty="0" smtClean="0"/>
            </a:br>
            <a:r>
              <a:rPr lang="en-US" dirty="0" smtClean="0"/>
              <a:t>chapter.  </a:t>
            </a:r>
          </a:p>
          <a:p>
            <a:r>
              <a:rPr lang="en-US" dirty="0" smtClean="0"/>
              <a:t>Groups pick one of the views of the student (listed below).  </a:t>
            </a:r>
          </a:p>
          <a:p>
            <a:pPr lvl="1"/>
            <a:r>
              <a:rPr lang="en-US" dirty="0" smtClean="0"/>
              <a:t>Views of the student:  Image of God, sinner, brain on a stick, self-actualizer, evolved animal, future worker, future whole person, living </a:t>
            </a:r>
            <a:r>
              <a:rPr lang="en-US" dirty="0"/>
              <a:t>in the </a:t>
            </a:r>
            <a:r>
              <a:rPr lang="en-US" dirty="0" smtClean="0"/>
              <a:t>present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Brainstorm and write a sentence expressing this view of the student.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ind articles or educational resources online that illustrate this view of the student.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Evaluate the pros and cons of this view from a biblical stance. 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Write a sentence that describes your group’s consensus for now on your view of the student. 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What implications does this view of the student have for one’s view of the curriculum and the purpose of education?  </a:t>
            </a:r>
          </a:p>
        </p:txBody>
      </p:sp>
      <p:pic>
        <p:nvPicPr>
          <p:cNvPr id="5122" name="Picture 2" descr="Image result for middle school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8" y="1"/>
            <a:ext cx="2955472" cy="19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3" y="266586"/>
            <a:ext cx="5804806" cy="11385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Debate Topic: 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View of the Student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2175" b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(Week 4:  Knight Chapter 4, History of Education)</a:t>
            </a:r>
          </a:p>
        </p:txBody>
      </p:sp>
    </p:spTree>
    <p:extLst>
      <p:ext uri="{BB962C8B-B14F-4D97-AF65-F5344CB8AC3E}">
        <p14:creationId xmlns:p14="http://schemas.microsoft.com/office/powerpoint/2010/main" val="1925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Learning Objectives for This Week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552" y="1581150"/>
            <a:ext cx="7918648" cy="2667000"/>
          </a:xfrm>
          <a:prstGeom prst="roundRect">
            <a:avLst/>
          </a:prstGeom>
          <a:solidFill>
            <a:srgbClr val="79390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81150"/>
            <a:ext cx="7918648" cy="27432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philosophies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 are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about the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philosophies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apply useful components of the two philosophies to your intended educational situation.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and contrast the two philosophies and critique them from a Christian perspective.  </a:t>
            </a:r>
          </a:p>
        </p:txBody>
      </p:sp>
    </p:spTree>
    <p:extLst>
      <p:ext uri="{BB962C8B-B14F-4D97-AF65-F5344CB8AC3E}">
        <p14:creationId xmlns:p14="http://schemas.microsoft.com/office/powerpoint/2010/main" val="33950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340"/>
            <a:ext cx="8147248" cy="8496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Some basics on the </a:t>
            </a: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 </a:t>
            </a:r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philosophies</a:t>
            </a:r>
            <a: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/>
            </a:r>
            <a:b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8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see analytical chart </a:t>
            </a:r>
            <a:r>
              <a:rPr lang="en-US" sz="28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(on Canvas)</a:t>
            </a:r>
            <a:endParaRPr lang="en-US" sz="2800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analytical chart (handout)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02884"/>
              </p:ext>
            </p:extLst>
          </p:nvPr>
        </p:nvGraphicFramePr>
        <p:xfrm>
          <a:off x="304800" y="1200151"/>
          <a:ext cx="8534400" cy="3934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Pragmatism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Existentialism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 a nutshell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Practical-ness (American)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Revolt against </a:t>
                      </a:r>
                      <a:r>
                        <a:rPr lang="en-US" sz="1600" dirty="0" err="1">
                          <a:effectLst/>
                        </a:rPr>
                        <a:t>trad</a:t>
                      </a:r>
                      <a:r>
                        <a:rPr lang="en-US" sz="1600" dirty="0">
                          <a:effectLst/>
                        </a:rPr>
                        <a:t>. philos.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Who?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Dewey, Wm James,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Kierkegaard, Nietzsche, Sartre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 emphases or essential concepts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People can know what their senses experience.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Existence before essence. 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Individualism.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truth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(What is real?)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cave is all we have.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Truth is what works.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Truth is relative.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Truth as choice.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are what you choose to be.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Sartre:  Man is nothing else but what he makes of himself.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View of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Beliefs are private.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Ethically good is what works.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Six of the Ten Commandments work for all.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All about individual choice.  </a:t>
                      </a:r>
                      <a:r>
                        <a:rPr lang="en-US" sz="1200" dirty="0">
                          <a:effectLst/>
                        </a:rPr>
                        <a:t>Knight:  Frightful task of producing values out of nothing.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Sartre:  condemned to be free.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aesthetics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Concepts of beauty depend on how people feel about something.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Revolt against public standard.  What is beautiful to me is beautiful, and who can contradict me?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340"/>
            <a:ext cx="8147248" cy="8496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Some basics on the </a:t>
            </a: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 </a:t>
            </a:r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philosophies</a:t>
            </a:r>
            <a: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/>
            </a:r>
            <a:b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8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see analytical chart </a:t>
            </a:r>
            <a:r>
              <a:rPr lang="en-US" sz="28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(on Canvas)</a:t>
            </a:r>
            <a:endParaRPr lang="en-US" sz="2800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analytical chart (handout)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8447"/>
              </p:ext>
            </p:extLst>
          </p:nvPr>
        </p:nvGraphicFramePr>
        <p:xfrm>
          <a:off x="304800" y="1200151"/>
          <a:ext cx="8458200" cy="393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Pragmatism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Existentialism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student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have experiences, solve problems, adapt to changing world.  Felt needs.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Students are free agents and shouldn’t be forced to be cogs in the machine.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Unique individuality.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teacher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Teachers are more experienced fellow travelers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Facilitator.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2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curriculum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(Best subjects</a:t>
                      </a:r>
                      <a:r>
                        <a:rPr lang="en-US" sz="1800" dirty="0" smtClean="0">
                          <a:effectLst/>
                        </a:rPr>
                        <a:t>? </a:t>
                      </a:r>
                      <a:r>
                        <a:rPr lang="en-US" sz="1800" dirty="0">
                          <a:effectLst/>
                        </a:rPr>
                        <a:t>Why?)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at the center.  Problem solving.  Thematic units.  Field trips.  Project method.  Process.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choice.  Many options.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Literature and the arts.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Avoid uniformity.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6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Purpose of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Learn process.   Participate in the democracy of learning.  Learn how to change society.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Foster creativity in the individual.  Find ways to provide choices to students.  Help them explore great ideas esp. in lit. &amp; art.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work/ calling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 something to help society.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 yourself.   Just for yourself.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75" y="141643"/>
            <a:ext cx="8455025" cy="1532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575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Review and Extension</a:t>
            </a:r>
            <a:b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3-minute Group Conference</a:t>
            </a:r>
            <a:b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2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the filled out analytical charts to help you find similarities between the traditional and the modern philosophies: 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29665"/>
              </p:ext>
            </p:extLst>
          </p:nvPr>
        </p:nvGraphicFramePr>
        <p:xfrm>
          <a:off x="539748" y="1673713"/>
          <a:ext cx="8117052" cy="286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Pragmatism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Existentialism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2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Idealism </a:t>
                      </a:r>
                    </a:p>
                    <a:p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Realism</a:t>
                      </a: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8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Neo-Scholasticism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386" name="Picture 2" descr="http://www.velaro.com/wp-content/uploads/2013/05/website-chat-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1643"/>
            <a:ext cx="1597025" cy="14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7" y="169208"/>
            <a:ext cx="2120543" cy="27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Pragmatism</a:t>
            </a:r>
          </a:p>
        </p:txBody>
      </p:sp>
      <p:pic>
        <p:nvPicPr>
          <p:cNvPr id="3074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237" y="171344"/>
            <a:ext cx="2143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9999" y="1835002"/>
            <a:ext cx="13763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John Dewey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57" y="1992946"/>
            <a:ext cx="214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William James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Philosopher, psychologist, physician.  Taught first psych course in America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1247669"/>
            <a:ext cx="6934200" cy="3457682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How is vocational education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(tech, career ed.) an example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pragmatism?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would a pragmatist say about standardized testing?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What would a pragmatist say about arming teachers with guns?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is the authority in a pragmatist classroom?</a:t>
            </a:r>
          </a:p>
        </p:txBody>
      </p:sp>
    </p:spTree>
    <p:extLst>
      <p:ext uri="{BB962C8B-B14F-4D97-AF65-F5344CB8AC3E}">
        <p14:creationId xmlns:p14="http://schemas.microsoft.com/office/powerpoint/2010/main" val="35400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714061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200" dirty="0"/>
              <a:t>Are there studies that compare the two practices (hands-on vs. traditional) that indicate one way is better than the other? if there are such studies, how should we apply the results they produce in our classrooms?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dirty="0"/>
              <a:t>When did society make the switch from school being preparation for life rather than a part of life as seen in pragmatism?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200" dirty="0"/>
              <a:t>Should schools stress that the school experience is actually life- students spend 13+ years of their life in school. Should we be agreeing with this statement, is that not life?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  <a:t/>
            </a:r>
            <a:b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</a:b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34" y="3790950"/>
            <a:ext cx="1322443" cy="1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940" y="47320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Dewey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581" y="484565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7:15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4433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200" dirty="0"/>
              <a:t>Can someone please explain the steps that were explained in the pragmatism section in different words?  (MDR)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dirty="0"/>
              <a:t>Can Christians be pragmatists or does that reject the truth of God being constant, since pragmatists don’t really believe in constants?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200" dirty="0"/>
              <a:t>Can Christians be proved through pragmatism or are they at odds with each other?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2200" dirty="0"/>
              <a:t>As Christians, how can we implement the pragmatism view into the classroom</a:t>
            </a:r>
            <a:r>
              <a:rPr lang="en-US" sz="2200" dirty="0" smtClean="0"/>
              <a:t>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  <a:t/>
            </a:r>
            <a:b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</a:b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34" y="3790950"/>
            <a:ext cx="1322443" cy="1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940" y="47320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Dewey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581" y="484565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7:15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372.56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mplateswise.com #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169</Template>
  <TotalTime>1792</TotalTime>
  <Words>1075</Words>
  <Application>Microsoft Office PowerPoint</Application>
  <PresentationFormat>On-screen Show (16:9)</PresentationFormat>
  <Paragraphs>219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Bauhaus 93</vt:lpstr>
      <vt:lpstr>Calibri</vt:lpstr>
      <vt:lpstr>Calibri Light</vt:lpstr>
      <vt:lpstr>Californian FB</vt:lpstr>
      <vt:lpstr>Roboto</vt:lpstr>
      <vt:lpstr>Symbol</vt:lpstr>
      <vt:lpstr>Times New Roman</vt:lpstr>
      <vt:lpstr>Templateswise.com #169</vt:lpstr>
      <vt:lpstr>Office Theme</vt:lpstr>
      <vt:lpstr>Week 4:   Modern Philosophies</vt:lpstr>
      <vt:lpstr>Activities tonight</vt:lpstr>
      <vt:lpstr>Learning Objectives for This Week</vt:lpstr>
      <vt:lpstr>Some basics on the 2 philosophies see analytical chart (on Canvas)</vt:lpstr>
      <vt:lpstr>Some basics on the 2 philosophies see analytical chart (on Canvas)</vt:lpstr>
      <vt:lpstr>Review and Extension 3-minute Group Conference Use the filled out analytical charts to help you find similarities between the traditional and the modern philosophies:  </vt:lpstr>
      <vt:lpstr>Pragmatism</vt:lpstr>
      <vt:lpstr>Discussion Forum Questions -- Pragmatism</vt:lpstr>
      <vt:lpstr>Discussion Forum Questions -- Pragmatism</vt:lpstr>
      <vt:lpstr>Think-Pair-Share</vt:lpstr>
      <vt:lpstr>Existentialism</vt:lpstr>
      <vt:lpstr>Existentialism</vt:lpstr>
      <vt:lpstr>Existentialism</vt:lpstr>
      <vt:lpstr>Discussion Forum Questions -- Existentialism</vt:lpstr>
      <vt:lpstr>Discussion Forum Questions -- Existentialism</vt:lpstr>
      <vt:lpstr>Think-Pair-Share</vt:lpstr>
      <vt:lpstr>         Phone Poll: Poll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Debate Topic:   View of the Student (Week 4:  Knight Chapter 4, History of Education)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Steve Holtrop</dc:creator>
  <cp:lastModifiedBy>Steve Holtrop</cp:lastModifiedBy>
  <cp:revision>117</cp:revision>
  <dcterms:created xsi:type="dcterms:W3CDTF">2014-09-23T15:24:03Z</dcterms:created>
  <dcterms:modified xsi:type="dcterms:W3CDTF">2017-09-20T02:54:03Z</dcterms:modified>
</cp:coreProperties>
</file>