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19"/>
  </p:notesMasterIdLst>
  <p:handoutMasterIdLst>
    <p:handoutMasterId r:id="rId20"/>
  </p:handoutMasterIdLst>
  <p:sldIdLst>
    <p:sldId id="258" r:id="rId3"/>
    <p:sldId id="287" r:id="rId4"/>
    <p:sldId id="288" r:id="rId5"/>
    <p:sldId id="289" r:id="rId6"/>
    <p:sldId id="259" r:id="rId7"/>
    <p:sldId id="263" r:id="rId8"/>
    <p:sldId id="264" r:id="rId9"/>
    <p:sldId id="265" r:id="rId10"/>
    <p:sldId id="266" r:id="rId11"/>
    <p:sldId id="270" r:id="rId12"/>
    <p:sldId id="267" r:id="rId13"/>
    <p:sldId id="271" r:id="rId14"/>
    <p:sldId id="268" r:id="rId15"/>
    <p:sldId id="269" r:id="rId16"/>
    <p:sldId id="285" r:id="rId17"/>
    <p:sldId id="29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9A7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84" d="100"/>
          <a:sy n="84" d="100"/>
        </p:scale>
        <p:origin x="581" y="86"/>
      </p:cViewPr>
      <p:guideLst>
        <p:guide orient="horz" pos="2160"/>
        <p:guide pos="3840"/>
      </p:guideLst>
    </p:cSldViewPr>
  </p:slideViewPr>
  <p:notesTextViewPr>
    <p:cViewPr>
      <p:scale>
        <a:sx n="3" d="2"/>
        <a:sy n="3" d="2"/>
      </p:scale>
      <p:origin x="0" y="0"/>
    </p:cViewPr>
  </p:notesTextViewPr>
  <p:sorterViewPr>
    <p:cViewPr>
      <p:scale>
        <a:sx n="70" d="100"/>
        <a:sy n="70" d="100"/>
      </p:scale>
      <p:origin x="0" y="0"/>
    </p:cViewPr>
  </p:sorterViewPr>
  <p:notesViewPr>
    <p:cSldViewPr snapToGrid="0"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06F081-8781-4431-8FD4-2CF608CD7C47}" type="datetimeFigureOut">
              <a:rPr lang="en-US" smtClean="0"/>
              <a:t>10/3/2017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6E42EF-B2A2-4428-A098-E6934E2840B8}" type="slidenum">
              <a:rPr lang="en-US" smtClean="0"/>
              <a:t>‹#›</a:t>
            </a:fld>
            <a:endParaRPr lang="en-US"/>
          </a:p>
        </p:txBody>
      </p:sp>
    </p:spTree>
    <p:extLst>
      <p:ext uri="{BB962C8B-B14F-4D97-AF65-F5344CB8AC3E}">
        <p14:creationId xmlns:p14="http://schemas.microsoft.com/office/powerpoint/2010/main" val="1226619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CA47C-B7FD-4BE9-B0E6-81BA758D95F2}"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3716F0-385D-4F6E-BE54-A09D410D24C2}" type="slidenum">
              <a:rPr lang="en-US" smtClean="0"/>
              <a:t>‹#›</a:t>
            </a:fld>
            <a:endParaRPr lang="en-US"/>
          </a:p>
        </p:txBody>
      </p:sp>
    </p:spTree>
    <p:extLst>
      <p:ext uri="{BB962C8B-B14F-4D97-AF65-F5344CB8AC3E}">
        <p14:creationId xmlns:p14="http://schemas.microsoft.com/office/powerpoint/2010/main" val="683426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a:t>
            </a:fld>
            <a:endParaRPr lang="en-US"/>
          </a:p>
        </p:txBody>
      </p:sp>
    </p:spTree>
    <p:extLst>
      <p:ext uri="{BB962C8B-B14F-4D97-AF65-F5344CB8AC3E}">
        <p14:creationId xmlns:p14="http://schemas.microsoft.com/office/powerpoint/2010/main" val="456846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10</a:t>
            </a:fld>
            <a:endParaRPr lang="en-US"/>
          </a:p>
        </p:txBody>
      </p:sp>
    </p:spTree>
    <p:extLst>
      <p:ext uri="{BB962C8B-B14F-4D97-AF65-F5344CB8AC3E}">
        <p14:creationId xmlns:p14="http://schemas.microsoft.com/office/powerpoint/2010/main" val="2630171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11</a:t>
            </a:fld>
            <a:endParaRPr lang="en-US"/>
          </a:p>
        </p:txBody>
      </p:sp>
    </p:spTree>
    <p:extLst>
      <p:ext uri="{BB962C8B-B14F-4D97-AF65-F5344CB8AC3E}">
        <p14:creationId xmlns:p14="http://schemas.microsoft.com/office/powerpoint/2010/main" val="4187476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12</a:t>
            </a:fld>
            <a:endParaRPr lang="en-US"/>
          </a:p>
        </p:txBody>
      </p:sp>
    </p:spTree>
    <p:extLst>
      <p:ext uri="{BB962C8B-B14F-4D97-AF65-F5344CB8AC3E}">
        <p14:creationId xmlns:p14="http://schemas.microsoft.com/office/powerpoint/2010/main" val="2873678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13</a:t>
            </a:fld>
            <a:endParaRPr lang="en-US"/>
          </a:p>
        </p:txBody>
      </p:sp>
    </p:spTree>
    <p:extLst>
      <p:ext uri="{BB962C8B-B14F-4D97-AF65-F5344CB8AC3E}">
        <p14:creationId xmlns:p14="http://schemas.microsoft.com/office/powerpoint/2010/main" val="1451528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14</a:t>
            </a:fld>
            <a:endParaRPr lang="en-US"/>
          </a:p>
        </p:txBody>
      </p:sp>
    </p:spTree>
    <p:extLst>
      <p:ext uri="{BB962C8B-B14F-4D97-AF65-F5344CB8AC3E}">
        <p14:creationId xmlns:p14="http://schemas.microsoft.com/office/powerpoint/2010/main" val="2093816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15</a:t>
            </a:fld>
            <a:endParaRPr lang="en-US"/>
          </a:p>
        </p:txBody>
      </p:sp>
    </p:spTree>
    <p:extLst>
      <p:ext uri="{BB962C8B-B14F-4D97-AF65-F5344CB8AC3E}">
        <p14:creationId xmlns:p14="http://schemas.microsoft.com/office/powerpoint/2010/main" val="2782539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B27013F-035F-4395-A456-9E699D941627}" type="slidenum">
              <a:rPr lang="en-US" smtClean="0"/>
              <a:t>16</a:t>
            </a:fld>
            <a:endParaRPr lang="en-US"/>
          </a:p>
        </p:txBody>
      </p:sp>
    </p:spTree>
    <p:extLst>
      <p:ext uri="{BB962C8B-B14F-4D97-AF65-F5344CB8AC3E}">
        <p14:creationId xmlns:p14="http://schemas.microsoft.com/office/powerpoint/2010/main" val="3197899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B27013F-035F-4395-A456-9E699D941627}" type="slidenum">
              <a:rPr lang="en-US" smtClean="0"/>
              <a:t>2</a:t>
            </a:fld>
            <a:endParaRPr lang="en-US"/>
          </a:p>
        </p:txBody>
      </p:sp>
    </p:spTree>
    <p:extLst>
      <p:ext uri="{BB962C8B-B14F-4D97-AF65-F5344CB8AC3E}">
        <p14:creationId xmlns:p14="http://schemas.microsoft.com/office/powerpoint/2010/main" val="1425039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B27013F-035F-4395-A456-9E699D941627}" type="slidenum">
              <a:rPr lang="en-US" smtClean="0"/>
              <a:t>3</a:t>
            </a:fld>
            <a:endParaRPr lang="en-US"/>
          </a:p>
        </p:txBody>
      </p:sp>
    </p:spTree>
    <p:extLst>
      <p:ext uri="{BB962C8B-B14F-4D97-AF65-F5344CB8AC3E}">
        <p14:creationId xmlns:p14="http://schemas.microsoft.com/office/powerpoint/2010/main" val="197938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B27013F-035F-4395-A456-9E699D941627}" type="slidenum">
              <a:rPr lang="en-US" smtClean="0"/>
              <a:t>4</a:t>
            </a:fld>
            <a:endParaRPr lang="en-US"/>
          </a:p>
        </p:txBody>
      </p:sp>
    </p:spTree>
    <p:extLst>
      <p:ext uri="{BB962C8B-B14F-4D97-AF65-F5344CB8AC3E}">
        <p14:creationId xmlns:p14="http://schemas.microsoft.com/office/powerpoint/2010/main" val="617004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5</a:t>
            </a:fld>
            <a:endParaRPr lang="en-US"/>
          </a:p>
        </p:txBody>
      </p:sp>
    </p:spTree>
    <p:extLst>
      <p:ext uri="{BB962C8B-B14F-4D97-AF65-F5344CB8AC3E}">
        <p14:creationId xmlns:p14="http://schemas.microsoft.com/office/powerpoint/2010/main" val="2301877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6</a:t>
            </a:fld>
            <a:endParaRPr lang="en-US"/>
          </a:p>
        </p:txBody>
      </p:sp>
    </p:spTree>
    <p:extLst>
      <p:ext uri="{BB962C8B-B14F-4D97-AF65-F5344CB8AC3E}">
        <p14:creationId xmlns:p14="http://schemas.microsoft.com/office/powerpoint/2010/main" val="4293140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7</a:t>
            </a:fld>
            <a:endParaRPr lang="en-US"/>
          </a:p>
        </p:txBody>
      </p:sp>
    </p:spTree>
    <p:extLst>
      <p:ext uri="{BB962C8B-B14F-4D97-AF65-F5344CB8AC3E}">
        <p14:creationId xmlns:p14="http://schemas.microsoft.com/office/powerpoint/2010/main" val="2759615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8</a:t>
            </a:fld>
            <a:endParaRPr lang="en-US"/>
          </a:p>
        </p:txBody>
      </p:sp>
    </p:spTree>
    <p:extLst>
      <p:ext uri="{BB962C8B-B14F-4D97-AF65-F5344CB8AC3E}">
        <p14:creationId xmlns:p14="http://schemas.microsoft.com/office/powerpoint/2010/main" val="2481042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9</a:t>
            </a:fld>
            <a:endParaRPr lang="en-US"/>
          </a:p>
        </p:txBody>
      </p:sp>
    </p:spTree>
    <p:extLst>
      <p:ext uri="{BB962C8B-B14F-4D97-AF65-F5344CB8AC3E}">
        <p14:creationId xmlns:p14="http://schemas.microsoft.com/office/powerpoint/2010/main" val="401041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33024136-D290-48F3-A182-4C46BEB5146B}" type="datetime1">
              <a:rPr lang="en-US" smtClean="0"/>
              <a:t>10/3/2017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01CF334-2D5C-4859-84A6-CA7E6E43FAEB}" type="slidenum">
              <a:rPr lang="en-US" smtClean="0"/>
              <a:t>‹#›</a:t>
            </a:fld>
            <a:endParaRPr lang="en-US"/>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solidFill>
                  <a:schemeClr val="tx2"/>
                </a:solidFill>
                <a:effectLst>
                  <a:reflection blurRad="12700" stA="34000" endA="740" endPos="53000" dir="5400000" sy="-100000" algn="bl" rotWithShape="0"/>
                </a:effectLst>
              </a:defRPr>
            </a:lvl1pPr>
            <a:extLst/>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accent3"/>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extLst>
      <p:ext uri="{BB962C8B-B14F-4D97-AF65-F5344CB8AC3E}">
        <p14:creationId xmlns:p14="http://schemas.microsoft.com/office/powerpoint/2010/main" val="366747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7D44C-38B1-4D0F-9006-D5774F331095}" type="datetime1">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7344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12800" y="274640"/>
            <a:ext cx="78232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8D518A-FD4F-4358-B95B-9DB5A17160FB}" type="datetime1">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0556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fld id="{5E2A9F4F-03AD-4497-A65D-076601BD41D2}" type="datetime1">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87778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FBF3AC-A781-43AA-8BD5-B12F49168B94}" type="datetime1">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179606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256A41-C91B-43FF-9881-F5DA9878418F}" type="datetime1">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49503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D7AA76-41EE-4C13-950E-E611B8B8FC52}" type="datetime1">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3346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407A26-E7BC-4498-97E4-87AF12377CA9}" type="datetime1">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2071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A4171-1117-4486-993C-35A7470D8847}" type="datetime1">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99359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2A4CB8-1563-4663-81DB-74EB416C19BE}" type="datetime1">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1128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8636000" y="55499"/>
            <a:ext cx="2844800" cy="365125"/>
          </a:xfrm>
        </p:spPr>
        <p:txBody>
          <a:bodyPr/>
          <a:lstStyle/>
          <a:p>
            <a:fld id="{0C6724CE-2468-448B-87C1-A92EDD78369B}" type="datetime1">
              <a:rPr lang="en-US" smtClean="0"/>
              <a:t>10/3/2017</a:t>
            </a:fld>
            <a:endParaRPr lang="en-US"/>
          </a:p>
        </p:txBody>
      </p:sp>
      <p:sp>
        <p:nvSpPr>
          <p:cNvPr id="6" name="Footer Placeholder 5"/>
          <p:cNvSpPr>
            <a:spLocks noGrp="1"/>
          </p:cNvSpPr>
          <p:nvPr>
            <p:ph type="ftr" sz="quarter" idx="11"/>
          </p:nvPr>
        </p:nvSpPr>
        <p:spPr>
          <a:xfrm>
            <a:off x="1219200" y="55499"/>
            <a:ext cx="7416800" cy="365125"/>
          </a:xfrm>
        </p:spPr>
        <p:txBody>
          <a:bodyPr/>
          <a:lstStyle/>
          <a:p>
            <a:endParaRPr lang="en-US"/>
          </a:p>
        </p:txBody>
      </p:sp>
      <p:sp>
        <p:nvSpPr>
          <p:cNvPr id="7" name="Slide Number Placeholder 6"/>
          <p:cNvSpPr>
            <a:spLocks noGrp="1"/>
          </p:cNvSpPr>
          <p:nvPr>
            <p:ph type="sldNum" sz="quarter" idx="12"/>
          </p:nvPr>
        </p:nvSpPr>
        <p:spPr>
          <a:xfrm>
            <a:off x="11480800" y="55499"/>
            <a:ext cx="609600" cy="365125"/>
          </a:xfr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4392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4CD11720-76E7-46E6-B0AA-057287C42052}" type="datetime1">
              <a:rPr lang="en-US" smtClean="0"/>
              <a:t>10/3/2017</a:t>
            </a:fld>
            <a:endParaRPr lang="en-US"/>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200">
                <a:solidFill>
                  <a:schemeClr val="tx2"/>
                </a:solidFill>
              </a:defRPr>
            </a:lvl1pPr>
            <a:extLst/>
          </a:lstStyle>
          <a:p>
            <a:fld id="{401CF334-2D5C-4859-84A6-CA7E6E43FAEB}" type="slidenum">
              <a:rPr lang="en-US" smtClean="0"/>
              <a:t>‹#›</a:t>
            </a:fld>
            <a:endParaRPr lang="en-US"/>
          </a:p>
        </p:txBody>
      </p:sp>
    </p:spTree>
    <p:extLst>
      <p:ext uri="{BB962C8B-B14F-4D97-AF65-F5344CB8AC3E}">
        <p14:creationId xmlns:p14="http://schemas.microsoft.com/office/powerpoint/2010/main" val="13380654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000" kern="1200" spc="-100" baseline="0">
          <a:solidFill>
            <a:schemeClr val="tx2"/>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entaur.reading.ac.uk/2153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2030" y="2520461"/>
            <a:ext cx="9950370" cy="1822939"/>
          </a:xfrm>
        </p:spPr>
        <p:txBody>
          <a:bodyPr>
            <a:normAutofit/>
          </a:bodyPr>
          <a:lstStyle/>
          <a:p>
            <a:r>
              <a:rPr lang="en-US" sz="2800" dirty="0" smtClean="0"/>
              <a:t>Philosophy of Education </a:t>
            </a:r>
          </a:p>
          <a:p>
            <a:r>
              <a:rPr lang="en-US" sz="2800" dirty="0" smtClean="0"/>
              <a:t>EDUC </a:t>
            </a:r>
            <a:r>
              <a:rPr lang="en-US" sz="2800" dirty="0"/>
              <a:t>300 / CORE 310</a:t>
            </a:r>
          </a:p>
          <a:p>
            <a:r>
              <a:rPr lang="en-US" sz="2800" dirty="0"/>
              <a:t>Dr. S. Holtrop</a:t>
            </a:r>
          </a:p>
          <a:p>
            <a:r>
              <a:rPr lang="en-US" sz="2800" dirty="0" smtClean="0"/>
              <a:t>Fall </a:t>
            </a:r>
            <a:r>
              <a:rPr lang="en-US" sz="2800" dirty="0" smtClean="0"/>
              <a:t>2017</a:t>
            </a:r>
          </a:p>
          <a:p>
            <a:endParaRPr lang="en-US" sz="2800" dirty="0"/>
          </a:p>
        </p:txBody>
      </p:sp>
      <p:sp>
        <p:nvSpPr>
          <p:cNvPr id="2" name="Title 1"/>
          <p:cNvSpPr>
            <a:spLocks noGrp="1"/>
          </p:cNvSpPr>
          <p:nvPr>
            <p:ph type="ctrTitle"/>
          </p:nvPr>
        </p:nvSpPr>
        <p:spPr>
          <a:xfrm>
            <a:off x="0" y="4343400"/>
            <a:ext cx="12192000" cy="1975104"/>
          </a:xfrm>
        </p:spPr>
        <p:txBody>
          <a:bodyPr/>
          <a:lstStyle/>
          <a:p>
            <a:r>
              <a:rPr lang="en-US" sz="2000" dirty="0"/>
              <a:t>Chapter </a:t>
            </a:r>
            <a:r>
              <a:rPr lang="en-US" sz="2000" dirty="0" smtClean="0"/>
              <a:t>5: </a:t>
            </a:r>
            <a:r>
              <a:rPr lang="en-US" sz="4800" dirty="0" smtClean="0"/>
              <a:t>Postmodernism</a:t>
            </a:r>
            <a:r>
              <a:rPr lang="en-US" sz="2000" dirty="0" smtClean="0"/>
              <a:t/>
            </a:r>
            <a:br>
              <a:rPr lang="en-US" sz="2000" dirty="0" smtClean="0"/>
            </a:br>
            <a:r>
              <a:rPr lang="en-US" sz="2000" dirty="0"/>
              <a:t/>
            </a:r>
            <a:br>
              <a:rPr lang="en-US" sz="2000" dirty="0"/>
            </a:br>
            <a:r>
              <a:rPr lang="en-US" sz="2000" dirty="0" smtClean="0"/>
              <a:t>Chapter 7: </a:t>
            </a:r>
            <a:r>
              <a:rPr lang="en-US" sz="4800" dirty="0" smtClean="0"/>
              <a:t>Analytic Philosophy</a:t>
            </a:r>
            <a:r>
              <a:rPr lang="en-US" sz="5200" dirty="0" smtClean="0"/>
              <a:t/>
            </a:r>
            <a:br>
              <a:rPr lang="en-US" sz="5200" dirty="0" smtClean="0"/>
            </a:br>
            <a:endParaRPr lang="en-US" sz="4800" dirty="0"/>
          </a:p>
        </p:txBody>
      </p:sp>
      <p:pic>
        <p:nvPicPr>
          <p:cNvPr id="1026" name="Picture 2" descr="http://www.analyticsvidhya.com/blog/wp-content/uploads/2013/04/5437029-analytics-as-a-technology-background-illustration.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983492" y="1273629"/>
            <a:ext cx="4598908" cy="3069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694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099" y="512063"/>
            <a:ext cx="10363200" cy="1371165"/>
          </a:xfrm>
        </p:spPr>
        <p:txBody>
          <a:bodyPr/>
          <a:lstStyle/>
          <a:p>
            <a:r>
              <a:rPr lang="en-US" dirty="0" smtClean="0"/>
              <a:t>The Analytic Process</a:t>
            </a:r>
            <a:endParaRPr lang="en-US" dirty="0"/>
          </a:p>
        </p:txBody>
      </p:sp>
      <p:sp>
        <p:nvSpPr>
          <p:cNvPr id="5" name="Content Placeholder 4"/>
          <p:cNvSpPr>
            <a:spLocks noGrp="1"/>
          </p:cNvSpPr>
          <p:nvPr>
            <p:ph sz="quarter" idx="2"/>
          </p:nvPr>
        </p:nvSpPr>
        <p:spPr>
          <a:xfrm>
            <a:off x="609600" y="1883228"/>
            <a:ext cx="10744200" cy="4535161"/>
          </a:xfrm>
        </p:spPr>
        <p:txBody>
          <a:bodyPr>
            <a:normAutofit/>
          </a:bodyPr>
          <a:lstStyle/>
          <a:p>
            <a:pPr>
              <a:buFont typeface="Wingdings" panose="05000000000000000000" pitchFamily="2" charset="2"/>
              <a:buChar char="§"/>
            </a:pPr>
            <a:r>
              <a:rPr lang="en-US" sz="2800" dirty="0" smtClean="0"/>
              <a:t>What </a:t>
            </a:r>
            <a:r>
              <a:rPr lang="en-US" sz="2800" dirty="0"/>
              <a:t>was going on </a:t>
            </a:r>
            <a:r>
              <a:rPr lang="en-US" sz="2800" dirty="0" smtClean="0"/>
              <a:t>in the 1960s and 1970s?</a:t>
            </a:r>
            <a:endParaRPr lang="en-US" sz="2800" dirty="0"/>
          </a:p>
          <a:p>
            <a:pPr>
              <a:buFont typeface="Wingdings" panose="05000000000000000000" pitchFamily="2" charset="2"/>
              <a:buChar char="§"/>
            </a:pPr>
            <a:r>
              <a:rPr lang="en-US" sz="2800" dirty="0"/>
              <a:t>With its emphasis on the importance of </a:t>
            </a:r>
            <a:r>
              <a:rPr lang="en-US" sz="2800" dirty="0" smtClean="0"/>
              <a:t>language</a:t>
            </a:r>
            <a:r>
              <a:rPr lang="en-US" sz="2800" dirty="0"/>
              <a:t>, to which philosophies does </a:t>
            </a:r>
            <a:r>
              <a:rPr lang="en-US" sz="2800" dirty="0" smtClean="0"/>
              <a:t>analytic philosophy connect </a:t>
            </a:r>
            <a:r>
              <a:rPr lang="en-US" sz="2800" dirty="0"/>
              <a:t>strongly?</a:t>
            </a:r>
          </a:p>
          <a:p>
            <a:pPr>
              <a:buFont typeface="Wingdings" panose="05000000000000000000" pitchFamily="2" charset="2"/>
              <a:buChar char="§"/>
            </a:pPr>
            <a:r>
              <a:rPr lang="en-US" sz="2800" dirty="0"/>
              <a:t>Does it help you as a student/citizen to </a:t>
            </a:r>
            <a:r>
              <a:rPr lang="en-US" sz="2800" i="1" dirty="0"/>
              <a:t>clearly</a:t>
            </a:r>
            <a:r>
              <a:rPr lang="en-US" sz="2800" dirty="0"/>
              <a:t> understand what a professor or politician or service provider REALLY means? Is it possible to REALLY know</a:t>
            </a:r>
            <a:r>
              <a:rPr lang="en-US" sz="2800" dirty="0" smtClean="0"/>
              <a:t>?</a:t>
            </a:r>
          </a:p>
          <a:p>
            <a:pPr>
              <a:buFont typeface="Wingdings" charset="2"/>
              <a:buChar char="Ø"/>
            </a:pPr>
            <a:endParaRPr lang="en-US" dirty="0"/>
          </a:p>
          <a:p>
            <a:pPr>
              <a:buFont typeface="Wingdings" charset="2"/>
              <a:buChar char="Ø"/>
            </a:pPr>
            <a:endParaRPr lang="en-US" dirty="0" smtClean="0"/>
          </a:p>
          <a:p>
            <a:pPr>
              <a:buFont typeface="Wingdings" charset="2"/>
              <a:buChar char="Ø"/>
            </a:pPr>
            <a:endParaRPr lang="en-US" dirty="0"/>
          </a:p>
          <a:p>
            <a:pPr marL="68580" lvl="1" indent="0">
              <a:spcBef>
                <a:spcPts val="700"/>
              </a:spcBef>
              <a:buClr>
                <a:schemeClr val="tx2"/>
              </a:buClr>
              <a:buSzPct val="95000"/>
              <a:buNone/>
            </a:pPr>
            <a:r>
              <a:rPr lang="en-US" sz="1600" i="1" dirty="0" smtClean="0">
                <a:solidFill>
                  <a:schemeClr val="tx2"/>
                </a:solidFill>
              </a:rPr>
              <a:t>Thanks </a:t>
            </a:r>
            <a:r>
              <a:rPr lang="en-US" sz="1600" i="1" dirty="0">
                <a:solidFill>
                  <a:schemeClr val="tx2"/>
                </a:solidFill>
              </a:rPr>
              <a:t>to Dr. Ed Starkenburg for ideas in this slide.  </a:t>
            </a:r>
          </a:p>
          <a:p>
            <a:pPr>
              <a:buFont typeface="Wingdings" charset="2"/>
              <a:buChar char="Ø"/>
            </a:pPr>
            <a:endParaRPr lang="en-US" dirty="0"/>
          </a:p>
          <a:p>
            <a:endParaRPr lang="en-US" dirty="0"/>
          </a:p>
        </p:txBody>
      </p:sp>
      <p:pic>
        <p:nvPicPr>
          <p:cNvPr id="6146" name="Picture 2" descr="http://us.123rf.com/400wm/400/400/kentoh/kentoh1004/kentoh100400577/6811384-statistics-and-analysis-of-data-as-background.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78686" y="192977"/>
            <a:ext cx="2931432" cy="189810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7:03</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6743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3645" y="512064"/>
            <a:ext cx="8092654" cy="914400"/>
          </a:xfrm>
        </p:spPr>
        <p:txBody>
          <a:bodyPr/>
          <a:lstStyle/>
          <a:p>
            <a:r>
              <a:rPr lang="en-US" sz="3600" dirty="0" smtClean="0"/>
              <a:t>San Francisco Unified School District</a:t>
            </a:r>
            <a:r>
              <a:rPr lang="en-US" sz="3600" i="1" dirty="0" smtClean="0"/>
              <a:t>—Strategic Plan</a:t>
            </a:r>
            <a:endParaRPr lang="en-US" sz="3600" i="1" dirty="0"/>
          </a:p>
        </p:txBody>
      </p:sp>
      <p:sp>
        <p:nvSpPr>
          <p:cNvPr id="3" name="Text Placeholder 2"/>
          <p:cNvSpPr>
            <a:spLocks noGrp="1"/>
          </p:cNvSpPr>
          <p:nvPr>
            <p:ph type="body" idx="1"/>
          </p:nvPr>
        </p:nvSpPr>
        <p:spPr>
          <a:xfrm>
            <a:off x="609600" y="1809750"/>
            <a:ext cx="10243457" cy="639762"/>
          </a:xfrm>
        </p:spPr>
        <p:txBody>
          <a:bodyPr>
            <a:noAutofit/>
          </a:bodyPr>
          <a:lstStyle/>
          <a:p>
            <a:r>
              <a:rPr lang="en-US" sz="2300" dirty="0" smtClean="0"/>
              <a:t>What might an analytic philosopher say about the concepts, claims, and other language </a:t>
            </a:r>
            <a:r>
              <a:rPr lang="en-US" sz="2300" dirty="0" smtClean="0"/>
              <a:t>in this strategic plan statement?</a:t>
            </a:r>
            <a:endParaRPr lang="en-US" sz="2300" dirty="0"/>
          </a:p>
        </p:txBody>
      </p:sp>
      <p:sp>
        <p:nvSpPr>
          <p:cNvPr id="5" name="Content Placeholder 4"/>
          <p:cNvSpPr>
            <a:spLocks noGrp="1"/>
          </p:cNvSpPr>
          <p:nvPr>
            <p:ph sz="quarter" idx="2"/>
          </p:nvPr>
        </p:nvSpPr>
        <p:spPr>
          <a:xfrm>
            <a:off x="609600" y="2449512"/>
            <a:ext cx="10341429" cy="4277859"/>
          </a:xfrm>
        </p:spPr>
        <p:txBody>
          <a:bodyPr>
            <a:normAutofit fontScale="92500" lnSpcReduction="20000"/>
          </a:bodyPr>
          <a:lstStyle/>
          <a:p>
            <a:pPr fontAlgn="base"/>
            <a:r>
              <a:rPr lang="en-US" sz="4800" b="1" dirty="0" smtClean="0"/>
              <a:t>“</a:t>
            </a:r>
            <a:r>
              <a:rPr lang="en-US" sz="2300" b="1" dirty="0" smtClean="0"/>
              <a:t>If </a:t>
            </a:r>
            <a:r>
              <a:rPr lang="en-US" sz="2300" b="1" dirty="0"/>
              <a:t>we</a:t>
            </a:r>
            <a:r>
              <a:rPr lang="en-US" sz="2300" b="1" dirty="0" smtClean="0"/>
              <a:t>...</a:t>
            </a:r>
          </a:p>
          <a:p>
            <a:pPr lvl="1" fontAlgn="base"/>
            <a:r>
              <a:rPr lang="en-US" sz="2300" dirty="0" smtClean="0"/>
              <a:t>Engage </a:t>
            </a:r>
            <a:r>
              <a:rPr lang="en-US" sz="2300" dirty="0"/>
              <a:t>students to learn a rigorous Common Core-based curriculum</a:t>
            </a:r>
          </a:p>
          <a:p>
            <a:pPr lvl="1" fontAlgn="base"/>
            <a:r>
              <a:rPr lang="en-US" sz="2300" dirty="0"/>
              <a:t>Invest in the professional learning of teachers, leaders and school staff</a:t>
            </a:r>
          </a:p>
          <a:p>
            <a:pPr lvl="1" fontAlgn="base"/>
            <a:r>
              <a:rPr lang="en-US" sz="2300" dirty="0"/>
              <a:t>Enlist our partners and engage families in a community schools approach</a:t>
            </a:r>
          </a:p>
          <a:p>
            <a:pPr lvl="1" fontAlgn="base"/>
            <a:r>
              <a:rPr lang="en-US" sz="2300" dirty="0"/>
              <a:t>Align school and central office supports and resources to our Six Strategies for Success</a:t>
            </a:r>
          </a:p>
          <a:p>
            <a:pPr fontAlgn="base"/>
            <a:r>
              <a:rPr lang="en-US" sz="2300" b="1" dirty="0"/>
              <a:t>Then,</a:t>
            </a:r>
            <a:r>
              <a:rPr lang="en-US" sz="2300" dirty="0"/>
              <a:t> every student who enrolls in our schools will graduate ready for college, career and life</a:t>
            </a:r>
            <a:r>
              <a:rPr lang="en-US" sz="2300" dirty="0" smtClean="0"/>
              <a:t>.</a:t>
            </a:r>
          </a:p>
          <a:p>
            <a:pPr fontAlgn="base"/>
            <a:r>
              <a:rPr lang="en-US" sz="2300" dirty="0" smtClean="0"/>
              <a:t>This </a:t>
            </a:r>
            <a:r>
              <a:rPr lang="en-US" sz="2300" dirty="0"/>
              <a:t>is our theory of action—the actions we believe are our greatest levers to ensure our overall vision of graduating every student ready for college, career and life comes true</a:t>
            </a:r>
            <a:r>
              <a:rPr lang="en-US" sz="2300" dirty="0" smtClean="0"/>
              <a:t>.</a:t>
            </a:r>
            <a:r>
              <a:rPr lang="en-US" sz="2300" b="1" dirty="0" smtClean="0"/>
              <a:t>”</a:t>
            </a:r>
          </a:p>
          <a:p>
            <a:pPr marL="68580" indent="0" fontAlgn="base">
              <a:buNone/>
            </a:pPr>
            <a:r>
              <a:rPr lang="en-US" sz="1700" i="1" dirty="0" smtClean="0">
                <a:solidFill>
                  <a:schemeClr val="tx2"/>
                </a:solidFill>
              </a:rPr>
              <a:t>Source:  http</a:t>
            </a:r>
            <a:r>
              <a:rPr lang="en-US" sz="1700" i="1" dirty="0">
                <a:solidFill>
                  <a:schemeClr val="tx2"/>
                </a:solidFill>
              </a:rPr>
              <a:t>://www.sfusd.edu/en/about-sfusd/strategic-plans-and-projects.html</a:t>
            </a:r>
          </a:p>
          <a:p>
            <a:endParaRPr lang="en-US" dirty="0"/>
          </a:p>
        </p:txBody>
      </p:sp>
      <p:pic>
        <p:nvPicPr>
          <p:cNvPr id="13314" name="Picture 2" descr="http://static.comicvine.com/uploads/original/11112/111124329/3497396-bridgeforbattle.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79182" y="97971"/>
            <a:ext cx="2564463" cy="171177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07778" y="6358039"/>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7:06</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8321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Analytic Process</a:t>
            </a:r>
            <a:endParaRPr lang="en-US" dirty="0"/>
          </a:p>
        </p:txBody>
      </p:sp>
      <p:sp>
        <p:nvSpPr>
          <p:cNvPr id="5" name="Content Placeholder 4"/>
          <p:cNvSpPr>
            <a:spLocks noGrp="1"/>
          </p:cNvSpPr>
          <p:nvPr>
            <p:ph sz="quarter" idx="2"/>
          </p:nvPr>
        </p:nvSpPr>
        <p:spPr>
          <a:xfrm>
            <a:off x="609600" y="1426464"/>
            <a:ext cx="10744200" cy="5431536"/>
          </a:xfrm>
        </p:spPr>
        <p:txBody>
          <a:bodyPr>
            <a:normAutofit fontScale="92500" lnSpcReduction="20000"/>
          </a:bodyPr>
          <a:lstStyle/>
          <a:p>
            <a:pPr marL="525780" indent="-457200">
              <a:buAutoNum type="arabicPeriod"/>
            </a:pPr>
            <a:r>
              <a:rPr lang="en-US" dirty="0" smtClean="0"/>
              <a:t>Identify the concept</a:t>
            </a:r>
          </a:p>
          <a:p>
            <a:pPr marL="525780" indent="-457200">
              <a:buAutoNum type="arabicPeriod"/>
            </a:pPr>
            <a:r>
              <a:rPr lang="en-US" dirty="0" smtClean="0"/>
              <a:t>Describe the concept in ordinary language.</a:t>
            </a:r>
          </a:p>
          <a:p>
            <a:pPr marL="525780" indent="-457200">
              <a:buAutoNum type="arabicPeriod"/>
            </a:pPr>
            <a:r>
              <a:rPr lang="en-US" dirty="0" smtClean="0"/>
              <a:t>Write out definitions of key terms in your concept.</a:t>
            </a:r>
          </a:p>
          <a:p>
            <a:pPr marL="525780" indent="-457200">
              <a:buAutoNum type="arabicPeriod"/>
            </a:pPr>
            <a:r>
              <a:rPr lang="en-US" dirty="0" smtClean="0"/>
              <a:t>Tighten up vague or confusing parts of your definition.</a:t>
            </a:r>
          </a:p>
          <a:p>
            <a:pPr marL="525780" indent="-457200">
              <a:buAutoNum type="arabicPeriod"/>
            </a:pPr>
            <a:r>
              <a:rPr lang="en-US" dirty="0" smtClean="0"/>
              <a:t>Write a sentence or two describing the concept more precisely.  </a:t>
            </a:r>
          </a:p>
          <a:p>
            <a:pPr marL="525780" indent="-457200">
              <a:buAutoNum type="arabicPeriod"/>
            </a:pPr>
            <a:endParaRPr lang="en-US" dirty="0"/>
          </a:p>
          <a:p>
            <a:r>
              <a:rPr lang="en-US" dirty="0" smtClean="0"/>
              <a:t>Try this process with these educational concepts (slogans):</a:t>
            </a:r>
          </a:p>
          <a:p>
            <a:pPr lvl="1"/>
            <a:r>
              <a:rPr lang="en-US" sz="2400" dirty="0" smtClean="0"/>
              <a:t>“Effective teaching”</a:t>
            </a:r>
          </a:p>
          <a:p>
            <a:pPr lvl="1"/>
            <a:r>
              <a:rPr lang="en-US" sz="2400" dirty="0" smtClean="0"/>
              <a:t>“Qualified teacher”</a:t>
            </a:r>
          </a:p>
          <a:p>
            <a:pPr lvl="1"/>
            <a:r>
              <a:rPr lang="en-US" sz="2400" dirty="0" smtClean="0"/>
              <a:t>“High-quality school”</a:t>
            </a:r>
          </a:p>
          <a:p>
            <a:pPr lvl="1"/>
            <a:r>
              <a:rPr lang="en-US" sz="2400" dirty="0" smtClean="0"/>
              <a:t>“Adequate yearly progress” (AYP)</a:t>
            </a:r>
          </a:p>
          <a:p>
            <a:pPr lvl="1"/>
            <a:r>
              <a:rPr lang="en-US" sz="2400" dirty="0" smtClean="0"/>
              <a:t>“Curriculum standards”</a:t>
            </a:r>
          </a:p>
          <a:p>
            <a:pPr lvl="1"/>
            <a:r>
              <a:rPr lang="en-US" sz="2400" dirty="0" smtClean="0"/>
              <a:t>“Disciplined learning”</a:t>
            </a:r>
          </a:p>
          <a:p>
            <a:pPr lvl="1"/>
            <a:r>
              <a:rPr lang="en-US" sz="2400" dirty="0" smtClean="0"/>
              <a:t>“Critical thinking” (higher-level thinking skills?)</a:t>
            </a:r>
            <a:r>
              <a:rPr lang="en-US" sz="2400" dirty="0"/>
              <a:t/>
            </a:r>
            <a:br>
              <a:rPr lang="en-US" sz="2400" dirty="0"/>
            </a:br>
            <a:endParaRPr lang="en-US" sz="2100" i="1" dirty="0" smtClean="0">
              <a:solidFill>
                <a:schemeClr val="tx2">
                  <a:lumMod val="75000"/>
                </a:schemeClr>
              </a:solidFill>
            </a:endParaRPr>
          </a:p>
          <a:p>
            <a:pPr marL="68580" indent="0">
              <a:buNone/>
            </a:pPr>
            <a:r>
              <a:rPr lang="en-US" sz="1700" i="1" dirty="0" smtClean="0">
                <a:solidFill>
                  <a:schemeClr val="tx2"/>
                </a:solidFill>
              </a:rPr>
              <a:t>Thanks to Dr. Ed Starkenburg for ideas in this slide. </a:t>
            </a:r>
            <a:r>
              <a:rPr lang="en-US" sz="2100" i="1" dirty="0" smtClean="0">
                <a:solidFill>
                  <a:schemeClr val="tx2"/>
                </a:solidFill>
              </a:rPr>
              <a:t> </a:t>
            </a:r>
            <a:endParaRPr lang="en-US" sz="2100" i="1" dirty="0">
              <a:solidFill>
                <a:schemeClr val="tx2"/>
              </a:solidFill>
            </a:endParaRPr>
          </a:p>
        </p:txBody>
      </p:sp>
      <p:pic>
        <p:nvPicPr>
          <p:cNvPr id="4" name="Picture 2" descr="http://us.123rf.com/400wm/400/400/kentoh/kentoh1004/kentoh100400577/6811384-statistics-and-analysis-of-data-as-background.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78686" y="192977"/>
            <a:ext cx="2931432" cy="189810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7:09</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214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Analytic Philosophy</a:t>
            </a:r>
            <a:endParaRPr lang="en-US" dirty="0"/>
          </a:p>
        </p:txBody>
      </p:sp>
      <p:sp>
        <p:nvSpPr>
          <p:cNvPr id="3" name="Text Placeholder 2"/>
          <p:cNvSpPr>
            <a:spLocks noGrp="1"/>
          </p:cNvSpPr>
          <p:nvPr>
            <p:ph type="body" idx="1"/>
          </p:nvPr>
        </p:nvSpPr>
        <p:spPr/>
        <p:txBody>
          <a:bodyPr/>
          <a:lstStyle/>
          <a:p>
            <a:r>
              <a:rPr lang="en-US" dirty="0" smtClean="0"/>
              <a:t>Pros	</a:t>
            </a:r>
            <a:endParaRPr lang="en-US" dirty="0"/>
          </a:p>
        </p:txBody>
      </p:sp>
      <p:sp>
        <p:nvSpPr>
          <p:cNvPr id="4" name="Text Placeholder 3"/>
          <p:cNvSpPr>
            <a:spLocks noGrp="1"/>
          </p:cNvSpPr>
          <p:nvPr>
            <p:ph type="body" sz="half" idx="3"/>
          </p:nvPr>
        </p:nvSpPr>
        <p:spPr/>
        <p:txBody>
          <a:bodyPr/>
          <a:lstStyle/>
          <a:p>
            <a:r>
              <a:rPr lang="en-US" dirty="0" smtClean="0"/>
              <a:t>Cons</a:t>
            </a:r>
            <a:endParaRPr lang="en-US" dirty="0"/>
          </a:p>
        </p:txBody>
      </p:sp>
      <p:sp>
        <p:nvSpPr>
          <p:cNvPr id="5" name="Content Placeholder 4"/>
          <p:cNvSpPr>
            <a:spLocks noGrp="1"/>
          </p:cNvSpPr>
          <p:nvPr>
            <p:ph sz="quarter" idx="2"/>
          </p:nvPr>
        </p:nvSpPr>
        <p:spPr/>
        <p:txBody>
          <a:bodyPr/>
          <a:lstStyle/>
          <a:p>
            <a:r>
              <a:rPr lang="en-US" dirty="0" smtClean="0"/>
              <a:t>Examines concepts, claims, and other language issues in education.	</a:t>
            </a:r>
          </a:p>
          <a:p>
            <a:r>
              <a:rPr lang="en-US" dirty="0" smtClean="0"/>
              <a:t>Can help the profession be wary of ready-made answers, slogans, and clichés.  </a:t>
            </a:r>
            <a:r>
              <a:rPr lang="en-US" i="1" dirty="0" smtClean="0">
                <a:solidFill>
                  <a:schemeClr val="tx2">
                    <a:lumMod val="75000"/>
                  </a:schemeClr>
                </a:solidFill>
              </a:rPr>
              <a:t>Other examples?  </a:t>
            </a:r>
          </a:p>
          <a:p>
            <a:endParaRPr lang="en-US" dirty="0"/>
          </a:p>
        </p:txBody>
      </p:sp>
      <p:sp>
        <p:nvSpPr>
          <p:cNvPr id="6" name="Content Placeholder 5"/>
          <p:cNvSpPr>
            <a:spLocks noGrp="1"/>
          </p:cNvSpPr>
          <p:nvPr>
            <p:ph sz="quarter" idx="4"/>
          </p:nvPr>
        </p:nvSpPr>
        <p:spPr>
          <a:xfrm>
            <a:off x="6193368" y="2459036"/>
            <a:ext cx="5389033" cy="4206940"/>
          </a:xfrm>
        </p:spPr>
        <p:txBody>
          <a:bodyPr>
            <a:normAutofit fontScale="92500" lnSpcReduction="20000"/>
          </a:bodyPr>
          <a:lstStyle/>
          <a:p>
            <a:pPr marL="525780" indent="-457200">
              <a:buFont typeface="+mj-lt"/>
              <a:buAutoNum type="arabicPeriod"/>
            </a:pPr>
            <a:r>
              <a:rPr lang="en-US" dirty="0" smtClean="0"/>
              <a:t>Too narrow and too limited to meet the complex demands of modern life, society, and education.</a:t>
            </a:r>
          </a:p>
          <a:p>
            <a:pPr lvl="1" indent="-342900"/>
            <a:r>
              <a:rPr lang="en-US" dirty="0" smtClean="0"/>
              <a:t>E.g., What about art, beauty, morality, politics, and religion?  </a:t>
            </a:r>
          </a:p>
          <a:p>
            <a:pPr marL="525780" indent="-457200">
              <a:buFont typeface="+mj-lt"/>
              <a:buAutoNum type="arabicPeriod"/>
            </a:pPr>
            <a:r>
              <a:rPr lang="en-US" dirty="0" smtClean="0"/>
              <a:t>Prone to confuse philosophic means with philosophic ends.  </a:t>
            </a:r>
          </a:p>
          <a:p>
            <a:pPr marL="525780" indent="-457200">
              <a:buFont typeface="+mj-lt"/>
              <a:buAutoNum type="arabicPeriod"/>
            </a:pPr>
            <a:r>
              <a:rPr lang="en-US" dirty="0" smtClean="0"/>
              <a:t>Blind to its own presuppositions (metaphysical and epistemological). </a:t>
            </a:r>
          </a:p>
          <a:p>
            <a:pPr lvl="1"/>
            <a:r>
              <a:rPr lang="en-US" dirty="0" smtClean="0"/>
              <a:t>E.g., Analytic Philosophy just accepts metaphysical assumptions of realism and  positivism (science-ism).</a:t>
            </a:r>
          </a:p>
          <a:p>
            <a:pPr lvl="1"/>
            <a:r>
              <a:rPr lang="en-US" dirty="0" smtClean="0"/>
              <a:t>There’s no assumption-free way to do philosophy.  </a:t>
            </a:r>
            <a:endParaRPr lang="en-US" dirty="0"/>
          </a:p>
        </p:txBody>
      </p:sp>
      <p:pic>
        <p:nvPicPr>
          <p:cNvPr id="8194" name="Picture 2" descr="http://www.crestpointe.com/wp-content/uploads/et_temp/bigstock-IT-analytics-D-background-30539264-374386_900x295.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590203" y="307276"/>
            <a:ext cx="3414471" cy="1119188"/>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768097" y="2449488"/>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6353981" y="2449512"/>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0" name="TextBox 9"/>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7:12</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790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Analytic Philosophy</a:t>
            </a:r>
            <a:endParaRPr lang="en-US" dirty="0"/>
          </a:p>
        </p:txBody>
      </p:sp>
      <p:sp>
        <p:nvSpPr>
          <p:cNvPr id="3" name="Text Placeholder 2"/>
          <p:cNvSpPr>
            <a:spLocks noGrp="1"/>
          </p:cNvSpPr>
          <p:nvPr>
            <p:ph type="body" idx="1"/>
          </p:nvPr>
        </p:nvSpPr>
        <p:spPr/>
        <p:txBody>
          <a:bodyPr/>
          <a:lstStyle/>
          <a:p>
            <a:r>
              <a:rPr lang="en-US" dirty="0" smtClean="0"/>
              <a:t>Christian perspectives	</a:t>
            </a:r>
            <a:endParaRPr lang="en-US" dirty="0"/>
          </a:p>
        </p:txBody>
      </p:sp>
      <p:sp>
        <p:nvSpPr>
          <p:cNvPr id="4" name="Text Placeholder 3"/>
          <p:cNvSpPr>
            <a:spLocks noGrp="1"/>
          </p:cNvSpPr>
          <p:nvPr>
            <p:ph type="body" sz="half" idx="3"/>
          </p:nvPr>
        </p:nvSpPr>
        <p:spPr/>
        <p:txBody>
          <a:bodyPr/>
          <a:lstStyle/>
          <a:p>
            <a:r>
              <a:rPr lang="en-US" dirty="0" smtClean="0"/>
              <a:t>Analytic Philosophy</a:t>
            </a:r>
            <a:endParaRPr lang="en-US" dirty="0"/>
          </a:p>
        </p:txBody>
      </p:sp>
      <p:sp>
        <p:nvSpPr>
          <p:cNvPr id="5" name="Content Placeholder 4"/>
          <p:cNvSpPr>
            <a:spLocks noGrp="1"/>
          </p:cNvSpPr>
          <p:nvPr>
            <p:ph sz="quarter" idx="2"/>
          </p:nvPr>
        </p:nvSpPr>
        <p:spPr/>
        <p:txBody>
          <a:bodyPr>
            <a:normAutofit fontScale="92500"/>
          </a:bodyPr>
          <a:lstStyle/>
          <a:p>
            <a:r>
              <a:rPr lang="en-US" dirty="0" smtClean="0"/>
              <a:t>Christianity focuses on a </a:t>
            </a:r>
            <a:r>
              <a:rPr lang="en-US" dirty="0" smtClean="0">
                <a:solidFill>
                  <a:schemeClr val="tx2">
                    <a:lumMod val="75000"/>
                  </a:schemeClr>
                </a:solidFill>
              </a:rPr>
              <a:t>coherent</a:t>
            </a:r>
            <a:r>
              <a:rPr lang="en-US" dirty="0" smtClean="0"/>
              <a:t> vision of:</a:t>
            </a:r>
          </a:p>
          <a:p>
            <a:pPr lvl="1"/>
            <a:r>
              <a:rPr lang="en-US" sz="2400" dirty="0" smtClean="0"/>
              <a:t>The good life</a:t>
            </a:r>
          </a:p>
          <a:p>
            <a:pPr lvl="1"/>
            <a:r>
              <a:rPr lang="en-US" sz="2400" dirty="0" smtClean="0"/>
              <a:t>Speculation, prescription, synthesis</a:t>
            </a:r>
          </a:p>
          <a:p>
            <a:r>
              <a:rPr lang="en-US" dirty="0" smtClean="0"/>
              <a:t>Can get unnecessarily imprecise</a:t>
            </a:r>
          </a:p>
          <a:p>
            <a:pPr lvl="1"/>
            <a:r>
              <a:rPr lang="en-US" dirty="0" smtClean="0"/>
              <a:t>E.g., theology wars</a:t>
            </a:r>
          </a:p>
          <a:p>
            <a:r>
              <a:rPr lang="en-US" dirty="0" smtClean="0"/>
              <a:t>Can include emotive slogans and ambiguities</a:t>
            </a:r>
          </a:p>
          <a:p>
            <a:pPr lvl="1"/>
            <a:r>
              <a:rPr lang="en-US" dirty="0" smtClean="0"/>
              <a:t>E.g., “pro-life” or “God and country”</a:t>
            </a:r>
          </a:p>
          <a:p>
            <a:pPr lvl="1"/>
            <a:r>
              <a:rPr lang="en-US" dirty="0" smtClean="0"/>
              <a:t>E.g., “social justice” </a:t>
            </a:r>
            <a:endParaRPr lang="en-US" dirty="0"/>
          </a:p>
        </p:txBody>
      </p:sp>
      <p:sp>
        <p:nvSpPr>
          <p:cNvPr id="6" name="Content Placeholder 5"/>
          <p:cNvSpPr>
            <a:spLocks noGrp="1"/>
          </p:cNvSpPr>
          <p:nvPr>
            <p:ph sz="quarter" idx="4"/>
          </p:nvPr>
        </p:nvSpPr>
        <p:spPr/>
        <p:txBody>
          <a:bodyPr>
            <a:normAutofit/>
          </a:bodyPr>
          <a:lstStyle/>
          <a:p>
            <a:r>
              <a:rPr lang="en-US" dirty="0" smtClean="0"/>
              <a:t>Incomplete (not an –ism)</a:t>
            </a:r>
          </a:p>
          <a:p>
            <a:r>
              <a:rPr lang="en-US" dirty="0" smtClean="0"/>
              <a:t>Escape from speculation</a:t>
            </a:r>
            <a:r>
              <a:rPr lang="en-US" dirty="0"/>
              <a:t>, prescription, </a:t>
            </a:r>
            <a:r>
              <a:rPr lang="en-US" dirty="0" smtClean="0"/>
              <a:t>synthesis</a:t>
            </a:r>
          </a:p>
          <a:p>
            <a:r>
              <a:rPr lang="en-US" i="1" dirty="0" smtClean="0"/>
              <a:t>Post-analytic</a:t>
            </a:r>
            <a:r>
              <a:rPr lang="en-US" dirty="0" smtClean="0"/>
              <a:t> philosophers attempt to include more ends with the means.</a:t>
            </a:r>
            <a:endParaRPr lang="en-US" dirty="0"/>
          </a:p>
          <a:p>
            <a:endParaRPr lang="en-US" dirty="0"/>
          </a:p>
        </p:txBody>
      </p:sp>
      <p:pic>
        <p:nvPicPr>
          <p:cNvPr id="7" name="Picture 2" descr="http://www.crestpointe.com/wp-content/uploads/et_temp/bigstock-IT-analytics-D-background-30539264-374386_900x295.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590203" y="307276"/>
            <a:ext cx="3414471" cy="1119188"/>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768097" y="2449488"/>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6353981" y="2449512"/>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0" name="TextBox 9"/>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7:15</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5323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http://www.clker.com/cliparts/L/5/d/N/D/j/tree-green-silhouette-pure-h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4215" y="644768"/>
            <a:ext cx="5943600" cy="621323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20511" y="644768"/>
            <a:ext cx="11439940" cy="6213232"/>
          </a:xfrm>
          <a:prstGeom prst="rect">
            <a:avLst/>
          </a:prstGeom>
          <a:gradFill>
            <a:gsLst>
              <a:gs pos="0">
                <a:schemeClr val="accent1">
                  <a:lumMod val="51000"/>
                  <a:alpha val="75000"/>
                </a:schemeClr>
              </a:gs>
              <a:gs pos="29000">
                <a:schemeClr val="bg2">
                  <a:lumMod val="50000"/>
                  <a:alpha val="75000"/>
                </a:schemeClr>
              </a:gs>
              <a:gs pos="82000">
                <a:schemeClr val="bg2">
                  <a:lumMod val="50000"/>
                  <a:alpha val="75000"/>
                </a:schemeClr>
              </a:gs>
              <a:gs pos="100000">
                <a:schemeClr val="accent1">
                  <a:lumMod val="50000"/>
                  <a:alpha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69133" y="512064"/>
            <a:ext cx="10713267" cy="914400"/>
          </a:xfrm>
        </p:spPr>
        <p:txBody>
          <a:bodyPr/>
          <a:lstStyle/>
          <a:p>
            <a:r>
              <a:rPr lang="en-US" dirty="0" smtClean="0"/>
              <a:t>Your Questions on Analytic Perspective</a:t>
            </a:r>
            <a:endParaRPr lang="en-US" dirty="0"/>
          </a:p>
        </p:txBody>
      </p:sp>
      <p:sp>
        <p:nvSpPr>
          <p:cNvPr id="3" name="Content Placeholder 2"/>
          <p:cNvSpPr>
            <a:spLocks noGrp="1"/>
          </p:cNvSpPr>
          <p:nvPr>
            <p:ph idx="1"/>
          </p:nvPr>
        </p:nvSpPr>
        <p:spPr>
          <a:xfrm>
            <a:off x="320511" y="1555424"/>
            <a:ext cx="11519555" cy="5147034"/>
          </a:xfrm>
        </p:spPr>
        <p:txBody>
          <a:bodyPr>
            <a:normAutofit fontScale="77500" lnSpcReduction="20000"/>
          </a:bodyPr>
          <a:lstStyle/>
          <a:p>
            <a:pPr marL="582930" indent="-514350">
              <a:buFont typeface="+mj-lt"/>
              <a:buAutoNum type="arabicPeriod"/>
            </a:pPr>
            <a:r>
              <a:rPr lang="en-US" dirty="0">
                <a:effectLst>
                  <a:outerShdw blurRad="38100" dist="38100" dir="2700000" algn="tl">
                    <a:srgbClr val="000000">
                      <a:alpha val="43137"/>
                    </a:srgbClr>
                  </a:outerShdw>
                </a:effectLst>
              </a:rPr>
              <a:t>One of the goals of analytic philosophy is to get rid of overused phrases, clichés, and slogans. Once all of these are gone, wouldn’t new phrases, clichés, and slogans arise and become popular and then start to become over used?</a:t>
            </a:r>
          </a:p>
          <a:p>
            <a:pPr marL="582930" indent="-514350">
              <a:buFont typeface="+mj-lt"/>
              <a:buAutoNum type="arabicPeriod"/>
            </a:pPr>
            <a:r>
              <a:rPr lang="en-US" dirty="0">
                <a:effectLst>
                  <a:outerShdw blurRad="38100" dist="38100" dir="2700000" algn="tl">
                    <a:srgbClr val="000000">
                      <a:alpha val="43137"/>
                    </a:srgbClr>
                  </a:outerShdw>
                </a:effectLst>
              </a:rPr>
              <a:t>How can analytic philosophy be practically applied in life since it shares no interest in epistemology, axiology, and the metaphysical?</a:t>
            </a:r>
          </a:p>
          <a:p>
            <a:pPr marL="582930" indent="-514350">
              <a:buFont typeface="+mj-lt"/>
              <a:buAutoNum type="arabicPeriod"/>
            </a:pPr>
            <a:r>
              <a:rPr lang="en-US" dirty="0">
                <a:effectLst>
                  <a:outerShdw blurRad="38100" dist="38100" dir="2700000" algn="tl">
                    <a:srgbClr val="000000">
                      <a:alpha val="43137"/>
                    </a:srgbClr>
                  </a:outerShdw>
                </a:effectLst>
              </a:rPr>
              <a:t>Analytic philosophy is incomplete on its own, what would be the other philosophies that should be added to analytic philosophy?</a:t>
            </a:r>
          </a:p>
          <a:p>
            <a:pPr marL="582930" indent="-514350">
              <a:buFont typeface="+mj-lt"/>
              <a:buAutoNum type="arabicPeriod"/>
            </a:pPr>
            <a:r>
              <a:rPr lang="en-US" dirty="0">
                <a:effectLst>
                  <a:outerShdw blurRad="38100" dist="38100" dir="2700000" algn="tl">
                    <a:srgbClr val="000000">
                      <a:alpha val="43137"/>
                    </a:srgbClr>
                  </a:outerShdw>
                </a:effectLst>
              </a:rPr>
              <a:t>Using philosophic analysis will help the students retain and truly understand the subject. Do you think people already do this to some extant already? When people argue or debate with each other, could this help conduct true and meaningful debates?</a:t>
            </a:r>
          </a:p>
          <a:p>
            <a:pPr marL="582930" indent="-514350">
              <a:buFont typeface="+mj-lt"/>
              <a:buAutoNum type="arabicPeriod"/>
            </a:pPr>
            <a:r>
              <a:rPr lang="en-US" dirty="0">
                <a:effectLst>
                  <a:outerShdw blurRad="38100" dist="38100" dir="2700000" algn="tl">
                    <a:srgbClr val="000000">
                      <a:alpha val="43137"/>
                    </a:srgbClr>
                  </a:outerShdw>
                </a:effectLst>
              </a:rPr>
              <a:t>Is philosophic analysis still a way people study language? Or is it a popular philosophy that is still used today?</a:t>
            </a:r>
          </a:p>
          <a:p>
            <a:pPr marL="582930" indent="-514350">
              <a:buFont typeface="+mj-lt"/>
              <a:buAutoNum type="arabicPeriod"/>
            </a:pPr>
            <a:r>
              <a:rPr lang="en-US" dirty="0">
                <a:effectLst>
                  <a:outerShdw blurRad="38100" dist="38100" dir="2700000" algn="tl">
                    <a:srgbClr val="000000">
                      <a:alpha val="43137"/>
                    </a:srgbClr>
                  </a:outerShdw>
                </a:effectLst>
              </a:rPr>
              <a:t>Do you have any professors who you think approach their teachings from an analytic approach? If so, how do they make the information clear to you?</a:t>
            </a:r>
          </a:p>
          <a:p>
            <a:pPr marL="582930" indent="-514350">
              <a:buFont typeface="+mj-lt"/>
              <a:buAutoNum type="arabicPeriod"/>
            </a:pPr>
            <a:r>
              <a:rPr lang="en-US" dirty="0">
                <a:effectLst>
                  <a:outerShdw blurRad="38100" dist="38100" dir="2700000" algn="tl">
                    <a:srgbClr val="000000">
                      <a:alpha val="43137"/>
                    </a:srgbClr>
                  </a:outerShdw>
                </a:effectLst>
              </a:rPr>
              <a:t>What would a true analytic classroom look like? </a:t>
            </a:r>
          </a:p>
          <a:p>
            <a:pPr marL="514350" indent="-514350">
              <a:buFont typeface="+mj-lt"/>
              <a:buAutoNum type="arabicPeriod"/>
            </a:pPr>
            <a:endParaRPr lang="en-US" sz="4800" dirty="0">
              <a:effectLst>
                <a:outerShdw blurRad="38100" dist="38100" dir="2700000" algn="tl">
                  <a:srgbClr val="000000">
                    <a:alpha val="43137"/>
                  </a:srgbClr>
                </a:outerShdw>
              </a:effectLst>
            </a:endParaRPr>
          </a:p>
          <a:p>
            <a:pPr marL="514350" indent="-514350">
              <a:buFont typeface="+mj-lt"/>
              <a:buAutoNum type="arabicPeriod"/>
            </a:pPr>
            <a:endParaRPr lang="en-US" sz="4800" dirty="0" smtClean="0">
              <a:effectLst>
                <a:outerShdw blurRad="38100" dist="38100" dir="2700000" algn="tl">
                  <a:srgbClr val="000000">
                    <a:alpha val="43137"/>
                  </a:srgbClr>
                </a:outerShdw>
              </a:effectLst>
            </a:endParaRPr>
          </a:p>
          <a:p>
            <a:pPr marL="514350" indent="-514350">
              <a:buFont typeface="+mj-lt"/>
              <a:buAutoNum type="arabicPeriod"/>
            </a:pPr>
            <a:endParaRPr lang="en-US" sz="4800" dirty="0">
              <a:effectLst>
                <a:outerShdw blurRad="38100" dist="38100" dir="2700000" algn="tl">
                  <a:srgbClr val="000000">
                    <a:alpha val="43137"/>
                  </a:srgbClr>
                </a:outerShdw>
              </a:effectLst>
            </a:endParaRPr>
          </a:p>
          <a:p>
            <a:pPr marL="514350" indent="-514350">
              <a:buFont typeface="+mj-lt"/>
              <a:buAutoNum type="arabicPeriod"/>
            </a:pPr>
            <a:endParaRPr lang="en-US" sz="4500" dirty="0" smtClean="0">
              <a:effectLst>
                <a:outerShdw blurRad="38100" dist="38100" dir="2700000" algn="tl">
                  <a:srgbClr val="000000">
                    <a:alpha val="43137"/>
                  </a:srgbClr>
                </a:outerShdw>
              </a:effectLst>
            </a:endParaRPr>
          </a:p>
          <a:p>
            <a:pPr marL="514350" indent="-514350">
              <a:buFont typeface="+mj-lt"/>
              <a:buAutoNum type="arabicPeriod"/>
            </a:pPr>
            <a:endParaRPr lang="en-US" dirty="0"/>
          </a:p>
        </p:txBody>
      </p:sp>
      <p:sp>
        <p:nvSpPr>
          <p:cNvPr id="8" name="TextBox 7"/>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7:24</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888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12703"/>
            <a:ext cx="10363200" cy="914400"/>
          </a:xfrm>
        </p:spPr>
        <p:txBody>
          <a:bodyPr>
            <a:normAutofit/>
          </a:bodyPr>
          <a:lstStyle/>
          <a:p>
            <a:r>
              <a:rPr lang="en-US" dirty="0" smtClean="0"/>
              <a:t>Analytic Philosophy </a:t>
            </a:r>
            <a:r>
              <a:rPr lang="en-US" dirty="0" smtClean="0"/>
              <a:t>Table Talk </a:t>
            </a:r>
            <a:r>
              <a:rPr lang="en-US" dirty="0" smtClean="0"/>
              <a:t>Topics</a:t>
            </a:r>
            <a:endParaRPr lang="en-US" sz="3100" dirty="0"/>
          </a:p>
        </p:txBody>
      </p:sp>
      <p:sp>
        <p:nvSpPr>
          <p:cNvPr id="3" name="Content Placeholder 2"/>
          <p:cNvSpPr>
            <a:spLocks noGrp="1"/>
          </p:cNvSpPr>
          <p:nvPr>
            <p:ph idx="1"/>
          </p:nvPr>
        </p:nvSpPr>
        <p:spPr>
          <a:xfrm>
            <a:off x="2108199" y="1127103"/>
            <a:ext cx="9404097" cy="4793810"/>
          </a:xfrm>
        </p:spPr>
        <p:txBody>
          <a:bodyPr>
            <a:noAutofit/>
          </a:bodyPr>
          <a:lstStyle/>
          <a:p>
            <a:pPr marL="514350" indent="-514350">
              <a:buFont typeface="+mj-lt"/>
              <a:buAutoNum type="arabicPeriod"/>
            </a:pPr>
            <a:r>
              <a:rPr lang="en-US" sz="2800" dirty="0" smtClean="0"/>
              <a:t>Pros</a:t>
            </a:r>
            <a:endParaRPr lang="en-US" sz="2800" dirty="0"/>
          </a:p>
          <a:p>
            <a:pPr marL="514350" indent="-514350">
              <a:buFont typeface="+mj-lt"/>
              <a:buAutoNum type="arabicPeriod"/>
            </a:pPr>
            <a:r>
              <a:rPr lang="en-US" sz="2800" dirty="0"/>
              <a:t>Cons</a:t>
            </a:r>
          </a:p>
          <a:p>
            <a:pPr marL="514350" indent="-514350">
              <a:buFont typeface="+mj-lt"/>
              <a:buAutoNum type="arabicPeriod"/>
            </a:pPr>
            <a:r>
              <a:rPr lang="en-US" sz="2800" dirty="0"/>
              <a:t>Compatibility with Christian </a:t>
            </a:r>
            <a:r>
              <a:rPr lang="en-US" sz="2800" dirty="0" smtClean="0"/>
              <a:t>worldview</a:t>
            </a:r>
          </a:p>
          <a:p>
            <a:pPr marL="514350" indent="-514350">
              <a:buFont typeface="+mj-lt"/>
              <a:buAutoNum type="arabicPeriod"/>
            </a:pPr>
            <a:r>
              <a:rPr lang="en-US" sz="2800" dirty="0" smtClean="0"/>
              <a:t>Personal experience </a:t>
            </a:r>
            <a:r>
              <a:rPr lang="en-US" sz="2800" dirty="0" smtClean="0"/>
              <a:t>with Analytic Philosophy</a:t>
            </a:r>
            <a:endParaRPr lang="en-US" sz="2800" dirty="0"/>
          </a:p>
          <a:p>
            <a:pPr marL="514350" indent="-514350">
              <a:buFont typeface="+mj-lt"/>
              <a:buAutoNum type="arabicPeriod"/>
            </a:pPr>
            <a:r>
              <a:rPr lang="en-US" sz="2800" dirty="0" smtClean="0"/>
              <a:t>Implications </a:t>
            </a:r>
            <a:r>
              <a:rPr lang="en-US" sz="2800" dirty="0" smtClean="0"/>
              <a:t>for Curriculum </a:t>
            </a:r>
            <a:r>
              <a:rPr lang="en-US" sz="2800" dirty="0"/>
              <a:t>design</a:t>
            </a:r>
          </a:p>
          <a:p>
            <a:pPr marL="514350" indent="-514350">
              <a:buFont typeface="+mj-lt"/>
              <a:buAutoNum type="arabicPeriod"/>
            </a:pPr>
            <a:r>
              <a:rPr lang="en-US" sz="2800" dirty="0"/>
              <a:t>Implications for Methods of instruction</a:t>
            </a:r>
          </a:p>
          <a:p>
            <a:pPr marL="514350" indent="-514350">
              <a:buFont typeface="+mj-lt"/>
              <a:buAutoNum type="arabicPeriod"/>
            </a:pPr>
            <a:r>
              <a:rPr lang="en-US" sz="2800" dirty="0"/>
              <a:t>Implications for Assessment</a:t>
            </a:r>
          </a:p>
          <a:p>
            <a:pPr marL="514350" indent="-514350">
              <a:buFont typeface="+mj-lt"/>
              <a:buAutoNum type="arabicPeriod"/>
            </a:pPr>
            <a:r>
              <a:rPr lang="en-US" sz="2800" dirty="0"/>
              <a:t>Implications for Classroom </a:t>
            </a:r>
            <a:r>
              <a:rPr lang="en-US" sz="2800" dirty="0" smtClean="0"/>
              <a:t>management</a:t>
            </a:r>
          </a:p>
          <a:p>
            <a:pPr marL="514350" indent="-514350">
              <a:buFont typeface="+mj-lt"/>
              <a:buAutoNum type="arabicPeriod"/>
            </a:pPr>
            <a:r>
              <a:rPr lang="en-US" sz="2800" dirty="0">
                <a:effectLst>
                  <a:outerShdw blurRad="38100" dist="38100" dir="2700000" algn="tl">
                    <a:srgbClr val="000000">
                      <a:alpha val="43137"/>
                    </a:srgbClr>
                  </a:outerShdw>
                </a:effectLst>
              </a:rPr>
              <a:t>Important take-</a:t>
            </a:r>
            <a:r>
              <a:rPr lang="en-US" sz="2800" dirty="0" err="1">
                <a:effectLst>
                  <a:outerShdw blurRad="38100" dist="38100" dir="2700000" algn="tl">
                    <a:srgbClr val="000000">
                      <a:alpha val="43137"/>
                    </a:srgbClr>
                  </a:outerShdw>
                </a:effectLst>
              </a:rPr>
              <a:t>aways</a:t>
            </a:r>
            <a:r>
              <a:rPr lang="en-US" sz="2800" dirty="0">
                <a:effectLst>
                  <a:outerShdw blurRad="38100" dist="38100" dir="2700000" algn="tl">
                    <a:srgbClr val="000000">
                      <a:alpha val="43137"/>
                    </a:srgbClr>
                  </a:outerShdw>
                </a:effectLst>
              </a:rPr>
              <a:t> for parents &amp; board members</a:t>
            </a:r>
          </a:p>
          <a:p>
            <a:pPr marL="0" indent="0">
              <a:buNone/>
            </a:pPr>
            <a:endParaRPr lang="en-US" sz="2800" dirty="0"/>
          </a:p>
          <a:p>
            <a:pPr marL="0" indent="0">
              <a:buNone/>
            </a:pPr>
            <a:endParaRPr lang="en-US" sz="2533" dirty="0">
              <a:solidFill>
                <a:schemeClr val="bg1"/>
              </a:solidFill>
              <a:effectLst>
                <a:outerShdw blurRad="38100" dist="38100" dir="2700000" algn="tl">
                  <a:srgbClr val="000000">
                    <a:alpha val="43137"/>
                  </a:srgbClr>
                </a:outerShdw>
              </a:effectLst>
            </a:endParaRPr>
          </a:p>
        </p:txBody>
      </p:sp>
      <p:pic>
        <p:nvPicPr>
          <p:cNvPr id="6" name="Picture 2" descr="http://www.nndb.com/people/954/000044822/Russell-2.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18843" y="190500"/>
            <a:ext cx="1817129" cy="226967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145711" y="2482374"/>
            <a:ext cx="1890261" cy="369332"/>
          </a:xfrm>
          <a:prstGeom prst="rect">
            <a:avLst/>
          </a:prstGeom>
        </p:spPr>
        <p:txBody>
          <a:bodyPr wrap="none">
            <a:spAutoFit/>
          </a:bodyPr>
          <a:lstStyle/>
          <a:p>
            <a:r>
              <a:rPr lang="en-US" i="1" dirty="0">
                <a:solidFill>
                  <a:srgbClr val="FFFF00"/>
                </a:solidFill>
                <a:effectLst>
                  <a:outerShdw blurRad="38100" dist="38100" dir="2700000" algn="tl">
                    <a:srgbClr val="000000">
                      <a:alpha val="43137"/>
                    </a:srgbClr>
                  </a:outerShdw>
                </a:effectLst>
              </a:rPr>
              <a:t>Bertrand Russell</a:t>
            </a:r>
            <a:endParaRPr lang="en-US" i="1" dirty="0">
              <a:solidFill>
                <a:srgbClr val="FFFF00"/>
              </a:solidFill>
            </a:endParaRPr>
          </a:p>
        </p:txBody>
      </p:sp>
    </p:spTree>
    <p:extLst>
      <p:ext uri="{BB962C8B-B14F-4D97-AF65-F5344CB8AC3E}">
        <p14:creationId xmlns:p14="http://schemas.microsoft.com/office/powerpoint/2010/main" val="122979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Chapter 5</a:t>
            </a:r>
            <a:r>
              <a:rPr lang="en-US" dirty="0"/>
              <a:t> – </a:t>
            </a:r>
            <a:r>
              <a:rPr lang="en-US" dirty="0" smtClean="0">
                <a:effectLst>
                  <a:outerShdw blurRad="38100" dist="38100" dir="2700000" algn="tl">
                    <a:srgbClr val="000000">
                      <a:alpha val="43137"/>
                    </a:srgbClr>
                  </a:outerShdw>
                </a:effectLst>
              </a:rPr>
              <a:t>Postmodernism</a:t>
            </a:r>
            <a:r>
              <a:rPr lang="en-US" dirty="0" smtClean="0">
                <a:solidFill>
                  <a:schemeClr val="accent6">
                    <a:lumMod val="75000"/>
                  </a:schemeClr>
                </a:solidFill>
                <a:effectLst>
                  <a:outerShdw blurRad="38100" dist="38100" dir="2700000" algn="tl">
                    <a:srgbClr val="000000">
                      <a:alpha val="43137"/>
                    </a:srgbClr>
                  </a:outerShdw>
                </a:effectLst>
                <a:latin typeface="Bauhaus 93" panose="04030905020B02020C02" pitchFamily="82" charset="0"/>
              </a:rPr>
              <a:t> </a:t>
            </a:r>
            <a:endParaRPr lang="en-US" dirty="0">
              <a:solidFill>
                <a:srgbClr val="FF0000"/>
              </a:solidFill>
              <a:effectLst>
                <a:outerShdw blurRad="38100" dist="38100" dir="2700000" algn="tl">
                  <a:srgbClr val="000000">
                    <a:alpha val="43137"/>
                  </a:srgbClr>
                </a:outerShdw>
              </a:effectLst>
              <a:latin typeface="Bauhaus 93" panose="04030905020B02020C02" pitchFamily="82" charset="0"/>
            </a:endParaRPr>
          </a:p>
        </p:txBody>
      </p:sp>
      <p:sp>
        <p:nvSpPr>
          <p:cNvPr id="3" name="Content Placeholder 2"/>
          <p:cNvSpPr>
            <a:spLocks noGrp="1"/>
          </p:cNvSpPr>
          <p:nvPr>
            <p:ph idx="1"/>
          </p:nvPr>
        </p:nvSpPr>
        <p:spPr>
          <a:xfrm>
            <a:off x="3038382" y="1344168"/>
            <a:ext cx="8747217" cy="5336031"/>
          </a:xfrm>
        </p:spPr>
        <p:txBody>
          <a:bodyPr>
            <a:noAutofit/>
          </a:bodyPr>
          <a:lstStyle/>
          <a:p>
            <a:r>
              <a:rPr lang="en-US" sz="2400" dirty="0" smtClean="0">
                <a:effectLst>
                  <a:outerShdw blurRad="38100" dist="38100" dir="2700000" algn="tl">
                    <a:srgbClr val="000000">
                      <a:alpha val="43137"/>
                    </a:srgbClr>
                  </a:outerShdw>
                </a:effectLst>
              </a:rPr>
              <a:t>A movement </a:t>
            </a:r>
            <a:r>
              <a:rPr lang="en-US" sz="2400" i="1" dirty="0" smtClean="0">
                <a:effectLst>
                  <a:outerShdw blurRad="38100" dist="38100" dir="2700000" algn="tl">
                    <a:srgbClr val="000000">
                      <a:alpha val="43137"/>
                    </a:srgbClr>
                  </a:outerShdw>
                </a:effectLst>
              </a:rPr>
              <a:t>against</a:t>
            </a:r>
            <a:r>
              <a:rPr lang="en-US" sz="2400" dirty="0" smtClean="0">
                <a:effectLst>
                  <a:outerShdw blurRad="38100" dist="38100" dir="2700000" algn="tl">
                    <a:srgbClr val="000000">
                      <a:alpha val="43137"/>
                    </a:srgbClr>
                  </a:outerShdw>
                </a:effectLst>
              </a:rPr>
              <a:t> “modernism” – in philosophy, the arts, architecture, and literary criticism. </a:t>
            </a:r>
          </a:p>
          <a:p>
            <a:r>
              <a:rPr lang="en-US" sz="2400" b="1" i="1" dirty="0" smtClean="0">
                <a:effectLst>
                  <a:outerShdw blurRad="38100" dist="38100" dir="2700000" algn="tl">
                    <a:srgbClr val="000000">
                      <a:alpha val="43137"/>
                    </a:srgbClr>
                  </a:outerShdw>
                </a:effectLst>
              </a:rPr>
              <a:t>Skepticism</a:t>
            </a:r>
            <a:r>
              <a:rPr lang="en-US" sz="2400" dirty="0" smtClean="0">
                <a:effectLst>
                  <a:outerShdw blurRad="38100" dist="38100" dir="2700000" algn="tl">
                    <a:srgbClr val="000000">
                      <a:alpha val="43137"/>
                    </a:srgbClr>
                  </a:outerShdw>
                </a:effectLst>
              </a:rPr>
              <a:t> toward ideologies, realism, human nature, social progress, moral universalism, absolute truth (Britannica).</a:t>
            </a:r>
          </a:p>
          <a:p>
            <a:pPr lvl="1"/>
            <a:r>
              <a:rPr lang="en-US" sz="2400" dirty="0" smtClean="0">
                <a:effectLst>
                  <a:outerShdw blurRad="38100" dist="38100" dir="2700000" algn="tl">
                    <a:srgbClr val="000000">
                      <a:alpha val="43137"/>
                    </a:srgbClr>
                  </a:outerShdw>
                </a:effectLst>
              </a:rPr>
              <a:t>E.g., can anyone really define a “poem” or a what makes a piece of fiction “good”?  </a:t>
            </a:r>
          </a:p>
          <a:p>
            <a:r>
              <a:rPr lang="en-US" sz="2400" dirty="0" smtClean="0">
                <a:effectLst>
                  <a:outerShdw blurRad="38100" dist="38100" dir="2700000" algn="tl">
                    <a:srgbClr val="000000">
                      <a:alpha val="43137"/>
                    </a:srgbClr>
                  </a:outerShdw>
                </a:effectLst>
              </a:rPr>
              <a:t>How </a:t>
            </a:r>
            <a:r>
              <a:rPr lang="en-US" sz="2400" dirty="0">
                <a:effectLst>
                  <a:outerShdw blurRad="38100" dist="38100" dir="2700000" algn="tl">
                    <a:srgbClr val="000000">
                      <a:alpha val="43137"/>
                    </a:srgbClr>
                  </a:outerShdw>
                </a:effectLst>
              </a:rPr>
              <a:t>might a postmodernist define mathematical “facts”?</a:t>
            </a:r>
          </a:p>
          <a:p>
            <a:pPr lvl="1"/>
            <a:r>
              <a:rPr lang="en-US" sz="2000" dirty="0">
                <a:effectLst>
                  <a:outerShdw blurRad="38100" dist="38100" dir="2700000" algn="tl">
                    <a:srgbClr val="000000">
                      <a:alpha val="43137"/>
                    </a:srgbClr>
                  </a:outerShdw>
                </a:effectLst>
              </a:rPr>
              <a:t>Derrida (a post-modernist/post-</a:t>
            </a:r>
            <a:r>
              <a:rPr lang="en-US" sz="2000" dirty="0" err="1">
                <a:effectLst>
                  <a:outerShdw blurRad="38100" dist="38100" dir="2700000" algn="tl">
                    <a:srgbClr val="000000">
                      <a:alpha val="43137"/>
                    </a:srgbClr>
                  </a:outerShdw>
                </a:effectLst>
              </a:rPr>
              <a:t>structuralist</a:t>
            </a:r>
            <a:r>
              <a:rPr lang="en-US" sz="2000" dirty="0">
                <a:effectLst>
                  <a:outerShdw blurRad="38100" dist="38100" dir="2700000" algn="tl">
                    <a:srgbClr val="000000">
                      <a:alpha val="43137"/>
                    </a:srgbClr>
                  </a:outerShdw>
                </a:effectLst>
              </a:rPr>
              <a:t>) sees "mathematics as a culturally embedded practice  – a method as opposed to a metaphysics – and, at the same time, [he] </a:t>
            </a:r>
            <a:r>
              <a:rPr lang="en-US" sz="2000" dirty="0" err="1">
                <a:effectLst>
                  <a:outerShdw blurRad="38100" dist="38100" dir="2700000" algn="tl">
                    <a:srgbClr val="000000">
                      <a:alpha val="43137"/>
                    </a:srgbClr>
                  </a:outerShdw>
                </a:effectLst>
              </a:rPr>
              <a:t>reinscribes</a:t>
            </a:r>
            <a:r>
              <a:rPr lang="en-US" sz="2000" dirty="0">
                <a:effectLst>
                  <a:outerShdw blurRad="38100" dist="38100" dir="2700000" algn="tl">
                    <a:srgbClr val="000000">
                      <a:alpha val="43137"/>
                    </a:srgbClr>
                  </a:outerShdw>
                </a:effectLst>
              </a:rPr>
              <a:t> realist notions of mathematics as a noise-free description of a </a:t>
            </a:r>
            <a:r>
              <a:rPr lang="en-US" sz="2000" dirty="0" smtClean="0">
                <a:effectLst>
                  <a:outerShdw blurRad="38100" dist="38100" dir="2700000" algn="tl">
                    <a:srgbClr val="000000">
                      <a:alpha val="43137"/>
                    </a:srgbClr>
                  </a:outerShdw>
                </a:effectLst>
              </a:rPr>
              <a:t>mind-independent </a:t>
            </a:r>
            <a:r>
              <a:rPr lang="en-US" sz="2000" dirty="0">
                <a:effectLst>
                  <a:outerShdw blurRad="38100" dist="38100" dir="2700000" algn="tl">
                    <a:srgbClr val="000000">
                      <a:alpha val="43137"/>
                    </a:srgbClr>
                  </a:outerShdw>
                </a:effectLst>
              </a:rPr>
              <a:t>reality.”  (</a:t>
            </a:r>
            <a:r>
              <a:rPr lang="en-US" sz="2000" dirty="0">
                <a:effectLst>
                  <a:outerShdw blurRad="38100" dist="38100" dir="2700000" algn="tl">
                    <a:srgbClr val="000000">
                      <a:alpha val="43137"/>
                    </a:srgbClr>
                  </a:outerShdw>
                </a:effectLst>
                <a:hlinkClick r:id="rId3"/>
              </a:rPr>
              <a:t>http://centaur.reading.ac.uk/21532</a:t>
            </a:r>
            <a:r>
              <a:rPr lang="en-US" sz="2000" dirty="0" smtClean="0">
                <a:effectLst>
                  <a:outerShdw blurRad="38100" dist="38100" dir="2700000" algn="tl">
                    <a:srgbClr val="000000">
                      <a:alpha val="43137"/>
                    </a:srgbClr>
                  </a:outerShdw>
                </a:effectLst>
                <a:hlinkClick r:id="rId3"/>
              </a:rPr>
              <a:t>/</a:t>
            </a:r>
            <a:r>
              <a:rPr lang="en-US" sz="2000" dirty="0" smtClean="0">
                <a:effectLst>
                  <a:outerShdw blurRad="38100" dist="38100" dir="2700000" algn="tl">
                    <a:srgbClr val="000000">
                      <a:alpha val="43137"/>
                    </a:srgbClr>
                  </a:outerShdw>
                </a:effectLst>
              </a:rPr>
              <a:t>)</a:t>
            </a:r>
            <a:r>
              <a:rPr lang="en-US" sz="2000" dirty="0">
                <a:effectLst>
                  <a:outerShdw blurRad="38100" dist="38100" dir="2700000" algn="tl">
                    <a:srgbClr val="000000">
                      <a:alpha val="43137"/>
                    </a:srgbClr>
                  </a:outerShdw>
                </a:effectLst>
              </a:rPr>
              <a:t>  </a:t>
            </a:r>
          </a:p>
          <a:p>
            <a:r>
              <a:rPr lang="en-US" sz="2400" dirty="0" smtClean="0">
                <a:effectLst>
                  <a:outerShdw blurRad="38100" dist="38100" dir="2700000" algn="tl">
                    <a:srgbClr val="000000">
                      <a:alpha val="43137"/>
                    </a:srgbClr>
                  </a:outerShdw>
                </a:effectLst>
              </a:rPr>
              <a:t>Who </a:t>
            </a:r>
            <a:r>
              <a:rPr lang="en-US" sz="2400" dirty="0">
                <a:effectLst>
                  <a:outerShdw blurRad="38100" dist="38100" dir="2700000" algn="tl">
                    <a:srgbClr val="000000">
                      <a:alpha val="43137"/>
                    </a:srgbClr>
                  </a:outerShdw>
                </a:effectLst>
              </a:rPr>
              <a:t>is the authority in a postmodern classroom</a:t>
            </a:r>
            <a:r>
              <a:rPr lang="en-US" sz="2400" dirty="0" smtClean="0">
                <a:effectLst>
                  <a:outerShdw blurRad="38100" dist="38100" dir="2700000" algn="tl">
                    <a:srgbClr val="000000">
                      <a:alpha val="43137"/>
                    </a:srgbClr>
                  </a:outerShdw>
                </a:effectLst>
              </a:rPr>
              <a:t>?</a:t>
            </a:r>
            <a:endParaRPr lang="en-US" sz="2400" dirty="0">
              <a:effectLst>
                <a:outerShdw blurRad="38100" dist="38100" dir="2700000" algn="tl">
                  <a:srgbClr val="000000">
                    <a:alpha val="43137"/>
                  </a:srgbClr>
                </a:outerShdw>
              </a:effectLst>
            </a:endParaRPr>
          </a:p>
        </p:txBody>
      </p:sp>
      <p:pic>
        <p:nvPicPr>
          <p:cNvPr id="2050" name="Picture 2" descr="http://img2-1.timeinc.net/ew/dynamic/imgs/021106/15540__derrida_l.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5782" y="2151403"/>
            <a:ext cx="3022600" cy="30226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3624" y="4622802"/>
            <a:ext cx="1727200" cy="461665"/>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Derrida</a:t>
            </a:r>
          </a:p>
        </p:txBody>
      </p:sp>
      <p:sp>
        <p:nvSpPr>
          <p:cNvPr id="9" name="TextBox 8"/>
          <p:cNvSpPr txBox="1"/>
          <p:nvPr/>
        </p:nvSpPr>
        <p:spPr>
          <a:xfrm>
            <a:off x="0" y="5174004"/>
            <a:ext cx="1727200" cy="461665"/>
          </a:xfrm>
          <a:prstGeom prst="rect">
            <a:avLst/>
          </a:prstGeom>
          <a:noFill/>
        </p:spPr>
        <p:txBody>
          <a:bodyPr wrap="square" rtlCol="0">
            <a:spAutoFit/>
          </a:bodyPr>
          <a:lstStyle/>
          <a:p>
            <a:r>
              <a:rPr lang="en-US" sz="2400" i="1" dirty="0">
                <a:solidFill>
                  <a:srgbClr val="FFFF00"/>
                </a:solidFill>
                <a:effectLst>
                  <a:outerShdw blurRad="38100" dist="38100" dir="2700000" algn="tl">
                    <a:srgbClr val="000000">
                      <a:alpha val="43137"/>
                    </a:srgbClr>
                  </a:outerShdw>
                </a:effectLst>
                <a:latin typeface="Arial Narrow" panose="020B0606020202030204" pitchFamily="34" charset="0"/>
              </a:rPr>
              <a:t>Derrida</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737496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img2-1.timeinc.net/ew/dynamic/imgs/021106/15540__derrida_l.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3805174"/>
            <a:ext cx="2108199" cy="2108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t>Post-Modernism:  Discussion Forum Questions</a:t>
            </a:r>
            <a:endParaRPr lang="en-US" dirty="0"/>
          </a:p>
        </p:txBody>
      </p:sp>
      <p:sp>
        <p:nvSpPr>
          <p:cNvPr id="8" name="TextBox 7"/>
          <p:cNvSpPr txBox="1"/>
          <p:nvPr/>
        </p:nvSpPr>
        <p:spPr>
          <a:xfrm>
            <a:off x="0" y="5913374"/>
            <a:ext cx="1727200" cy="461665"/>
          </a:xfrm>
          <a:prstGeom prst="rect">
            <a:avLst/>
          </a:prstGeom>
          <a:noFill/>
        </p:spPr>
        <p:txBody>
          <a:bodyPr wrap="square" rtlCol="0">
            <a:spAutoFit/>
          </a:bodyPr>
          <a:lstStyle/>
          <a:p>
            <a:r>
              <a:rPr lang="en-US" sz="2400" i="1" dirty="0">
                <a:solidFill>
                  <a:srgbClr val="FFFF00"/>
                </a:solidFill>
                <a:effectLst>
                  <a:outerShdw blurRad="38100" dist="38100" dir="2700000" algn="tl">
                    <a:srgbClr val="000000">
                      <a:alpha val="43137"/>
                    </a:srgbClr>
                  </a:outerShdw>
                </a:effectLst>
                <a:latin typeface="Arial Narrow" panose="020B0606020202030204" pitchFamily="34" charset="0"/>
              </a:rPr>
              <a:t>Derrida</a:t>
            </a:r>
          </a:p>
        </p:txBody>
      </p:sp>
      <p:sp>
        <p:nvSpPr>
          <p:cNvPr id="3" name="Content Placeholder 2"/>
          <p:cNvSpPr>
            <a:spLocks noGrp="1"/>
          </p:cNvSpPr>
          <p:nvPr>
            <p:ph idx="1"/>
          </p:nvPr>
        </p:nvSpPr>
        <p:spPr>
          <a:xfrm>
            <a:off x="1727200" y="1298448"/>
            <a:ext cx="10313909" cy="5013453"/>
          </a:xfrm>
        </p:spPr>
        <p:txBody>
          <a:bodyPr>
            <a:noAutofit/>
          </a:bodyPr>
          <a:lstStyle/>
          <a:p>
            <a:pPr marL="582930" indent="-514350">
              <a:buFont typeface="+mj-lt"/>
              <a:buAutoNum type="arabicPeriod"/>
            </a:pPr>
            <a:r>
              <a:rPr lang="en-US" sz="2000" dirty="0">
                <a:effectLst>
                  <a:outerShdw blurRad="38100" dist="38100" dir="2700000" algn="tl">
                    <a:srgbClr val="000000">
                      <a:alpha val="43137"/>
                    </a:srgbClr>
                  </a:outerShdw>
                </a:effectLst>
              </a:rPr>
              <a:t>If nobody is able to say a concise definition of postmodernism (actually say what it is) then is it really necessary to have it be an -ism?</a:t>
            </a:r>
          </a:p>
          <a:p>
            <a:pPr marL="582930" indent="-514350">
              <a:buFont typeface="+mj-lt"/>
              <a:buAutoNum type="arabicPeriod"/>
            </a:pPr>
            <a:r>
              <a:rPr lang="en-US" sz="2000" dirty="0">
                <a:effectLst>
                  <a:outerShdw blurRad="38100" dist="38100" dir="2700000" algn="tl">
                    <a:srgbClr val="000000">
                      <a:alpha val="43137"/>
                    </a:srgbClr>
                  </a:outerShdw>
                </a:effectLst>
              </a:rPr>
              <a:t>What led to the postmodernism movement and how would things be different if it didn’t happen.</a:t>
            </a:r>
          </a:p>
          <a:p>
            <a:pPr marL="582930" indent="-514350">
              <a:buFont typeface="+mj-lt"/>
              <a:buAutoNum type="arabicPeriod"/>
            </a:pPr>
            <a:r>
              <a:rPr lang="en-US" sz="2000" dirty="0">
                <a:effectLst>
                  <a:outerShdw blurRad="38100" dist="38100" dir="2700000" algn="tl">
                    <a:srgbClr val="000000">
                      <a:alpha val="43137"/>
                    </a:srgbClr>
                  </a:outerShdw>
                </a:effectLst>
              </a:rPr>
              <a:t>Some believe postmodernism is an in-between for modernism and what is to come. What might this new era look like? Will it be a mix of the two eras or something completely different? </a:t>
            </a:r>
          </a:p>
          <a:p>
            <a:pPr marL="582930" indent="-514350">
              <a:buFont typeface="+mj-lt"/>
              <a:buAutoNum type="arabicPeriod"/>
            </a:pPr>
            <a:r>
              <a:rPr lang="en-US" sz="2000" dirty="0">
                <a:effectLst>
                  <a:outerShdw blurRad="38100" dist="38100" dir="2700000" algn="tl">
                    <a:srgbClr val="000000">
                      <a:alpha val="43137"/>
                    </a:srgbClr>
                  </a:outerShdw>
                </a:effectLst>
              </a:rPr>
              <a:t>As a full postmodernist, what would your curriculum be since you basically believe that all knowledge is a fabricated lie by the elites? You wouldn't even be able to teach your knowledge since that could be completely different from your students'?</a:t>
            </a:r>
          </a:p>
          <a:p>
            <a:pPr marL="582930" indent="-514350">
              <a:buFont typeface="+mj-lt"/>
              <a:buAutoNum type="arabicPeriod"/>
            </a:pPr>
            <a:r>
              <a:rPr lang="en-US" sz="2000" dirty="0">
                <a:effectLst>
                  <a:outerShdw blurRad="38100" dist="38100" dir="2700000" algn="tl">
                    <a:srgbClr val="000000">
                      <a:alpha val="43137"/>
                    </a:srgbClr>
                  </a:outerShdw>
                </a:effectLst>
              </a:rPr>
              <a:t>Are there many Christians that believe in postmodernism if one of their core beliefs is that man created knowledge?</a:t>
            </a:r>
          </a:p>
          <a:p>
            <a:pPr marL="582930" indent="-514350">
              <a:buFont typeface="+mj-lt"/>
              <a:buAutoNum type="arabicPeriod"/>
            </a:pPr>
            <a:r>
              <a:rPr lang="en-US" sz="2000" dirty="0">
                <a:effectLst>
                  <a:outerShdw blurRad="38100" dist="38100" dir="2700000" algn="tl">
                    <a:srgbClr val="000000">
                      <a:alpha val="43137"/>
                    </a:srgbClr>
                  </a:outerShdw>
                </a:effectLst>
              </a:rPr>
              <a:t>Do you agree with the theories that </a:t>
            </a:r>
            <a:r>
              <a:rPr lang="en-US" sz="2000" dirty="0" err="1">
                <a:effectLst>
                  <a:outerShdw blurRad="38100" dist="38100" dir="2700000" algn="tl">
                    <a:srgbClr val="000000">
                      <a:alpha val="43137"/>
                    </a:srgbClr>
                  </a:outerShdw>
                </a:effectLst>
              </a:rPr>
              <a:t>Zahorik</a:t>
            </a:r>
            <a:r>
              <a:rPr lang="en-US" sz="2000" dirty="0">
                <a:effectLst>
                  <a:outerShdw blurRad="38100" dist="38100" dir="2700000" algn="tl">
                    <a:srgbClr val="000000">
                      <a:alpha val="43137"/>
                    </a:srgbClr>
                  </a:outerShdw>
                </a:effectLst>
              </a:rPr>
              <a:t> proposes? How do you feel about his idea regarding exposure? Is this important in a students' education/life? </a:t>
            </a:r>
          </a:p>
          <a:p>
            <a:pPr marL="582930" indent="-514350">
              <a:buFont typeface="+mj-lt"/>
              <a:buAutoNum type="arabicPeriod"/>
            </a:pPr>
            <a:r>
              <a:rPr lang="en-US" sz="2000" dirty="0">
                <a:effectLst>
                  <a:outerShdw blurRad="38100" dist="38100" dir="2700000" algn="tl">
                    <a:srgbClr val="000000">
                      <a:alpha val="43137"/>
                    </a:srgbClr>
                  </a:outerShdw>
                </a:effectLst>
              </a:rPr>
              <a:t>Which grade levels benefit most from traditional teaching?  And [post-modern] constructivist teaching</a:t>
            </a:r>
            <a:r>
              <a:rPr lang="en-US" sz="2000" dirty="0" smtClean="0">
                <a:effectLst>
                  <a:outerShdw blurRad="38100" dist="38100" dir="2700000" algn="tl">
                    <a:srgbClr val="000000">
                      <a:alpha val="43137"/>
                    </a:srgbClr>
                  </a:outerShdw>
                </a:effectLst>
              </a:rPr>
              <a:t>?</a:t>
            </a:r>
            <a:endParaRPr lang="en-US" sz="2000" dirty="0">
              <a:solidFill>
                <a:schemeClr val="bg1"/>
              </a:solidFill>
              <a:effectLst>
                <a:outerShdw blurRad="38100" dist="38100" dir="2700000" algn="tl">
                  <a:srgbClr val="000000">
                    <a:alpha val="43137"/>
                  </a:srgbClr>
                </a:outerShdw>
              </a:effectLst>
            </a:endParaRPr>
          </a:p>
          <a:p>
            <a:pPr marL="461422" indent="-461422">
              <a:buFont typeface="+mj-lt"/>
              <a:buAutoNum type="arabicPeriod"/>
            </a:pPr>
            <a:endParaRPr lang="en-US" dirty="0" smtClean="0">
              <a:solidFill>
                <a:schemeClr val="bg1"/>
              </a:solidFill>
              <a:effectLst>
                <a:outerShdw blurRad="38100" dist="38100" dir="2700000" algn="tl">
                  <a:srgbClr val="000000">
                    <a:alpha val="43137"/>
                  </a:srgbClr>
                </a:outerShdw>
              </a:effectLst>
            </a:endParaRPr>
          </a:p>
          <a:p>
            <a:pPr marL="461422" indent="-461422">
              <a:buFont typeface="+mj-lt"/>
              <a:buAutoNum type="arabicPeriod"/>
            </a:pP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8410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12703"/>
            <a:ext cx="10363200" cy="914400"/>
          </a:xfrm>
        </p:spPr>
        <p:txBody>
          <a:bodyPr>
            <a:normAutofit fontScale="90000"/>
          </a:bodyPr>
          <a:lstStyle/>
          <a:p>
            <a:r>
              <a:rPr lang="en-US" dirty="0" smtClean="0"/>
              <a:t>Post-Modernism Table Talk Topics </a:t>
            </a:r>
            <a:r>
              <a:rPr lang="en-US" sz="3100" dirty="0" smtClean="0"/>
              <a:t>(</a:t>
            </a:r>
            <a:r>
              <a:rPr lang="en-US" sz="3100" dirty="0" smtClean="0"/>
              <a:t>see </a:t>
            </a:r>
            <a:r>
              <a:rPr lang="en-US" sz="3100" dirty="0" smtClean="0"/>
              <a:t>last week’s chart)</a:t>
            </a:r>
            <a:endParaRPr lang="en-US" sz="3100" dirty="0"/>
          </a:p>
        </p:txBody>
      </p:sp>
      <p:sp>
        <p:nvSpPr>
          <p:cNvPr id="8" name="TextBox 7"/>
          <p:cNvSpPr txBox="1"/>
          <p:nvPr/>
        </p:nvSpPr>
        <p:spPr>
          <a:xfrm>
            <a:off x="11177509" y="6311901"/>
            <a:ext cx="1014490" cy="461665"/>
          </a:xfrm>
          <a:prstGeom prst="rect">
            <a:avLst/>
          </a:prstGeom>
          <a:noFill/>
        </p:spPr>
        <p:txBody>
          <a:bodyPr wrap="square" rtlCol="0">
            <a:spAutoFit/>
          </a:bodyPr>
          <a:lstStyle/>
          <a:p>
            <a:r>
              <a:rPr lang="en-US" sz="2400" i="1" dirty="0">
                <a:solidFill>
                  <a:srgbClr val="FFFF00"/>
                </a:solidFill>
                <a:effectLst>
                  <a:outerShdw blurRad="38100" dist="38100" dir="2700000" algn="tl">
                    <a:srgbClr val="000000">
                      <a:alpha val="43137"/>
                    </a:srgbClr>
                  </a:outerShdw>
                </a:effectLst>
                <a:latin typeface="Arial Narrow" panose="020B0606020202030204" pitchFamily="34" charset="0"/>
              </a:rPr>
              <a:t>Derrida</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438912" y="1014984"/>
            <a:ext cx="11602197" cy="4905929"/>
          </a:xfrm>
        </p:spPr>
        <p:txBody>
          <a:bodyPr>
            <a:noAutofit/>
          </a:bodyPr>
          <a:lstStyle/>
          <a:p>
            <a:pPr marL="0" indent="0">
              <a:buNone/>
            </a:pPr>
            <a:r>
              <a:rPr lang="en-US" sz="2800" dirty="0"/>
              <a:t>Use this concept:  </a:t>
            </a:r>
            <a:r>
              <a:rPr lang="en-US" sz="2800" dirty="0" smtClean="0"/>
              <a:t>Modernism </a:t>
            </a:r>
            <a:r>
              <a:rPr lang="en-US" sz="2800" dirty="0"/>
              <a:t>put faith in progress, and post-modernism questions that faith. </a:t>
            </a:r>
            <a:r>
              <a:rPr lang="en-US" sz="2800" dirty="0" smtClean="0"/>
              <a:t>Now address these implications of post-modernism:  </a:t>
            </a:r>
            <a:endParaRPr lang="en-US" sz="2800" dirty="0"/>
          </a:p>
          <a:p>
            <a:pPr marL="514350" indent="-514350">
              <a:buFont typeface="+mj-lt"/>
              <a:buAutoNum type="arabicPeriod"/>
            </a:pPr>
            <a:r>
              <a:rPr lang="en-US" sz="2800" dirty="0" smtClean="0"/>
              <a:t>Pros</a:t>
            </a:r>
            <a:endParaRPr lang="en-US" sz="2800" dirty="0"/>
          </a:p>
          <a:p>
            <a:pPr marL="514350" indent="-514350">
              <a:buFont typeface="+mj-lt"/>
              <a:buAutoNum type="arabicPeriod"/>
            </a:pPr>
            <a:r>
              <a:rPr lang="en-US" sz="2800" dirty="0"/>
              <a:t>Cons</a:t>
            </a:r>
          </a:p>
          <a:p>
            <a:pPr marL="514350" indent="-514350">
              <a:buFont typeface="+mj-lt"/>
              <a:buAutoNum type="arabicPeriod"/>
            </a:pPr>
            <a:r>
              <a:rPr lang="en-US" sz="2800" dirty="0"/>
              <a:t>Compatibility with Christian </a:t>
            </a:r>
            <a:r>
              <a:rPr lang="en-US" sz="2800" dirty="0" smtClean="0"/>
              <a:t>worldview</a:t>
            </a:r>
          </a:p>
          <a:p>
            <a:pPr marL="514350" indent="-514350">
              <a:buFont typeface="+mj-lt"/>
              <a:buAutoNum type="arabicPeriod"/>
            </a:pPr>
            <a:r>
              <a:rPr lang="en-US" sz="2800" dirty="0" smtClean="0"/>
              <a:t>Personal experience in a Post-Modern learning situation</a:t>
            </a:r>
          </a:p>
          <a:p>
            <a:pPr marL="514350" indent="-514350">
              <a:buFont typeface="+mj-lt"/>
              <a:buAutoNum type="arabicPeriod"/>
            </a:pPr>
            <a:r>
              <a:rPr lang="en-US" sz="2800" dirty="0" smtClean="0"/>
              <a:t>Implications </a:t>
            </a:r>
            <a:r>
              <a:rPr lang="en-US" sz="2800" dirty="0" smtClean="0"/>
              <a:t>for Curriculum </a:t>
            </a:r>
            <a:r>
              <a:rPr lang="en-US" sz="2800" dirty="0"/>
              <a:t>design</a:t>
            </a:r>
          </a:p>
          <a:p>
            <a:pPr marL="514350" indent="-514350">
              <a:buFont typeface="+mj-lt"/>
              <a:buAutoNum type="arabicPeriod"/>
            </a:pPr>
            <a:r>
              <a:rPr lang="en-US" sz="2800" dirty="0"/>
              <a:t>Implications for Methods of instruction</a:t>
            </a:r>
          </a:p>
          <a:p>
            <a:pPr marL="514350" indent="-514350">
              <a:buFont typeface="+mj-lt"/>
              <a:buAutoNum type="arabicPeriod"/>
            </a:pPr>
            <a:r>
              <a:rPr lang="en-US" sz="2800" dirty="0"/>
              <a:t>Implications for Assessment</a:t>
            </a:r>
          </a:p>
          <a:p>
            <a:pPr marL="514350" indent="-514350">
              <a:buFont typeface="+mj-lt"/>
              <a:buAutoNum type="arabicPeriod"/>
            </a:pPr>
            <a:r>
              <a:rPr lang="en-US" sz="2800" dirty="0"/>
              <a:t>Implications for Classroom </a:t>
            </a:r>
            <a:r>
              <a:rPr lang="en-US" sz="2800" dirty="0" smtClean="0"/>
              <a:t>management</a:t>
            </a:r>
          </a:p>
          <a:p>
            <a:pPr marL="514350" indent="-514350">
              <a:buFont typeface="+mj-lt"/>
              <a:buAutoNum type="arabicPeriod"/>
            </a:pPr>
            <a:r>
              <a:rPr lang="en-US" sz="2800" dirty="0">
                <a:effectLst>
                  <a:outerShdw blurRad="38100" dist="38100" dir="2700000" algn="tl">
                    <a:srgbClr val="000000">
                      <a:alpha val="43137"/>
                    </a:srgbClr>
                  </a:outerShdw>
                </a:effectLst>
              </a:rPr>
              <a:t>Important take-</a:t>
            </a:r>
            <a:r>
              <a:rPr lang="en-US" sz="2800" dirty="0" err="1">
                <a:effectLst>
                  <a:outerShdw blurRad="38100" dist="38100" dir="2700000" algn="tl">
                    <a:srgbClr val="000000">
                      <a:alpha val="43137"/>
                    </a:srgbClr>
                  </a:outerShdw>
                </a:effectLst>
              </a:rPr>
              <a:t>aways</a:t>
            </a:r>
            <a:r>
              <a:rPr lang="en-US" sz="2800" dirty="0">
                <a:effectLst>
                  <a:outerShdw blurRad="38100" dist="38100" dir="2700000" algn="tl">
                    <a:srgbClr val="000000">
                      <a:alpha val="43137"/>
                    </a:srgbClr>
                  </a:outerShdw>
                </a:effectLst>
              </a:rPr>
              <a:t> for parents &amp; board </a:t>
            </a:r>
            <a:r>
              <a:rPr lang="en-US" sz="2800" dirty="0" smtClean="0">
                <a:effectLst>
                  <a:outerShdw blurRad="38100" dist="38100" dir="2700000" algn="tl">
                    <a:srgbClr val="000000">
                      <a:alpha val="43137"/>
                    </a:srgbClr>
                  </a:outerShdw>
                </a:effectLst>
              </a:rPr>
              <a:t>members</a:t>
            </a:r>
            <a:endParaRPr lang="en-US" sz="2800" dirty="0"/>
          </a:p>
          <a:p>
            <a:pPr marL="0" indent="0">
              <a:buNone/>
            </a:pPr>
            <a:endParaRPr lang="en-US" sz="2533" dirty="0">
              <a:solidFill>
                <a:schemeClr val="bg1"/>
              </a:solidFill>
              <a:effectLst>
                <a:outerShdw blurRad="38100" dist="38100" dir="2700000" algn="tl">
                  <a:srgbClr val="000000">
                    <a:alpha val="43137"/>
                  </a:srgbClr>
                </a:outerShdw>
              </a:effectLst>
            </a:endParaRPr>
          </a:p>
        </p:txBody>
      </p:sp>
      <p:pic>
        <p:nvPicPr>
          <p:cNvPr id="7" name="Picture 2" descr="http://img2-1.timeinc.net/ew/dynamic/imgs/021106/15540__derrida_l.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flipH="1">
            <a:off x="10076687" y="4203701"/>
            <a:ext cx="2115311" cy="210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199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539496" y="1426463"/>
            <a:ext cx="9679346" cy="5311793"/>
          </a:xfrm>
        </p:spPr>
        <p:txBody>
          <a:bodyPr>
            <a:normAutofit lnSpcReduction="10000"/>
          </a:bodyPr>
          <a:lstStyle/>
          <a:p>
            <a:pPr marL="68263" lvl="0" indent="388938">
              <a:buNone/>
            </a:pPr>
            <a:r>
              <a:rPr lang="en-US" sz="2400" dirty="0"/>
              <a:t>"Modern analytical empiricism [...] differs from that of Locke, </a:t>
            </a:r>
            <a:r>
              <a:rPr lang="en-US" sz="2400" dirty="0" smtClean="0"/>
              <a:t/>
            </a:r>
            <a:br>
              <a:rPr lang="en-US" sz="2400" dirty="0" smtClean="0"/>
            </a:br>
            <a:r>
              <a:rPr lang="en-US" sz="2400" dirty="0" smtClean="0"/>
              <a:t>Berkeley</a:t>
            </a:r>
            <a:r>
              <a:rPr lang="en-US" sz="2400" dirty="0"/>
              <a:t>, and Hume by its incorporation of </a:t>
            </a:r>
            <a:r>
              <a:rPr lang="en-US" sz="2400" dirty="0">
                <a:solidFill>
                  <a:srgbClr val="FFFF00"/>
                </a:solidFill>
              </a:rPr>
              <a:t>mathematics</a:t>
            </a:r>
            <a:r>
              <a:rPr lang="en-US" sz="2400" dirty="0"/>
              <a:t> and its development of a powerful </a:t>
            </a:r>
            <a:r>
              <a:rPr lang="en-US" sz="2400" dirty="0">
                <a:solidFill>
                  <a:srgbClr val="FFFF00"/>
                </a:solidFill>
              </a:rPr>
              <a:t>logical</a:t>
            </a:r>
            <a:r>
              <a:rPr lang="en-US" sz="2400" dirty="0"/>
              <a:t> technique. It is thus able, in </a:t>
            </a:r>
            <a:r>
              <a:rPr lang="en-US" sz="2400" dirty="0" smtClean="0"/>
              <a:t/>
            </a:r>
            <a:br>
              <a:rPr lang="en-US" sz="2400" dirty="0" smtClean="0"/>
            </a:br>
            <a:r>
              <a:rPr lang="en-US" sz="2400" dirty="0" smtClean="0"/>
              <a:t>regard </a:t>
            </a:r>
            <a:r>
              <a:rPr lang="en-US" sz="2400" dirty="0"/>
              <a:t>to certain problems, to achieve definite answers, which have </a:t>
            </a:r>
            <a:r>
              <a:rPr lang="en-US" sz="2400" dirty="0" smtClean="0"/>
              <a:t/>
            </a:r>
            <a:br>
              <a:rPr lang="en-US" sz="2400" dirty="0" smtClean="0"/>
            </a:br>
            <a:r>
              <a:rPr lang="en-US" sz="2400" dirty="0" smtClean="0"/>
              <a:t>the </a:t>
            </a:r>
            <a:r>
              <a:rPr lang="en-US" sz="2400" dirty="0"/>
              <a:t>quality of </a:t>
            </a:r>
            <a:r>
              <a:rPr lang="en-US" sz="2400" dirty="0">
                <a:solidFill>
                  <a:srgbClr val="FFFF00"/>
                </a:solidFill>
              </a:rPr>
              <a:t>science</a:t>
            </a:r>
            <a:r>
              <a:rPr lang="en-US" sz="2400" dirty="0"/>
              <a:t> rather than of philosophy. </a:t>
            </a:r>
            <a:endParaRPr lang="en-US" sz="2400" dirty="0" smtClean="0"/>
          </a:p>
          <a:p>
            <a:pPr marL="68263" lvl="0" indent="388938">
              <a:buNone/>
            </a:pPr>
            <a:r>
              <a:rPr lang="en-US" sz="2400" dirty="0" smtClean="0"/>
              <a:t>It </a:t>
            </a:r>
            <a:r>
              <a:rPr lang="en-US" sz="2400" dirty="0"/>
              <a:t>has the advantage, in comparison with the </a:t>
            </a:r>
            <a:r>
              <a:rPr lang="en-US" sz="2400" dirty="0">
                <a:solidFill>
                  <a:schemeClr val="tx2">
                    <a:lumMod val="75000"/>
                  </a:schemeClr>
                </a:solidFill>
                <a:effectLst>
                  <a:outerShdw blurRad="38100" dist="38100" dir="2700000" algn="tl">
                    <a:srgbClr val="000000">
                      <a:alpha val="43137"/>
                    </a:srgbClr>
                  </a:outerShdw>
                </a:effectLst>
              </a:rPr>
              <a:t>philosophies of the system-builders</a:t>
            </a:r>
            <a:r>
              <a:rPr lang="en-US" sz="2400" dirty="0"/>
              <a:t>, of being able to tackle its problems one at a time, instead of having to invent at one stroke a block theory of the whole </a:t>
            </a:r>
            <a:r>
              <a:rPr lang="en-US" sz="2400" dirty="0" smtClean="0"/>
              <a:t>universe </a:t>
            </a:r>
            <a:r>
              <a:rPr lang="en-US" sz="2400" dirty="0" smtClean="0">
                <a:solidFill>
                  <a:schemeClr val="tx2">
                    <a:lumMod val="75000"/>
                  </a:schemeClr>
                </a:solidFill>
                <a:effectLst>
                  <a:outerShdw blurRad="38100" dist="38100" dir="2700000" algn="tl">
                    <a:srgbClr val="000000">
                      <a:alpha val="43137"/>
                    </a:srgbClr>
                  </a:outerShdw>
                </a:effectLst>
              </a:rPr>
              <a:t>[including theories of metaphysics, epistemology, and axiology]. </a:t>
            </a:r>
            <a:endParaRPr lang="en-US" sz="2400" dirty="0" smtClean="0">
              <a:solidFill>
                <a:schemeClr val="tx2">
                  <a:lumMod val="75000"/>
                </a:schemeClr>
              </a:solidFill>
              <a:effectLst>
                <a:outerShdw blurRad="38100" dist="38100" dir="2700000" algn="tl">
                  <a:srgbClr val="000000">
                    <a:alpha val="43137"/>
                  </a:srgbClr>
                </a:outerShdw>
              </a:effectLst>
            </a:endParaRPr>
          </a:p>
          <a:p>
            <a:pPr marL="68263" lvl="0" indent="388938">
              <a:buNone/>
            </a:pPr>
            <a:r>
              <a:rPr lang="en-US" sz="2400" dirty="0" smtClean="0"/>
              <a:t>Its </a:t>
            </a:r>
            <a:r>
              <a:rPr lang="en-US" sz="2400" dirty="0"/>
              <a:t>methods, in this respect, resemble those of </a:t>
            </a:r>
            <a:r>
              <a:rPr lang="en-US" sz="2400" dirty="0">
                <a:solidFill>
                  <a:srgbClr val="FFFF00"/>
                </a:solidFill>
              </a:rPr>
              <a:t>science</a:t>
            </a:r>
            <a:r>
              <a:rPr lang="en-US" sz="2400" dirty="0"/>
              <a:t>. I have no doubt that, in so far as philosophical knowledge is possible, it is by such methods that it must be sought; I have also no doubt that, by these methods, many ancient problems are completely soluble</a:t>
            </a:r>
            <a:r>
              <a:rPr lang="en-US" sz="2400" dirty="0" smtClean="0"/>
              <a:t>.“</a:t>
            </a:r>
            <a:endParaRPr lang="en-US" sz="2400" baseline="30000" dirty="0"/>
          </a:p>
          <a:p>
            <a:pPr marL="68580" lvl="0" indent="0">
              <a:buNone/>
            </a:pPr>
            <a:r>
              <a:rPr lang="en-US" sz="1600" i="1" dirty="0" smtClean="0">
                <a:solidFill>
                  <a:schemeClr val="tx2"/>
                </a:solidFill>
              </a:rPr>
              <a:t>--A </a:t>
            </a:r>
            <a:r>
              <a:rPr lang="en-US" sz="1600" i="1" dirty="0">
                <a:solidFill>
                  <a:schemeClr val="tx2"/>
                </a:solidFill>
              </a:rPr>
              <a:t>History of Western Philosophy</a:t>
            </a:r>
            <a:r>
              <a:rPr lang="en-US" sz="1600" dirty="0">
                <a:solidFill>
                  <a:schemeClr val="tx2"/>
                </a:solidFill>
              </a:rPr>
              <a:t> (Simon &amp; Schuster, 1945), p. 834.</a:t>
            </a:r>
          </a:p>
        </p:txBody>
      </p:sp>
      <p:sp>
        <p:nvSpPr>
          <p:cNvPr id="13" name="Title 12"/>
          <p:cNvSpPr>
            <a:spLocks noGrp="1"/>
          </p:cNvSpPr>
          <p:nvPr>
            <p:ph type="title"/>
          </p:nvPr>
        </p:nvSpPr>
        <p:spPr>
          <a:xfrm>
            <a:off x="539496" y="82783"/>
            <a:ext cx="11042904" cy="914400"/>
          </a:xfrm>
        </p:spPr>
        <p:txBody>
          <a:bodyPr/>
          <a:lstStyle/>
          <a:p>
            <a:r>
              <a:rPr lang="en-US" dirty="0">
                <a:effectLst>
                  <a:outerShdw blurRad="38100" dist="38100" dir="2700000" algn="tl">
                    <a:srgbClr val="000000">
                      <a:alpha val="43137"/>
                    </a:srgbClr>
                  </a:outerShdw>
                </a:effectLst>
              </a:rPr>
              <a:t>Chapter </a:t>
            </a:r>
            <a:r>
              <a:rPr lang="en-US" dirty="0" smtClean="0">
                <a:effectLst>
                  <a:outerShdw blurRad="38100" dist="38100" dir="2700000" algn="tl">
                    <a:srgbClr val="000000">
                      <a:alpha val="43137"/>
                    </a:srgbClr>
                  </a:outerShdw>
                </a:effectLst>
              </a:rPr>
              <a:t>7</a:t>
            </a:r>
            <a:r>
              <a:rPr lang="en-US" dirty="0"/>
              <a:t> – </a:t>
            </a:r>
            <a:r>
              <a:rPr lang="en-US" dirty="0" smtClean="0">
                <a:effectLst>
                  <a:outerShdw blurRad="38100" dist="38100" dir="2700000" algn="tl">
                    <a:srgbClr val="000000">
                      <a:alpha val="43137"/>
                    </a:srgbClr>
                  </a:outerShdw>
                </a:effectLst>
              </a:rPr>
              <a:t>Analytic Philosophy </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Bertrand Russell:</a:t>
            </a:r>
          </a:p>
        </p:txBody>
      </p:sp>
      <p:pic>
        <p:nvPicPr>
          <p:cNvPr id="2050" name="Picture 2" descr="http://www.nndb.com/people/954/000044822/Russell-2.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18843" y="190500"/>
            <a:ext cx="1817129" cy="226967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218842" y="2567888"/>
            <a:ext cx="1896958" cy="2031325"/>
          </a:xfrm>
          <a:prstGeom prst="rect">
            <a:avLst/>
          </a:prstGeom>
        </p:spPr>
        <p:txBody>
          <a:bodyPr wrap="square">
            <a:spAutoFit/>
          </a:bodyPr>
          <a:lstStyle/>
          <a:p>
            <a:pPr algn="r"/>
            <a:r>
              <a:rPr lang="en-US" dirty="0" smtClean="0">
                <a:solidFill>
                  <a:srgbClr val="92D050"/>
                </a:solidFill>
                <a:latin typeface="Arial Narrow" panose="020B0606020202030204" pitchFamily="34" charset="0"/>
              </a:rPr>
              <a:t>(1872-1970)  </a:t>
            </a:r>
            <a:br>
              <a:rPr lang="en-US" dirty="0" smtClean="0">
                <a:solidFill>
                  <a:srgbClr val="92D050"/>
                </a:solidFill>
                <a:latin typeface="Arial Narrow" panose="020B0606020202030204" pitchFamily="34" charset="0"/>
              </a:rPr>
            </a:br>
            <a:r>
              <a:rPr lang="en-US" dirty="0" smtClean="0">
                <a:solidFill>
                  <a:srgbClr val="92D050"/>
                </a:solidFill>
                <a:latin typeface="Arial Narrow" panose="020B0606020202030204" pitchFamily="34" charset="0"/>
              </a:rPr>
              <a:t>British </a:t>
            </a:r>
            <a:r>
              <a:rPr lang="en-US" dirty="0">
                <a:solidFill>
                  <a:srgbClr val="92D050"/>
                </a:solidFill>
                <a:latin typeface="Arial Narrow" panose="020B0606020202030204" pitchFamily="34" charset="0"/>
              </a:rPr>
              <a:t>philosopher, logician, mathematician, historian, writer, social critic and political activist</a:t>
            </a:r>
          </a:p>
        </p:txBody>
      </p:sp>
      <p:sp>
        <p:nvSpPr>
          <p:cNvPr id="3" name="TextBox 2"/>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6:48</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931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Philosophy – What Is It?	</a:t>
            </a:r>
            <a:endParaRPr lang="en-US" dirty="0"/>
          </a:p>
        </p:txBody>
      </p:sp>
      <p:sp>
        <p:nvSpPr>
          <p:cNvPr id="4" name="Text Placeholder 3"/>
          <p:cNvSpPr>
            <a:spLocks noGrp="1"/>
          </p:cNvSpPr>
          <p:nvPr>
            <p:ph type="body" idx="1"/>
          </p:nvPr>
        </p:nvSpPr>
        <p:spPr>
          <a:xfrm>
            <a:off x="609600" y="1545336"/>
            <a:ext cx="5489448" cy="904176"/>
          </a:xfrm>
        </p:spPr>
        <p:txBody>
          <a:bodyPr>
            <a:normAutofit fontScale="92500"/>
          </a:bodyPr>
          <a:lstStyle/>
          <a:p>
            <a:r>
              <a:rPr lang="en-US" sz="2500" dirty="0" smtClean="0"/>
              <a:t>Traditional or Continental Philosophies</a:t>
            </a:r>
          </a:p>
          <a:p>
            <a:r>
              <a:rPr lang="en-US" dirty="0" smtClean="0">
                <a:solidFill>
                  <a:schemeClr val="tx2">
                    <a:lumMod val="75000"/>
                  </a:schemeClr>
                </a:solidFill>
              </a:rPr>
              <a:t>(“</a:t>
            </a:r>
            <a:r>
              <a:rPr lang="en-US" dirty="0">
                <a:solidFill>
                  <a:schemeClr val="tx2">
                    <a:lumMod val="75000"/>
                  </a:schemeClr>
                </a:solidFill>
              </a:rPr>
              <a:t>philosophies of the </a:t>
            </a:r>
            <a:r>
              <a:rPr lang="en-US" dirty="0" smtClean="0">
                <a:solidFill>
                  <a:schemeClr val="tx2">
                    <a:lumMod val="75000"/>
                  </a:schemeClr>
                </a:solidFill>
              </a:rPr>
              <a:t>system-builders”)</a:t>
            </a:r>
            <a:endParaRPr lang="en-US" dirty="0"/>
          </a:p>
        </p:txBody>
      </p:sp>
      <p:sp>
        <p:nvSpPr>
          <p:cNvPr id="6" name="Text Placeholder 5"/>
          <p:cNvSpPr>
            <a:spLocks noGrp="1"/>
          </p:cNvSpPr>
          <p:nvPr>
            <p:ph type="body" sz="half" idx="3"/>
          </p:nvPr>
        </p:nvSpPr>
        <p:spPr>
          <a:xfrm>
            <a:off x="6193368" y="1545336"/>
            <a:ext cx="5389033" cy="904176"/>
          </a:xfrm>
        </p:spPr>
        <p:txBody>
          <a:bodyPr>
            <a:normAutofit/>
          </a:bodyPr>
          <a:lstStyle/>
          <a:p>
            <a:r>
              <a:rPr lang="en-US" sz="2300" dirty="0" smtClean="0"/>
              <a:t>Analytic Philosophy</a:t>
            </a:r>
          </a:p>
          <a:p>
            <a:r>
              <a:rPr lang="en-US" sz="2200" dirty="0" smtClean="0">
                <a:solidFill>
                  <a:srgbClr val="FFFF00"/>
                </a:solidFill>
              </a:rPr>
              <a:t>“scientific approach”</a:t>
            </a:r>
            <a:endParaRPr lang="en-US" sz="2200" dirty="0">
              <a:solidFill>
                <a:srgbClr val="FFFF00"/>
              </a:solidFill>
            </a:endParaRPr>
          </a:p>
        </p:txBody>
      </p:sp>
      <p:sp>
        <p:nvSpPr>
          <p:cNvPr id="5" name="Content Placeholder 4"/>
          <p:cNvSpPr>
            <a:spLocks noGrp="1"/>
          </p:cNvSpPr>
          <p:nvPr>
            <p:ph sz="quarter" idx="2"/>
          </p:nvPr>
        </p:nvSpPr>
        <p:spPr>
          <a:xfrm>
            <a:off x="609599" y="2606016"/>
            <a:ext cx="5386917" cy="3959352"/>
          </a:xfrm>
        </p:spPr>
        <p:txBody>
          <a:bodyPr/>
          <a:lstStyle/>
          <a:p>
            <a:r>
              <a:rPr lang="en-US" dirty="0" smtClean="0"/>
              <a:t>Schools of philosophy</a:t>
            </a:r>
          </a:p>
          <a:p>
            <a:r>
              <a:rPr lang="en-US" dirty="0" smtClean="0"/>
              <a:t>Systematic attempts to build </a:t>
            </a:r>
            <a:r>
              <a:rPr lang="en-US" i="1" dirty="0" smtClean="0"/>
              <a:t>coherent</a:t>
            </a:r>
            <a:r>
              <a:rPr lang="en-US" dirty="0" smtClean="0"/>
              <a:t> philosophies 	</a:t>
            </a:r>
          </a:p>
          <a:p>
            <a:r>
              <a:rPr lang="en-US" i="1" dirty="0" smtClean="0"/>
              <a:t>World-view</a:t>
            </a:r>
            <a:r>
              <a:rPr lang="en-US" dirty="0" smtClean="0"/>
              <a:t> building </a:t>
            </a:r>
          </a:p>
          <a:p>
            <a:r>
              <a:rPr lang="en-US" dirty="0" smtClean="0"/>
              <a:t>Like </a:t>
            </a:r>
            <a:r>
              <a:rPr lang="en-US" dirty="0"/>
              <a:t>using a telescope</a:t>
            </a:r>
          </a:p>
          <a:p>
            <a:r>
              <a:rPr lang="en-US" i="1" dirty="0" smtClean="0">
                <a:solidFill>
                  <a:schemeClr val="tx2"/>
                </a:solidFill>
              </a:rPr>
              <a:t>What’s </a:t>
            </a:r>
            <a:r>
              <a:rPr lang="en-US" i="1" dirty="0">
                <a:solidFill>
                  <a:schemeClr val="tx2"/>
                </a:solidFill>
              </a:rPr>
              <a:t>appealing about this</a:t>
            </a:r>
            <a:r>
              <a:rPr lang="en-US" i="1" dirty="0" smtClean="0">
                <a:solidFill>
                  <a:schemeClr val="tx2"/>
                </a:solidFill>
              </a:rPr>
              <a:t>?</a:t>
            </a:r>
            <a:endParaRPr lang="en-US" i="1" dirty="0">
              <a:solidFill>
                <a:schemeClr val="tx2"/>
              </a:solidFill>
            </a:endParaRPr>
          </a:p>
        </p:txBody>
      </p:sp>
      <p:sp>
        <p:nvSpPr>
          <p:cNvPr id="7" name="Content Placeholder 6"/>
          <p:cNvSpPr>
            <a:spLocks noGrp="1"/>
          </p:cNvSpPr>
          <p:nvPr>
            <p:ph sz="quarter" idx="4"/>
          </p:nvPr>
        </p:nvSpPr>
        <p:spPr>
          <a:xfrm>
            <a:off x="6193368" y="2606016"/>
            <a:ext cx="5389033" cy="3959352"/>
          </a:xfrm>
        </p:spPr>
        <p:txBody>
          <a:bodyPr/>
          <a:lstStyle/>
          <a:p>
            <a:r>
              <a:rPr lang="en-US" dirty="0" smtClean="0"/>
              <a:t>An approach to doing philosophy</a:t>
            </a:r>
          </a:p>
          <a:p>
            <a:pPr lvl="1"/>
            <a:r>
              <a:rPr lang="en-US" dirty="0" smtClean="0"/>
              <a:t>More of a </a:t>
            </a:r>
            <a:r>
              <a:rPr lang="en-US" i="1" dirty="0" smtClean="0"/>
              <a:t>process</a:t>
            </a:r>
            <a:r>
              <a:rPr lang="en-US" dirty="0" smtClean="0"/>
              <a:t> </a:t>
            </a:r>
            <a:r>
              <a:rPr lang="en-US" dirty="0" smtClean="0"/>
              <a:t>than a new </a:t>
            </a:r>
            <a:r>
              <a:rPr lang="en-US" i="1" dirty="0" smtClean="0"/>
              <a:t>school</a:t>
            </a:r>
            <a:r>
              <a:rPr lang="en-US" dirty="0" smtClean="0"/>
              <a:t> of philosophy</a:t>
            </a:r>
          </a:p>
          <a:p>
            <a:r>
              <a:rPr lang="en-US" dirty="0" smtClean="0"/>
              <a:t>Focus on language use, precision, scientific principles</a:t>
            </a:r>
          </a:p>
          <a:p>
            <a:r>
              <a:rPr lang="en-US" dirty="0" smtClean="0"/>
              <a:t>Like using a microscope</a:t>
            </a:r>
          </a:p>
          <a:p>
            <a:r>
              <a:rPr lang="en-US" i="1" dirty="0" smtClean="0">
                <a:solidFill>
                  <a:schemeClr val="tx2"/>
                </a:solidFill>
              </a:rPr>
              <a:t>What’s appealing about this?</a:t>
            </a:r>
            <a:endParaRPr lang="en-US" i="1" dirty="0">
              <a:solidFill>
                <a:schemeClr val="tx2"/>
              </a:solidFill>
            </a:endParaRPr>
          </a:p>
        </p:txBody>
      </p:sp>
      <p:pic>
        <p:nvPicPr>
          <p:cNvPr id="3076" name="Picture 4" descr="http://www.firstderivatives.com/images/data_science_2.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535886" y="246912"/>
            <a:ext cx="2476084" cy="2359104"/>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768096" y="2606016"/>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10" name="Straight Connector 9"/>
          <p:cNvCxnSpPr/>
          <p:nvPr/>
        </p:nvCxnSpPr>
        <p:spPr>
          <a:xfrm>
            <a:off x="6353981" y="2602944"/>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1" name="TextBox 10"/>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6:51</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1546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Philosophy – On Language	</a:t>
            </a:r>
            <a:endParaRPr lang="en-US" dirty="0"/>
          </a:p>
        </p:txBody>
      </p:sp>
      <p:sp>
        <p:nvSpPr>
          <p:cNvPr id="4" name="Text Placeholder 3"/>
          <p:cNvSpPr>
            <a:spLocks noGrp="1"/>
          </p:cNvSpPr>
          <p:nvPr>
            <p:ph type="body" idx="1"/>
          </p:nvPr>
        </p:nvSpPr>
        <p:spPr>
          <a:xfrm>
            <a:off x="609600" y="1809750"/>
            <a:ext cx="5583768" cy="639762"/>
          </a:xfrm>
        </p:spPr>
        <p:txBody>
          <a:bodyPr>
            <a:noAutofit/>
          </a:bodyPr>
          <a:lstStyle/>
          <a:p>
            <a:r>
              <a:rPr lang="en-US" sz="2300" dirty="0" smtClean="0"/>
              <a:t>Traditional or Continental Philosophies</a:t>
            </a:r>
            <a:endParaRPr lang="en-US" sz="2300" dirty="0"/>
          </a:p>
        </p:txBody>
      </p:sp>
      <p:sp>
        <p:nvSpPr>
          <p:cNvPr id="6" name="Text Placeholder 5"/>
          <p:cNvSpPr>
            <a:spLocks noGrp="1"/>
          </p:cNvSpPr>
          <p:nvPr>
            <p:ph type="body" sz="half" idx="3"/>
          </p:nvPr>
        </p:nvSpPr>
        <p:spPr/>
        <p:txBody>
          <a:bodyPr>
            <a:normAutofit/>
          </a:bodyPr>
          <a:lstStyle/>
          <a:p>
            <a:r>
              <a:rPr lang="en-US" sz="2300" dirty="0" smtClean="0"/>
              <a:t>Analytic Philosophy</a:t>
            </a:r>
            <a:endParaRPr lang="en-US" sz="2300" dirty="0"/>
          </a:p>
        </p:txBody>
      </p:sp>
      <p:sp>
        <p:nvSpPr>
          <p:cNvPr id="5" name="Content Placeholder 4"/>
          <p:cNvSpPr>
            <a:spLocks noGrp="1"/>
          </p:cNvSpPr>
          <p:nvPr>
            <p:ph sz="quarter" idx="2"/>
          </p:nvPr>
        </p:nvSpPr>
        <p:spPr/>
        <p:txBody>
          <a:bodyPr/>
          <a:lstStyle/>
          <a:p>
            <a:r>
              <a:rPr lang="en-US" dirty="0" smtClean="0"/>
              <a:t>Language conveys stance on truth, knowledge, and values	</a:t>
            </a:r>
          </a:p>
          <a:p>
            <a:r>
              <a:rPr lang="en-US" dirty="0" smtClean="0"/>
              <a:t>Language is a </a:t>
            </a:r>
            <a:r>
              <a:rPr lang="en-US" dirty="0" smtClean="0">
                <a:solidFill>
                  <a:schemeClr val="tx2">
                    <a:lumMod val="75000"/>
                  </a:schemeClr>
                </a:solidFill>
              </a:rPr>
              <a:t>means</a:t>
            </a:r>
            <a:r>
              <a:rPr lang="en-US" dirty="0" smtClean="0"/>
              <a:t> toward the end of communicating better and more coherent systems and theories.</a:t>
            </a:r>
            <a:endParaRPr lang="en-US" dirty="0"/>
          </a:p>
        </p:txBody>
      </p:sp>
      <p:sp>
        <p:nvSpPr>
          <p:cNvPr id="7" name="Content Placeholder 6"/>
          <p:cNvSpPr>
            <a:spLocks noGrp="1"/>
          </p:cNvSpPr>
          <p:nvPr>
            <p:ph sz="quarter" idx="4"/>
          </p:nvPr>
        </p:nvSpPr>
        <p:spPr>
          <a:xfrm>
            <a:off x="6193369" y="2459036"/>
            <a:ext cx="5485602" cy="4398964"/>
          </a:xfrm>
        </p:spPr>
        <p:txBody>
          <a:bodyPr>
            <a:normAutofit fontScale="92500" lnSpcReduction="10000"/>
          </a:bodyPr>
          <a:lstStyle/>
          <a:p>
            <a:r>
              <a:rPr lang="en-US" dirty="0" smtClean="0"/>
              <a:t>Language can get sloppy.</a:t>
            </a:r>
          </a:p>
          <a:p>
            <a:r>
              <a:rPr lang="en-US" dirty="0" smtClean="0"/>
              <a:t>Language needs logical clarity.</a:t>
            </a:r>
          </a:p>
          <a:p>
            <a:r>
              <a:rPr lang="en-US" dirty="0"/>
              <a:t>Mathematics is a logical language. </a:t>
            </a:r>
          </a:p>
          <a:p>
            <a:r>
              <a:rPr lang="en-US" dirty="0" smtClean="0"/>
              <a:t>Genuine knowledge is the business of </a:t>
            </a:r>
            <a:r>
              <a:rPr lang="en-US" dirty="0" smtClean="0">
                <a:solidFill>
                  <a:schemeClr val="tx2">
                    <a:lumMod val="75000"/>
                  </a:schemeClr>
                </a:solidFill>
              </a:rPr>
              <a:t>science</a:t>
            </a:r>
            <a:r>
              <a:rPr lang="en-US" dirty="0" smtClean="0"/>
              <a:t> not philosophy.</a:t>
            </a:r>
          </a:p>
          <a:p>
            <a:r>
              <a:rPr lang="en-US" dirty="0" smtClean="0"/>
              <a:t>The business of philosophy is the precise use of language to describe knowledge, etc.  </a:t>
            </a:r>
          </a:p>
          <a:p>
            <a:r>
              <a:rPr lang="en-US" dirty="0" smtClean="0"/>
              <a:t>The precise use of language is an </a:t>
            </a:r>
            <a:r>
              <a:rPr lang="en-US" dirty="0" smtClean="0">
                <a:solidFill>
                  <a:schemeClr val="tx2">
                    <a:lumMod val="75000"/>
                  </a:schemeClr>
                </a:solidFill>
              </a:rPr>
              <a:t>end in itself</a:t>
            </a:r>
            <a:r>
              <a:rPr lang="en-US" dirty="0" smtClean="0"/>
              <a:t>. </a:t>
            </a:r>
          </a:p>
          <a:p>
            <a:pPr lvl="1"/>
            <a:r>
              <a:rPr lang="en-US" dirty="0" smtClean="0"/>
              <a:t>(Let someone else make up new coherent systems.) </a:t>
            </a:r>
          </a:p>
        </p:txBody>
      </p:sp>
      <p:pic>
        <p:nvPicPr>
          <p:cNvPr id="8" name="Picture 2" descr="https://encrypted-tbn3.gstatic.com/images?q=tbn:ANd9GcS_-kje9EOUWAoVmdhn8Qc9gmxImmfx1CdmU3WJdcUvgQHJz8dy"/>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397547" y="192541"/>
            <a:ext cx="2552700" cy="1790701"/>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768097" y="2449488"/>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10" name="Straight Connector 9"/>
          <p:cNvCxnSpPr/>
          <p:nvPr/>
        </p:nvCxnSpPr>
        <p:spPr>
          <a:xfrm>
            <a:off x="6353981" y="2449512"/>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1" name="TextBox 10"/>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6:54</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547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Philosophy – What’s Included	</a:t>
            </a:r>
            <a:endParaRPr lang="en-US" dirty="0"/>
          </a:p>
        </p:txBody>
      </p:sp>
      <p:sp>
        <p:nvSpPr>
          <p:cNvPr id="4" name="Text Placeholder 3"/>
          <p:cNvSpPr>
            <a:spLocks noGrp="1"/>
          </p:cNvSpPr>
          <p:nvPr>
            <p:ph type="body" idx="1"/>
          </p:nvPr>
        </p:nvSpPr>
        <p:spPr/>
        <p:txBody>
          <a:bodyPr>
            <a:normAutofit fontScale="92500"/>
          </a:bodyPr>
          <a:lstStyle/>
          <a:p>
            <a:r>
              <a:rPr lang="en-US" dirty="0" smtClean="0"/>
              <a:t>Traditional or Continental Philosophies</a:t>
            </a:r>
            <a:endParaRPr lang="en-US" dirty="0"/>
          </a:p>
        </p:txBody>
      </p:sp>
      <p:sp>
        <p:nvSpPr>
          <p:cNvPr id="6" name="Text Placeholder 5"/>
          <p:cNvSpPr>
            <a:spLocks noGrp="1"/>
          </p:cNvSpPr>
          <p:nvPr>
            <p:ph type="body" sz="half" idx="3"/>
          </p:nvPr>
        </p:nvSpPr>
        <p:spPr/>
        <p:txBody>
          <a:bodyPr>
            <a:normAutofit/>
          </a:bodyPr>
          <a:lstStyle/>
          <a:p>
            <a:r>
              <a:rPr lang="en-US" sz="2200" dirty="0" smtClean="0"/>
              <a:t>Analytic Philosophy</a:t>
            </a:r>
            <a:endParaRPr lang="en-US" sz="2200" dirty="0"/>
          </a:p>
        </p:txBody>
      </p:sp>
      <p:sp>
        <p:nvSpPr>
          <p:cNvPr id="5" name="Content Placeholder 4"/>
          <p:cNvSpPr>
            <a:spLocks noGrp="1"/>
          </p:cNvSpPr>
          <p:nvPr>
            <p:ph sz="quarter" idx="2"/>
          </p:nvPr>
        </p:nvSpPr>
        <p:spPr/>
        <p:txBody>
          <a:bodyPr>
            <a:noAutofit/>
          </a:bodyPr>
          <a:lstStyle/>
          <a:p>
            <a:r>
              <a:rPr lang="en-US" sz="2200" dirty="0" smtClean="0"/>
              <a:t>These philosophies include:</a:t>
            </a:r>
          </a:p>
          <a:p>
            <a:pPr lvl="1"/>
            <a:r>
              <a:rPr lang="en-US" sz="2200" dirty="0" smtClean="0"/>
              <a:t>Idealism, Realism, Neo-Scholasticism</a:t>
            </a:r>
          </a:p>
          <a:p>
            <a:pPr lvl="1"/>
            <a:r>
              <a:rPr lang="en-US" sz="2200" dirty="0" smtClean="0"/>
              <a:t>Pragmatism, Existentialism, Postmodernism</a:t>
            </a:r>
          </a:p>
          <a:p>
            <a:pPr lvl="1"/>
            <a:r>
              <a:rPr lang="en-US" sz="2200" dirty="0" smtClean="0"/>
              <a:t>Progressivism, Humanism, </a:t>
            </a:r>
            <a:r>
              <a:rPr lang="en-US" sz="2200" dirty="0" err="1" smtClean="0"/>
              <a:t>Perennialism</a:t>
            </a:r>
            <a:r>
              <a:rPr lang="en-US" sz="2200" dirty="0" smtClean="0"/>
              <a:t>, Essentialism, </a:t>
            </a:r>
            <a:r>
              <a:rPr lang="en-US" sz="2200" dirty="0" err="1" smtClean="0"/>
              <a:t>Reconstructionism</a:t>
            </a:r>
            <a:r>
              <a:rPr lang="en-US" sz="2200" dirty="0" smtClean="0"/>
              <a:t>, Futurism, Critical Pedagogy, Behaviorism</a:t>
            </a:r>
          </a:p>
        </p:txBody>
      </p:sp>
      <p:sp>
        <p:nvSpPr>
          <p:cNvPr id="7" name="Content Placeholder 6"/>
          <p:cNvSpPr>
            <a:spLocks noGrp="1"/>
          </p:cNvSpPr>
          <p:nvPr>
            <p:ph sz="quarter" idx="4"/>
          </p:nvPr>
        </p:nvSpPr>
        <p:spPr/>
        <p:txBody>
          <a:bodyPr>
            <a:normAutofit/>
          </a:bodyPr>
          <a:lstStyle/>
          <a:p>
            <a:r>
              <a:rPr lang="en-US" sz="2200" dirty="0" smtClean="0"/>
              <a:t>Umbrella term includes:</a:t>
            </a:r>
          </a:p>
          <a:p>
            <a:pPr lvl="1"/>
            <a:r>
              <a:rPr lang="en-US" sz="2200" dirty="0" smtClean="0"/>
              <a:t>Logical positivism</a:t>
            </a:r>
          </a:p>
          <a:p>
            <a:pPr lvl="1"/>
            <a:r>
              <a:rPr lang="en-US" sz="2200" dirty="0" smtClean="0"/>
              <a:t>Logical empiricism</a:t>
            </a:r>
          </a:p>
          <a:p>
            <a:pPr lvl="1"/>
            <a:r>
              <a:rPr lang="en-US" sz="2200" dirty="0" smtClean="0"/>
              <a:t>Linguistic analysis</a:t>
            </a:r>
          </a:p>
          <a:p>
            <a:pPr lvl="1"/>
            <a:r>
              <a:rPr lang="en-US" sz="2200" dirty="0" smtClean="0"/>
              <a:t>Logical atomism</a:t>
            </a:r>
          </a:p>
          <a:p>
            <a:pPr lvl="1"/>
            <a:r>
              <a:rPr lang="en-US" sz="2200" dirty="0" smtClean="0"/>
              <a:t>Oxford analysis</a:t>
            </a:r>
          </a:p>
        </p:txBody>
      </p:sp>
      <p:pic>
        <p:nvPicPr>
          <p:cNvPr id="4098" name="Picture 2" descr="https://encrypted-tbn1.gstatic.com/images?q=tbn:ANd9GcQj-2_-Ho8EqLjSC6WX071FBkx7xRm37G1ucY8K0QLNAUDBdZdO"/>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9170799" y="192539"/>
            <a:ext cx="2756316" cy="1853975"/>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768097" y="2449488"/>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6353981" y="2449512"/>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0" name="TextBox 9"/>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6:57</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693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Philosophy – What’s Included	</a:t>
            </a:r>
            <a:endParaRPr lang="en-US" dirty="0"/>
          </a:p>
        </p:txBody>
      </p:sp>
      <p:sp>
        <p:nvSpPr>
          <p:cNvPr id="4" name="Text Placeholder 3"/>
          <p:cNvSpPr>
            <a:spLocks noGrp="1"/>
          </p:cNvSpPr>
          <p:nvPr>
            <p:ph type="body" idx="1"/>
          </p:nvPr>
        </p:nvSpPr>
        <p:spPr/>
        <p:txBody>
          <a:bodyPr>
            <a:normAutofit fontScale="92500"/>
          </a:bodyPr>
          <a:lstStyle/>
          <a:p>
            <a:r>
              <a:rPr lang="en-US" dirty="0" smtClean="0"/>
              <a:t>Traditional or Continental Philosophies</a:t>
            </a:r>
            <a:endParaRPr lang="en-US" dirty="0"/>
          </a:p>
        </p:txBody>
      </p:sp>
      <p:sp>
        <p:nvSpPr>
          <p:cNvPr id="6" name="Text Placeholder 5"/>
          <p:cNvSpPr>
            <a:spLocks noGrp="1"/>
          </p:cNvSpPr>
          <p:nvPr>
            <p:ph type="body" sz="half" idx="3"/>
          </p:nvPr>
        </p:nvSpPr>
        <p:spPr/>
        <p:txBody>
          <a:bodyPr/>
          <a:lstStyle/>
          <a:p>
            <a:r>
              <a:rPr lang="en-US" dirty="0" smtClean="0"/>
              <a:t>Analytic Philosophy</a:t>
            </a:r>
            <a:endParaRPr lang="en-US" dirty="0"/>
          </a:p>
        </p:txBody>
      </p:sp>
      <p:sp>
        <p:nvSpPr>
          <p:cNvPr id="5" name="Content Placeholder 4"/>
          <p:cNvSpPr>
            <a:spLocks noGrp="1"/>
          </p:cNvSpPr>
          <p:nvPr>
            <p:ph sz="quarter" idx="2"/>
          </p:nvPr>
        </p:nvSpPr>
        <p:spPr/>
        <p:txBody>
          <a:bodyPr/>
          <a:lstStyle/>
          <a:p>
            <a:r>
              <a:rPr lang="en-US" dirty="0" smtClean="0"/>
              <a:t>Can provide an ideological foundation or “-ism”.  </a:t>
            </a:r>
          </a:p>
          <a:p>
            <a:r>
              <a:rPr lang="en-US" dirty="0" smtClean="0"/>
              <a:t>Provide systematic perspective on knowledge, human nature, etc. </a:t>
            </a:r>
          </a:p>
          <a:p>
            <a:pPr lvl="1"/>
            <a:r>
              <a:rPr lang="en-US" dirty="0" smtClean="0"/>
              <a:t>Try to account for </a:t>
            </a:r>
            <a:r>
              <a:rPr lang="en-US" i="1" dirty="0" smtClean="0"/>
              <a:t>everything</a:t>
            </a:r>
            <a:r>
              <a:rPr lang="en-US" dirty="0" smtClean="0"/>
              <a:t>.</a:t>
            </a:r>
          </a:p>
        </p:txBody>
      </p:sp>
      <p:sp>
        <p:nvSpPr>
          <p:cNvPr id="7" name="Content Placeholder 6"/>
          <p:cNvSpPr>
            <a:spLocks noGrp="1"/>
          </p:cNvSpPr>
          <p:nvPr>
            <p:ph sz="quarter" idx="4"/>
          </p:nvPr>
        </p:nvSpPr>
        <p:spPr/>
        <p:txBody>
          <a:bodyPr>
            <a:normAutofit fontScale="92500"/>
          </a:bodyPr>
          <a:lstStyle/>
          <a:p>
            <a:r>
              <a:rPr lang="en-US" dirty="0" smtClean="0"/>
              <a:t>Helps us “better understand the meanings of our current ideologies.”  </a:t>
            </a:r>
          </a:p>
          <a:p>
            <a:r>
              <a:rPr lang="en-US" dirty="0" smtClean="0"/>
              <a:t>Avoids </a:t>
            </a:r>
            <a:r>
              <a:rPr lang="en-US" dirty="0"/>
              <a:t>making prescriptive statements and statements of </a:t>
            </a:r>
            <a:r>
              <a:rPr lang="en-US" dirty="0" smtClean="0"/>
              <a:t>value</a:t>
            </a:r>
          </a:p>
          <a:p>
            <a:r>
              <a:rPr lang="en-US" dirty="0" smtClean="0"/>
              <a:t>Many education problems are essentially </a:t>
            </a:r>
            <a:r>
              <a:rPr lang="en-US" i="1" dirty="0" smtClean="0"/>
              <a:t>language</a:t>
            </a:r>
            <a:r>
              <a:rPr lang="en-US" dirty="0" smtClean="0"/>
              <a:t> problems.</a:t>
            </a:r>
          </a:p>
          <a:p>
            <a:pPr lvl="1"/>
            <a:r>
              <a:rPr lang="en-US" sz="2200" dirty="0" smtClean="0"/>
              <a:t>Ambiguous emotive slogans</a:t>
            </a:r>
          </a:p>
          <a:p>
            <a:pPr lvl="1"/>
            <a:r>
              <a:rPr lang="en-US" sz="2200" dirty="0" smtClean="0"/>
              <a:t>Imprecise statements and slogans</a:t>
            </a:r>
          </a:p>
          <a:p>
            <a:r>
              <a:rPr lang="en-US" i="1" dirty="0" smtClean="0">
                <a:solidFill>
                  <a:schemeClr val="tx2">
                    <a:lumMod val="75000"/>
                  </a:schemeClr>
                </a:solidFill>
              </a:rPr>
              <a:t>What does this mean?</a:t>
            </a:r>
          </a:p>
        </p:txBody>
      </p:sp>
      <p:pic>
        <p:nvPicPr>
          <p:cNvPr id="8" name="Picture 2" descr="https://encrypted-tbn1.gstatic.com/images?q=tbn:ANd9GcQj-2_-Ho8EqLjSC6WX071FBkx7xRm37G1ucY8K0QLNAUDBdZdO"/>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9170799" y="192539"/>
            <a:ext cx="2756316" cy="185397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768097" y="2449488"/>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10" name="Straight Connector 9"/>
          <p:cNvCxnSpPr/>
          <p:nvPr/>
        </p:nvCxnSpPr>
        <p:spPr>
          <a:xfrm>
            <a:off x="6353981" y="2449512"/>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1" name="TextBox 10"/>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7:00</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3288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ightfall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Nightfall design template" id="{8E782A46-4514-4890-A557-B2C16D284495}" vid="{905231CD-0261-44B0-B7D7-6EDADDAACF34}"/>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232C19C-A75B-4E3F-8B30-1035B9FCAD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Nightfall design slides</Template>
  <TotalTime>0</TotalTime>
  <Words>1251</Words>
  <Application>Microsoft Office PowerPoint</Application>
  <PresentationFormat>Widescreen</PresentationFormat>
  <Paragraphs>201</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Narrow</vt:lpstr>
      <vt:lpstr>Bauhaus 93</vt:lpstr>
      <vt:lpstr>Wingdings</vt:lpstr>
      <vt:lpstr>Wingdings 2</vt:lpstr>
      <vt:lpstr>Wingdings 3</vt:lpstr>
      <vt:lpstr>Nightfall design template</vt:lpstr>
      <vt:lpstr>Chapter 5: Postmodernism  Chapter 7: Analytic Philosophy </vt:lpstr>
      <vt:lpstr>Chapter 5 – Postmodernism </vt:lpstr>
      <vt:lpstr>Post-Modernism:  Discussion Forum Questions</vt:lpstr>
      <vt:lpstr>Post-Modernism Table Talk Topics (see last week’s chart)</vt:lpstr>
      <vt:lpstr>Chapter 7 – Analytic Philosophy  Bertrand Russell:</vt:lpstr>
      <vt:lpstr>Analytic Philosophy – What Is It? </vt:lpstr>
      <vt:lpstr>Analytic Philosophy – On Language </vt:lpstr>
      <vt:lpstr>Analytic Philosophy – What’s Included </vt:lpstr>
      <vt:lpstr>Analytic Philosophy – What’s Included </vt:lpstr>
      <vt:lpstr>The Analytic Process</vt:lpstr>
      <vt:lpstr>San Francisco Unified School District—Strategic Plan</vt:lpstr>
      <vt:lpstr>The Analytic Process</vt:lpstr>
      <vt:lpstr>Evaluation of Analytic Philosophy</vt:lpstr>
      <vt:lpstr>Evaluation of Analytic Philosophy</vt:lpstr>
      <vt:lpstr>Your Questions on Analytic Perspective</vt:lpstr>
      <vt:lpstr>Analytic Philosophy Table Talk Topics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2014-10-06T22:06:06Z</dcterms:created>
  <dcterms:modified xsi:type="dcterms:W3CDTF">2017-10-03T23:07:03Z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TC034605339991</vt:lpwstr>
  </property>
</Properties>
</file>