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Lst>
  <p:notesMasterIdLst>
    <p:notesMasterId r:id="rId40"/>
  </p:notesMasterIdLst>
  <p:handoutMasterIdLst>
    <p:handoutMasterId r:id="rId41"/>
  </p:handoutMasterIdLst>
  <p:sldIdLst>
    <p:sldId id="256" r:id="rId4"/>
    <p:sldId id="302" r:id="rId5"/>
    <p:sldId id="305" r:id="rId6"/>
    <p:sldId id="262" r:id="rId7"/>
    <p:sldId id="267" r:id="rId8"/>
    <p:sldId id="299" r:id="rId9"/>
    <p:sldId id="277" r:id="rId10"/>
    <p:sldId id="261" r:id="rId11"/>
    <p:sldId id="297" r:id="rId12"/>
    <p:sldId id="278" r:id="rId13"/>
    <p:sldId id="260" r:id="rId14"/>
    <p:sldId id="300" r:id="rId15"/>
    <p:sldId id="279" r:id="rId16"/>
    <p:sldId id="274" r:id="rId17"/>
    <p:sldId id="301" r:id="rId18"/>
    <p:sldId id="280" r:id="rId19"/>
    <p:sldId id="264" r:id="rId20"/>
    <p:sldId id="281" r:id="rId21"/>
    <p:sldId id="276" r:id="rId22"/>
    <p:sldId id="298" r:id="rId23"/>
    <p:sldId id="282" r:id="rId24"/>
    <p:sldId id="258" r:id="rId25"/>
    <p:sldId id="271" r:id="rId26"/>
    <p:sldId id="283" r:id="rId27"/>
    <p:sldId id="259" r:id="rId28"/>
    <p:sldId id="290" r:id="rId29"/>
    <p:sldId id="284" r:id="rId30"/>
    <p:sldId id="275" r:id="rId31"/>
    <p:sldId id="272" r:id="rId32"/>
    <p:sldId id="285" r:id="rId33"/>
    <p:sldId id="273" r:id="rId34"/>
    <p:sldId id="293" r:id="rId35"/>
    <p:sldId id="303" r:id="rId36"/>
    <p:sldId id="307" r:id="rId37"/>
    <p:sldId id="266" r:id="rId38"/>
    <p:sldId id="306" r:id="rId39"/>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FCEFE7"/>
    <a:srgbClr val="FFFFFF"/>
    <a:srgbClr val="F9DCCC"/>
    <a:srgbClr val="E3880F"/>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1" y="125"/>
      </p:cViewPr>
      <p:guideLst/>
    </p:cSldViewPr>
  </p:slideViewPr>
  <p:notesTextViewPr>
    <p:cViewPr>
      <p:scale>
        <a:sx n="1" d="1"/>
        <a:sy n="1" d="1"/>
      </p:scale>
      <p:origin x="0" y="0"/>
    </p:cViewPr>
  </p:notesTextViewPr>
  <p:sorterViewPr>
    <p:cViewPr>
      <p:scale>
        <a:sx n="75" d="100"/>
        <a:sy n="75" d="100"/>
      </p:scale>
      <p:origin x="0" y="-50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D5E97723-035E-4E35-83B7-14483A71D536}" type="datetimeFigureOut">
              <a:rPr lang="en-US" smtClean="0"/>
              <a:t>10/3/2017</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7E6BC973-514A-4562-9FA4-E00EEAA01196}" type="slidenum">
              <a:rPr lang="en-US" smtClean="0"/>
              <a:t>‹#›</a:t>
            </a:fld>
            <a:endParaRPr lang="en-US"/>
          </a:p>
        </p:txBody>
      </p:sp>
    </p:spTree>
    <p:extLst>
      <p:ext uri="{BB962C8B-B14F-4D97-AF65-F5344CB8AC3E}">
        <p14:creationId xmlns:p14="http://schemas.microsoft.com/office/powerpoint/2010/main" val="2924685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382B545E-82D2-46FE-9F28-9DE48BD1E009}" type="datetimeFigureOut">
              <a:rPr lang="en-US" smtClean="0"/>
              <a:t>10/3/2017</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33A79145-6DE8-4751-A78A-8111854E3F16}" type="slidenum">
              <a:rPr lang="en-US" smtClean="0"/>
              <a:t>‹#›</a:t>
            </a:fld>
            <a:endParaRPr lang="en-US"/>
          </a:p>
        </p:txBody>
      </p:sp>
    </p:spTree>
    <p:extLst>
      <p:ext uri="{BB962C8B-B14F-4D97-AF65-F5344CB8AC3E}">
        <p14:creationId xmlns:p14="http://schemas.microsoft.com/office/powerpoint/2010/main" val="152946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a:t>
            </a:fld>
            <a:endParaRPr lang="en-US"/>
          </a:p>
        </p:txBody>
      </p:sp>
    </p:spTree>
    <p:extLst>
      <p:ext uri="{BB962C8B-B14F-4D97-AF65-F5344CB8AC3E}">
        <p14:creationId xmlns:p14="http://schemas.microsoft.com/office/powerpoint/2010/main" val="134061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12</a:t>
            </a:fld>
            <a:endParaRPr lang="en-US"/>
          </a:p>
        </p:txBody>
      </p:sp>
    </p:spTree>
    <p:extLst>
      <p:ext uri="{BB962C8B-B14F-4D97-AF65-F5344CB8AC3E}">
        <p14:creationId xmlns:p14="http://schemas.microsoft.com/office/powerpoint/2010/main" val="171927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13</a:t>
            </a:fld>
            <a:endParaRPr lang="en-US"/>
          </a:p>
        </p:txBody>
      </p:sp>
    </p:spTree>
    <p:extLst>
      <p:ext uri="{BB962C8B-B14F-4D97-AF65-F5344CB8AC3E}">
        <p14:creationId xmlns:p14="http://schemas.microsoft.com/office/powerpoint/2010/main" val="61784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14</a:t>
            </a:fld>
            <a:endParaRPr lang="en-US"/>
          </a:p>
        </p:txBody>
      </p:sp>
    </p:spTree>
    <p:extLst>
      <p:ext uri="{BB962C8B-B14F-4D97-AF65-F5344CB8AC3E}">
        <p14:creationId xmlns:p14="http://schemas.microsoft.com/office/powerpoint/2010/main" val="64733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15</a:t>
            </a:fld>
            <a:endParaRPr lang="en-US"/>
          </a:p>
        </p:txBody>
      </p:sp>
    </p:spTree>
    <p:extLst>
      <p:ext uri="{BB962C8B-B14F-4D97-AF65-F5344CB8AC3E}">
        <p14:creationId xmlns:p14="http://schemas.microsoft.com/office/powerpoint/2010/main" val="273875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16</a:t>
            </a:fld>
            <a:endParaRPr lang="en-US"/>
          </a:p>
        </p:txBody>
      </p:sp>
    </p:spTree>
    <p:extLst>
      <p:ext uri="{BB962C8B-B14F-4D97-AF65-F5344CB8AC3E}">
        <p14:creationId xmlns:p14="http://schemas.microsoft.com/office/powerpoint/2010/main" val="213561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17</a:t>
            </a:fld>
            <a:endParaRPr lang="en-US"/>
          </a:p>
        </p:txBody>
      </p:sp>
    </p:spTree>
    <p:extLst>
      <p:ext uri="{BB962C8B-B14F-4D97-AF65-F5344CB8AC3E}">
        <p14:creationId xmlns:p14="http://schemas.microsoft.com/office/powerpoint/2010/main" val="228232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18</a:t>
            </a:fld>
            <a:endParaRPr lang="en-US"/>
          </a:p>
        </p:txBody>
      </p:sp>
    </p:spTree>
    <p:extLst>
      <p:ext uri="{BB962C8B-B14F-4D97-AF65-F5344CB8AC3E}">
        <p14:creationId xmlns:p14="http://schemas.microsoft.com/office/powerpoint/2010/main" val="404437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19</a:t>
            </a:fld>
            <a:endParaRPr lang="en-US"/>
          </a:p>
        </p:txBody>
      </p:sp>
    </p:spTree>
    <p:extLst>
      <p:ext uri="{BB962C8B-B14F-4D97-AF65-F5344CB8AC3E}">
        <p14:creationId xmlns:p14="http://schemas.microsoft.com/office/powerpoint/2010/main" val="258678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20</a:t>
            </a:fld>
            <a:endParaRPr lang="en-US"/>
          </a:p>
        </p:txBody>
      </p:sp>
    </p:spTree>
    <p:extLst>
      <p:ext uri="{BB962C8B-B14F-4D97-AF65-F5344CB8AC3E}">
        <p14:creationId xmlns:p14="http://schemas.microsoft.com/office/powerpoint/2010/main" val="258506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21</a:t>
            </a:fld>
            <a:endParaRPr lang="en-US"/>
          </a:p>
        </p:txBody>
      </p:sp>
    </p:spTree>
    <p:extLst>
      <p:ext uri="{BB962C8B-B14F-4D97-AF65-F5344CB8AC3E}">
        <p14:creationId xmlns:p14="http://schemas.microsoft.com/office/powerpoint/2010/main" val="349473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4</a:t>
            </a:fld>
            <a:endParaRPr lang="en-US"/>
          </a:p>
        </p:txBody>
      </p:sp>
    </p:spTree>
    <p:extLst>
      <p:ext uri="{BB962C8B-B14F-4D97-AF65-F5344CB8AC3E}">
        <p14:creationId xmlns:p14="http://schemas.microsoft.com/office/powerpoint/2010/main" val="100315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22</a:t>
            </a:fld>
            <a:endParaRPr lang="en-US"/>
          </a:p>
        </p:txBody>
      </p:sp>
    </p:spTree>
    <p:extLst>
      <p:ext uri="{BB962C8B-B14F-4D97-AF65-F5344CB8AC3E}">
        <p14:creationId xmlns:p14="http://schemas.microsoft.com/office/powerpoint/2010/main" val="263962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23</a:t>
            </a:fld>
            <a:endParaRPr lang="en-US"/>
          </a:p>
        </p:txBody>
      </p:sp>
    </p:spTree>
    <p:extLst>
      <p:ext uri="{BB962C8B-B14F-4D97-AF65-F5344CB8AC3E}">
        <p14:creationId xmlns:p14="http://schemas.microsoft.com/office/powerpoint/2010/main" val="135658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24</a:t>
            </a:fld>
            <a:endParaRPr lang="en-US"/>
          </a:p>
        </p:txBody>
      </p:sp>
    </p:spTree>
    <p:extLst>
      <p:ext uri="{BB962C8B-B14F-4D97-AF65-F5344CB8AC3E}">
        <p14:creationId xmlns:p14="http://schemas.microsoft.com/office/powerpoint/2010/main" val="3786107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25</a:t>
            </a:fld>
            <a:endParaRPr lang="en-US"/>
          </a:p>
        </p:txBody>
      </p:sp>
    </p:spTree>
    <p:extLst>
      <p:ext uri="{BB962C8B-B14F-4D97-AF65-F5344CB8AC3E}">
        <p14:creationId xmlns:p14="http://schemas.microsoft.com/office/powerpoint/2010/main" val="123044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26</a:t>
            </a:fld>
            <a:endParaRPr lang="en-US"/>
          </a:p>
        </p:txBody>
      </p:sp>
    </p:spTree>
    <p:extLst>
      <p:ext uri="{BB962C8B-B14F-4D97-AF65-F5344CB8AC3E}">
        <p14:creationId xmlns:p14="http://schemas.microsoft.com/office/powerpoint/2010/main" val="258175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27</a:t>
            </a:fld>
            <a:endParaRPr lang="en-US"/>
          </a:p>
        </p:txBody>
      </p:sp>
    </p:spTree>
    <p:extLst>
      <p:ext uri="{BB962C8B-B14F-4D97-AF65-F5344CB8AC3E}">
        <p14:creationId xmlns:p14="http://schemas.microsoft.com/office/powerpoint/2010/main" val="2241847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28</a:t>
            </a:fld>
            <a:endParaRPr lang="en-US"/>
          </a:p>
        </p:txBody>
      </p:sp>
    </p:spTree>
    <p:extLst>
      <p:ext uri="{BB962C8B-B14F-4D97-AF65-F5344CB8AC3E}">
        <p14:creationId xmlns:p14="http://schemas.microsoft.com/office/powerpoint/2010/main" val="321041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29</a:t>
            </a:fld>
            <a:endParaRPr lang="en-US"/>
          </a:p>
        </p:txBody>
      </p:sp>
    </p:spTree>
    <p:extLst>
      <p:ext uri="{BB962C8B-B14F-4D97-AF65-F5344CB8AC3E}">
        <p14:creationId xmlns:p14="http://schemas.microsoft.com/office/powerpoint/2010/main" val="322415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30</a:t>
            </a:fld>
            <a:endParaRPr lang="en-US"/>
          </a:p>
        </p:txBody>
      </p:sp>
    </p:spTree>
    <p:extLst>
      <p:ext uri="{BB962C8B-B14F-4D97-AF65-F5344CB8AC3E}">
        <p14:creationId xmlns:p14="http://schemas.microsoft.com/office/powerpoint/2010/main" val="3340821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31</a:t>
            </a:fld>
            <a:endParaRPr lang="en-US"/>
          </a:p>
        </p:txBody>
      </p:sp>
    </p:spTree>
    <p:extLst>
      <p:ext uri="{BB962C8B-B14F-4D97-AF65-F5344CB8AC3E}">
        <p14:creationId xmlns:p14="http://schemas.microsoft.com/office/powerpoint/2010/main" val="269443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5</a:t>
            </a:fld>
            <a:endParaRPr lang="en-US"/>
          </a:p>
        </p:txBody>
      </p:sp>
    </p:spTree>
    <p:extLst>
      <p:ext uri="{BB962C8B-B14F-4D97-AF65-F5344CB8AC3E}">
        <p14:creationId xmlns:p14="http://schemas.microsoft.com/office/powerpoint/2010/main" val="1034801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716F0-385D-4F6E-BE54-A09D410D24C2}"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4832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35</a:t>
            </a:fld>
            <a:endParaRPr lang="en-US"/>
          </a:p>
        </p:txBody>
      </p:sp>
    </p:spTree>
    <p:extLst>
      <p:ext uri="{BB962C8B-B14F-4D97-AF65-F5344CB8AC3E}">
        <p14:creationId xmlns:p14="http://schemas.microsoft.com/office/powerpoint/2010/main" val="41581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6</a:t>
            </a:fld>
            <a:endParaRPr lang="en-US"/>
          </a:p>
        </p:txBody>
      </p:sp>
    </p:spTree>
    <p:extLst>
      <p:ext uri="{BB962C8B-B14F-4D97-AF65-F5344CB8AC3E}">
        <p14:creationId xmlns:p14="http://schemas.microsoft.com/office/powerpoint/2010/main" val="90609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7</a:t>
            </a:fld>
            <a:endParaRPr lang="en-US"/>
          </a:p>
        </p:txBody>
      </p:sp>
    </p:spTree>
    <p:extLst>
      <p:ext uri="{BB962C8B-B14F-4D97-AF65-F5344CB8AC3E}">
        <p14:creationId xmlns:p14="http://schemas.microsoft.com/office/powerpoint/2010/main" val="67532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8</a:t>
            </a:fld>
            <a:endParaRPr lang="en-US"/>
          </a:p>
        </p:txBody>
      </p:sp>
    </p:spTree>
    <p:extLst>
      <p:ext uri="{BB962C8B-B14F-4D97-AF65-F5344CB8AC3E}">
        <p14:creationId xmlns:p14="http://schemas.microsoft.com/office/powerpoint/2010/main" val="373739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9</a:t>
            </a:fld>
            <a:endParaRPr lang="en-US"/>
          </a:p>
        </p:txBody>
      </p:sp>
    </p:spTree>
    <p:extLst>
      <p:ext uri="{BB962C8B-B14F-4D97-AF65-F5344CB8AC3E}">
        <p14:creationId xmlns:p14="http://schemas.microsoft.com/office/powerpoint/2010/main" val="69855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10</a:t>
            </a:fld>
            <a:endParaRPr lang="en-US"/>
          </a:p>
        </p:txBody>
      </p:sp>
    </p:spTree>
    <p:extLst>
      <p:ext uri="{BB962C8B-B14F-4D97-AF65-F5344CB8AC3E}">
        <p14:creationId xmlns:p14="http://schemas.microsoft.com/office/powerpoint/2010/main" val="75471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11</a:t>
            </a:fld>
            <a:endParaRPr lang="en-US"/>
          </a:p>
        </p:txBody>
      </p:sp>
    </p:spTree>
    <p:extLst>
      <p:ext uri="{BB962C8B-B14F-4D97-AF65-F5344CB8AC3E}">
        <p14:creationId xmlns:p14="http://schemas.microsoft.com/office/powerpoint/2010/main" val="1267263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6D5A0B-1F02-4B41-8232-8341EFD18BBA}" type="datetime1">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98530" y="6301312"/>
            <a:ext cx="1090294" cy="495658"/>
          </a:xfrm>
        </p:spPr>
        <p:txBody>
          <a:bodyPr/>
          <a:lstStyle>
            <a:lvl1pPr algn="r">
              <a:defRPr/>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C2FBC-88D9-4E2E-8DCB-CB2857957585}"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1717C-FE79-43D3-86AF-AF944B98DF82}"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A84D7-4615-4AFE-9436-A269AA25E837}"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3005F-3BCC-44C2-A74E-E97E8CB9D4BF}"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678E6F2-F657-4E32-A104-8BFE1DDEE284}" type="datetime1">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9500EB-23E8-4F97-BE62-80D3BAFFE5E6}" type="datetime1">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EB890-6B80-4F92-9806-527960172856}" type="datetime1">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645F964-D3D4-4492-BB81-EEEE499BC58D}" type="datetime1">
              <a:rPr lang="en-US" smtClean="0"/>
              <a:t>10/3/2017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A68E4-B328-4378-BF3D-5E1FECF336E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50473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68E4-B328-4378-BF3D-5E1FECF336E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204658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71C4C8-CDDB-4021-A114-C264ACAE4E84}" type="datetime1">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34672" y="6278452"/>
            <a:ext cx="1154151" cy="545394"/>
          </a:xfrm>
        </p:spPr>
        <p:txBody>
          <a:bodyPr/>
          <a:lstStyle>
            <a:lvl1pPr algn="r">
              <a:defRPr/>
            </a:lvl1pPr>
          </a:lstStyle>
          <a:p>
            <a:fld id="{6D22F896-40B5-4ADD-8801-0D06FADFA0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5A68E4-B328-4378-BF3D-5E1FECF336E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224411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A68E4-B328-4378-BF3D-5E1FECF336E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2733886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A68E4-B328-4378-BF3D-5E1FECF336E2}"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1694285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A68E4-B328-4378-BF3D-5E1FECF336E2}"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3272853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A68E4-B328-4378-BF3D-5E1FECF336E2}"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144402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5A68E4-B328-4378-BF3D-5E1FECF336E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824543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5A68E4-B328-4378-BF3D-5E1FECF336E2}"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246777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68E4-B328-4378-BF3D-5E1FECF336E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127827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68E4-B328-4378-BF3D-5E1FECF336E2}"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59A80-0B19-4BBD-9AE8-E2047660C00D}" type="slidenum">
              <a:rPr lang="en-US" smtClean="0"/>
              <a:t>‹#›</a:t>
            </a:fld>
            <a:endParaRPr lang="en-US"/>
          </a:p>
        </p:txBody>
      </p:sp>
    </p:spTree>
    <p:extLst>
      <p:ext uri="{BB962C8B-B14F-4D97-AF65-F5344CB8AC3E}">
        <p14:creationId xmlns:p14="http://schemas.microsoft.com/office/powerpoint/2010/main" val="628495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33024136-D290-48F3-A182-4C46BEB5146B}" type="datetime1">
              <a:rPr lang="en-US" smtClean="0"/>
              <a:t>10/3/2017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111675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28C48-D765-42F1-B221-5870AC6EA84C}" type="datetime1">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5E2A9F4F-03AD-4497-A65D-076601BD41D2}"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3966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FBF3AC-A781-43AA-8BD5-B12F49168B94}"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7350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256A41-C91B-43FF-9881-F5DA9878418F}"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D7AA76-41EE-4C13-950E-E611B8B8FC52}" type="datetime1">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565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407A26-E7BC-4498-97E4-87AF12377CA9}" type="datetime1">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84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A4171-1117-4486-993C-35A7470D8847}" type="datetime1">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095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2A4CB8-1563-4663-81DB-74EB416C19BE}"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820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p:spPr>
        <p:txBody>
          <a:bodyPr/>
          <a:lstStyle/>
          <a:p>
            <a:fld id="{0C6724CE-2468-448B-87C1-A92EDD78369B}" type="datetime1">
              <a:rPr lang="en-US" smtClean="0"/>
              <a:t>10/3/2017</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8270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C7D44C-38B1-4D0F-9006-D5774F331095}"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431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D518A-FD4F-4358-B95B-9DB5A17160FB}"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497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1B33C6-9E01-4646-9388-FA9AAFD59A2D}"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DBA81F-1C66-4396-876E-535B80CD1055}" type="datetime1">
              <a:rPr lang="en-US" smtClean="0"/>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ED7D56-5295-4A15-973C-6DCF005728DF}" type="datetime1">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96B5A73-AFB7-41F8-85F2-CCEE58B7CB70}" type="datetime1">
              <a:rPr lang="en-US" smtClean="0"/>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C4BC2-809C-47B6-B12E-DF32659A5560}"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E57FD-B61E-4D65-82D9-BDD6EFAE62B2}" type="datetime1">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85E251-C16D-4EBF-B49A-6B08640FCC17}" type="datetime1">
              <a:rPr lang="en-US" smtClean="0"/>
              <a:t>10/3/2017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A68E4-B328-4378-BF3D-5E1FECF336E2}"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59A80-0B19-4BBD-9AE8-E2047660C00D}" type="slidenum">
              <a:rPr lang="en-US" smtClean="0"/>
              <a:t>‹#›</a:t>
            </a:fld>
            <a:endParaRPr lang="en-US"/>
          </a:p>
        </p:txBody>
      </p:sp>
    </p:spTree>
    <p:extLst>
      <p:ext uri="{BB962C8B-B14F-4D97-AF65-F5344CB8AC3E}">
        <p14:creationId xmlns:p14="http://schemas.microsoft.com/office/powerpoint/2010/main" val="36310556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10/3/2017</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65986008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youtube.com/watch?v=D-RS80DVv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authenticeducating.com/education-philosophy-inventory/" TargetMode="External"/><Relationship Id="rId7"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12188824" cy="1828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615184"/>
            <a:ext cx="8924544" cy="1609343"/>
          </a:xfrm>
        </p:spPr>
        <p:txBody>
          <a:bodyPr/>
          <a:lstStyle/>
          <a:p>
            <a:r>
              <a:rPr lang="en-US" dirty="0" smtClean="0"/>
              <a:t>Contemporary Theories </a:t>
            </a:r>
            <a:r>
              <a:rPr lang="en-US" i="1" dirty="0" smtClean="0">
                <a:solidFill>
                  <a:schemeClr val="bg2"/>
                </a:solidFill>
                <a:effectLst>
                  <a:outerShdw blurRad="38100" dist="38100" dir="2700000" algn="tl">
                    <a:srgbClr val="000000">
                      <a:alpha val="43137"/>
                    </a:srgbClr>
                  </a:outerShdw>
                </a:effectLst>
              </a:rPr>
              <a:t>(10) </a:t>
            </a:r>
            <a:r>
              <a:rPr lang="en-US" dirty="0" smtClean="0"/>
              <a:t>of Education</a:t>
            </a:r>
            <a:endParaRPr lang="en-US" sz="4000" dirty="0"/>
          </a:p>
        </p:txBody>
      </p:sp>
      <p:sp>
        <p:nvSpPr>
          <p:cNvPr id="3" name="Subtitle 2"/>
          <p:cNvSpPr>
            <a:spLocks noGrp="1"/>
          </p:cNvSpPr>
          <p:nvPr>
            <p:ph type="subTitle" idx="1"/>
          </p:nvPr>
        </p:nvSpPr>
        <p:spPr/>
        <p:txBody>
          <a:bodyPr>
            <a:noAutofit/>
          </a:bodyPr>
          <a:lstStyle/>
          <a:p>
            <a:r>
              <a:rPr lang="en-US" sz="2800" dirty="0" smtClean="0">
                <a:effectLst>
                  <a:outerShdw blurRad="38100" dist="38100" dir="2700000" algn="tl">
                    <a:srgbClr val="000000">
                      <a:alpha val="43137"/>
                    </a:srgbClr>
                  </a:outerShdw>
                </a:effectLst>
              </a:rPr>
              <a:t>EDUC 300 / CORE 310</a:t>
            </a:r>
          </a:p>
          <a:p>
            <a:r>
              <a:rPr lang="en-US" sz="2800" dirty="0">
                <a:effectLst>
                  <a:outerShdw blurRad="38100" dist="38100" dir="2700000" algn="tl">
                    <a:srgbClr val="000000">
                      <a:alpha val="43137"/>
                    </a:srgbClr>
                  </a:outerShdw>
                </a:effectLst>
              </a:rPr>
              <a:t>Knight Chapter </a:t>
            </a:r>
            <a:r>
              <a:rPr lang="en-US" sz="2800" dirty="0" smtClean="0">
                <a:effectLst>
                  <a:outerShdw blurRad="38100" dist="38100" dir="2700000" algn="tl">
                    <a:srgbClr val="000000">
                      <a:alpha val="43137"/>
                    </a:srgbClr>
                  </a:outerShdw>
                </a:effectLst>
              </a:rPr>
              <a:t>6</a:t>
            </a:r>
          </a:p>
          <a:p>
            <a:r>
              <a:rPr lang="en-US" sz="2800" dirty="0" smtClean="0">
                <a:effectLst>
                  <a:outerShdw blurRad="38100" dist="38100" dir="2700000" algn="tl">
                    <a:srgbClr val="000000">
                      <a:alpha val="43137"/>
                    </a:srgbClr>
                  </a:outerShdw>
                </a:effectLst>
              </a:rPr>
              <a:t>Dr. S. Holtrop</a:t>
            </a:r>
          </a:p>
          <a:p>
            <a:r>
              <a:rPr lang="en-US" sz="2800" dirty="0" smtClean="0">
                <a:effectLst>
                  <a:outerShdw blurRad="38100" dist="38100" dir="2700000" algn="tl">
                    <a:srgbClr val="000000">
                      <a:alpha val="43137"/>
                    </a:srgbClr>
                  </a:outerShdw>
                </a:effectLst>
              </a:rPr>
              <a:t>Spring 2017</a:t>
            </a:r>
            <a:endParaRPr lang="en-US" sz="2800" dirty="0">
              <a:effectLst>
                <a:outerShdw blurRad="38100" dist="38100" dir="2700000" algn="tl">
                  <a:srgbClr val="000000">
                    <a:alpha val="43137"/>
                  </a:srgbClr>
                </a:outerShdw>
              </a:effectLst>
            </a:endParaRPr>
          </a:p>
        </p:txBody>
      </p:sp>
      <p:pic>
        <p:nvPicPr>
          <p:cNvPr id="4" name="Picture 3" descr="http://www.starlight-tower.com/images/starlight_tower/The_Thinker_Rodin-2.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9226539" y="2720923"/>
            <a:ext cx="1317998" cy="1399663"/>
          </a:xfrm>
          <a:prstGeom prst="rect">
            <a:avLst/>
          </a:prstGeom>
          <a:noFill/>
          <a:extLst/>
        </p:spPr>
      </p:pic>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1032" name="Picture 8" descr="Dr. William Glass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8349" y="457200"/>
            <a:ext cx="12493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ortimer Adler profile pho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02280" y="457200"/>
            <a:ext cx="1333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reknowledge.org/mimik/mimik_uploads/interior_pages/20/edhirsch_jr_interior.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35781" y="457200"/>
            <a:ext cx="117043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 descr="http://thefrailestthing.files.wordpress.com/2011/02/ivan-illich.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519672" y="457200"/>
            <a:ext cx="10572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ibertatea.ro/uploads/tx_images/0-300497-futurist.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593518" y="457200"/>
            <a:ext cx="1380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4.bp.blogspot.com/-JhWmh4mje1c/Tn_R1-SnxII/AAAAAAAAC-E/ocSgD7MZCdI/s1600/mclaren11.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967626" y="457200"/>
            <a:ext cx="101498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rsophiayin.com/images/uploads/bfskinner.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85118" y="457200"/>
            <a:ext cx="106984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http://upload.wikimedia.org/wikipedia/en/thumb/f/fb/John_Holt_(educator).jpg/220px-John_Holt_(educator).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059983" y="457200"/>
            <a:ext cx="1133857"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2" descr="Image result for maria montessori"/>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9144" y="466344"/>
            <a:ext cx="138595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lquotes.com/authors/John-Dewey.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85541" y="457200"/>
            <a:ext cx="136366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17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Humanism Table Talk Topics</a:t>
            </a:r>
          </a:p>
        </p:txBody>
      </p:sp>
      <p:sp>
        <p:nvSpPr>
          <p:cNvPr id="3" name="Content Placeholder 2"/>
          <p:cNvSpPr>
            <a:spLocks noGrp="1"/>
          </p:cNvSpPr>
          <p:nvPr>
            <p:ph idx="1"/>
          </p:nvPr>
        </p:nvSpPr>
        <p:spPr>
          <a:xfrm>
            <a:off x="680321" y="2336872"/>
            <a:ext cx="9234385" cy="4306995"/>
          </a:xfrm>
        </p:spPr>
        <p:txBody>
          <a:bodyPr>
            <a:normAutofit fontScale="92500" lnSpcReduction="10000"/>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smtClean="0">
                <a:effectLst>
                  <a:outerShdw blurRad="38100" dist="38100" dir="2700000" algn="tl">
                    <a:srgbClr val="000000">
                      <a:alpha val="43137"/>
                    </a:srgbClr>
                  </a:outerShdw>
                </a:effectLst>
              </a:rPr>
              <a:t>Personal </a:t>
            </a:r>
            <a:r>
              <a:rPr lang="en-US" sz="2800" dirty="0">
                <a:effectLst>
                  <a:outerShdw blurRad="38100" dist="38100" dir="2700000" algn="tl">
                    <a:srgbClr val="000000">
                      <a:alpha val="43137"/>
                    </a:srgbClr>
                  </a:outerShdw>
                </a:effectLst>
              </a:rPr>
              <a:t>experience in a </a:t>
            </a:r>
            <a:r>
              <a:rPr lang="en-US" sz="2800" dirty="0" smtClean="0">
                <a:effectLst>
                  <a:outerShdw blurRad="38100" dist="38100" dir="2700000" algn="tl">
                    <a:srgbClr val="000000">
                      <a:alpha val="43137"/>
                    </a:srgbClr>
                  </a:outerShdw>
                </a:effectLst>
              </a:rPr>
              <a:t>Humanist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members</a:t>
            </a:r>
          </a:p>
          <a:p>
            <a:pPr marL="514350" indent="-514350">
              <a:buFont typeface="+mj-lt"/>
              <a:buAutoNum type="arabicPeriod"/>
            </a:pPr>
            <a:endParaRPr lang="en-US" sz="2800" dirty="0"/>
          </a:p>
          <a:p>
            <a:pPr marL="457200" indent="-457200">
              <a:buFont typeface="+mj-lt"/>
              <a:buAutoNum type="arabicPeriod"/>
            </a:pPr>
            <a:endParaRPr lang="en-US" dirty="0"/>
          </a:p>
        </p:txBody>
      </p:sp>
      <p:pic>
        <p:nvPicPr>
          <p:cNvPr id="7" name="Picture 2" descr="Dr. William Glass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6206" y="319542"/>
            <a:ext cx="1935918" cy="28232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23897" y="3142756"/>
            <a:ext cx="1975104" cy="1089529"/>
          </a:xfrm>
          <a:prstGeom prst="rect">
            <a:avLst/>
          </a:prstGeom>
          <a:noFill/>
        </p:spPr>
        <p:txBody>
          <a:bodyPr wrap="square" rtlCol="0">
            <a:spAutoFit/>
          </a:bodyPr>
          <a:lstStyle/>
          <a:p>
            <a:pPr algn="r" defTabSz="914400">
              <a:lnSpc>
                <a:spcPct val="90000"/>
              </a:lnSpc>
              <a:spcBef>
                <a:spcPts val="1000"/>
              </a:spcBef>
            </a:pPr>
            <a:r>
              <a:rPr lang="en-US" i="1" dirty="0">
                <a:solidFill>
                  <a:srgbClr val="FFC000"/>
                </a:solidFill>
              </a:rPr>
              <a:t>William </a:t>
            </a:r>
            <a:r>
              <a:rPr lang="en-US" i="1" dirty="0" err="1">
                <a:solidFill>
                  <a:srgbClr val="FFC000"/>
                </a:solidFill>
              </a:rPr>
              <a:t>Glasser</a:t>
            </a:r>
            <a:r>
              <a:rPr lang="en-US" i="1" dirty="0">
                <a:solidFill>
                  <a:srgbClr val="FFC000"/>
                </a:solidFill>
              </a:rPr>
              <a:t>, psychologist:   Reality Therapy, Choice Theory</a:t>
            </a:r>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sp>
        <p:nvSpPr>
          <p:cNvPr id="9" name="Rectangle 8"/>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9</a:t>
            </a:r>
            <a:endParaRPr lang="en-US" sz="5400" b="1" cap="none" spc="50" dirty="0">
              <a:ln w="0"/>
              <a:solidFill>
                <a:schemeClr val="bg2"/>
              </a:solidFill>
              <a:effectLst>
                <a:innerShdw blurRad="63500" dist="50800" dir="13500000">
                  <a:srgbClr val="000000">
                    <a:alpha val="50000"/>
                  </a:srgbClr>
                </a:innerShdw>
              </a:effectLst>
            </a:endParaRPr>
          </a:p>
        </p:txBody>
      </p:sp>
      <p:pic>
        <p:nvPicPr>
          <p:cNvPr id="11"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602" y="319542"/>
            <a:ext cx="1552575" cy="1790701"/>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0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6" y="742976"/>
            <a:ext cx="9613861" cy="1080938"/>
          </a:xfrm>
        </p:spPr>
        <p:txBody>
          <a:bodyPr/>
          <a:lstStyle/>
          <a:p>
            <a:r>
              <a:rPr lang="en-US" dirty="0" err="1" smtClean="0"/>
              <a:t>Perennialism</a:t>
            </a:r>
            <a:endParaRPr lang="en-US" dirty="0"/>
          </a:p>
        </p:txBody>
      </p:sp>
      <p:sp>
        <p:nvSpPr>
          <p:cNvPr id="3" name="Content Placeholder 2"/>
          <p:cNvSpPr>
            <a:spLocks noGrp="1"/>
          </p:cNvSpPr>
          <p:nvPr>
            <p:ph idx="1"/>
          </p:nvPr>
        </p:nvSpPr>
        <p:spPr>
          <a:xfrm>
            <a:off x="9849307" y="3054761"/>
            <a:ext cx="2060758" cy="2056474"/>
          </a:xfrm>
        </p:spPr>
        <p:txBody>
          <a:bodyPr>
            <a:normAutofit/>
          </a:bodyPr>
          <a:lstStyle/>
          <a:p>
            <a:pPr marL="0" indent="0" algn="r">
              <a:buNone/>
            </a:pPr>
            <a:r>
              <a:rPr lang="en-US" sz="1800" i="1" dirty="0">
                <a:solidFill>
                  <a:srgbClr val="FFC000"/>
                </a:solidFill>
              </a:rPr>
              <a:t>Mortimer </a:t>
            </a:r>
            <a:r>
              <a:rPr lang="en-US" sz="1800" i="1" dirty="0" smtClean="0">
                <a:solidFill>
                  <a:srgbClr val="FFC000"/>
                </a:solidFill>
              </a:rPr>
              <a:t>Adler (1902-2001) American philosopher and educator </a:t>
            </a:r>
          </a:p>
          <a:p>
            <a:pPr marL="0" indent="0" algn="r">
              <a:buNone/>
            </a:pPr>
            <a:r>
              <a:rPr lang="en-US" sz="1800" i="1" dirty="0" smtClean="0">
                <a:solidFill>
                  <a:srgbClr val="FFC000"/>
                </a:solidFill>
              </a:rPr>
              <a:t>(Great </a:t>
            </a:r>
            <a:r>
              <a:rPr lang="en-US" sz="1800" i="1" dirty="0">
                <a:solidFill>
                  <a:srgbClr val="FFC000"/>
                </a:solidFill>
              </a:rPr>
              <a:t>Books)</a:t>
            </a:r>
          </a:p>
          <a:p>
            <a:pPr marL="457200" indent="-457200">
              <a:buFont typeface="+mj-lt"/>
              <a:buAutoNum type="arabicPeriod"/>
            </a:pPr>
            <a:endParaRPr lang="en-US" dirty="0"/>
          </a:p>
        </p:txBody>
      </p:sp>
      <p:pic>
        <p:nvPicPr>
          <p:cNvPr id="2050" name="Picture 2" descr="Mortimer Adler profile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9308" y="231806"/>
            <a:ext cx="2060757" cy="2822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465" y="2162371"/>
            <a:ext cx="9422467" cy="4524315"/>
          </a:xfrm>
          <a:prstGeom prst="rect">
            <a:avLst/>
          </a:prstGeom>
        </p:spPr>
        <p:txBody>
          <a:bodyPr wrap="square">
            <a:spAutoFit/>
          </a:bodyPr>
          <a:lstStyle/>
          <a:p>
            <a:pPr marL="457200" indent="-457200">
              <a:buFont typeface="+mj-lt"/>
              <a:buAutoNum type="arabicPeriod"/>
            </a:pPr>
            <a:r>
              <a:rPr lang="en-US" sz="2400" i="1" dirty="0" smtClean="0">
                <a:effectLst>
                  <a:outerShdw blurRad="38100" dist="38100" dir="2700000" algn="tl">
                    <a:srgbClr val="000000">
                      <a:alpha val="43137"/>
                    </a:srgbClr>
                  </a:outerShdw>
                </a:effectLst>
              </a:rPr>
              <a:t>Return</a:t>
            </a:r>
            <a:r>
              <a:rPr lang="en-US" sz="2400" dirty="0" smtClean="0">
                <a:effectLst>
                  <a:outerShdw blurRad="38100" dist="38100" dir="2700000" algn="tl">
                    <a:srgbClr val="000000">
                      <a:alpha val="43137"/>
                    </a:srgbClr>
                  </a:outerShdw>
                </a:effectLst>
              </a:rPr>
              <a:t> to the absolutes (“perennial” truths)</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smtClean="0">
                <a:effectLst>
                  <a:outerShdw blurRad="38100" dist="38100" dir="2700000" algn="tl">
                    <a:srgbClr val="000000">
                      <a:alpha val="43137"/>
                    </a:srgbClr>
                  </a:outerShdw>
                </a:effectLst>
              </a:rPr>
              <a:t>Adler, Bloom</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Reacting </a:t>
            </a:r>
            <a:r>
              <a:rPr lang="en-US" sz="2400" i="1" dirty="0">
                <a:effectLst>
                  <a:outerShdw blurRad="38100" dist="38100" dir="2700000" algn="tl">
                    <a:srgbClr val="000000">
                      <a:alpha val="43137"/>
                    </a:srgbClr>
                  </a:outerShdw>
                </a:effectLst>
              </a:rPr>
              <a:t>against</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progressivism</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Influenced by </a:t>
            </a:r>
            <a:r>
              <a:rPr lang="en-US" sz="2400" dirty="0" err="1" smtClean="0">
                <a:effectLst>
                  <a:outerShdw blurRad="38100" dist="38100" dir="2700000" algn="tl">
                    <a:srgbClr val="000000">
                      <a:alpha val="43137"/>
                    </a:srgbClr>
                  </a:outerShdw>
                </a:effectLst>
              </a:rPr>
              <a:t>neo-scholasticism</a:t>
            </a:r>
            <a:r>
              <a:rPr lang="en-US" sz="2400" dirty="0" smtClean="0">
                <a:effectLst>
                  <a:outerShdw blurRad="38100" dist="38100" dir="2700000" algn="tl">
                    <a:srgbClr val="000000">
                      <a:alpha val="43137"/>
                    </a:srgbClr>
                  </a:outerShdw>
                </a:effectLst>
              </a:rPr>
              <a:t> (with </a:t>
            </a:r>
            <a:r>
              <a:rPr lang="en-US" sz="2400" dirty="0">
                <a:effectLst>
                  <a:outerShdw blurRad="38100" dist="38100" dir="2700000" algn="tl">
                    <a:srgbClr val="000000">
                      <a:alpha val="43137"/>
                    </a:srgbClr>
                  </a:outerShdw>
                </a:effectLst>
              </a:rPr>
              <a:t>more emphasis on the </a:t>
            </a:r>
            <a:r>
              <a:rPr lang="en-US" sz="2400" dirty="0" smtClean="0">
                <a:effectLst>
                  <a:outerShdw blurRad="38100" dist="38100" dir="2700000" algn="tl">
                    <a:srgbClr val="000000">
                      <a:alpha val="43137"/>
                    </a:srgbClr>
                  </a:outerShdw>
                </a:effectLst>
              </a:rPr>
              <a:t>classics that have </a:t>
            </a:r>
            <a:r>
              <a:rPr lang="en-US" sz="2400" i="1" dirty="0" smtClean="0">
                <a:effectLst>
                  <a:outerShdw blurRad="38100" dist="38100" dir="2700000" algn="tl">
                    <a:srgbClr val="000000">
                      <a:alpha val="43137"/>
                    </a:srgbClr>
                  </a:outerShdw>
                </a:effectLst>
              </a:rPr>
              <a:t>stood the test of time</a:t>
            </a:r>
            <a:r>
              <a:rPr lang="en-US" sz="2400"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timeless</a:t>
            </a:r>
            <a:r>
              <a:rPr lang="en-US" sz="2400" dirty="0" smtClean="0">
                <a:effectLst>
                  <a:outerShdw blurRad="38100" dist="38100" dir="2700000" algn="tl">
                    <a:srgbClr val="000000">
                      <a:alpha val="43137"/>
                    </a:srgbClr>
                  </a:outerShdw>
                </a:effectLst>
              </a:rPr>
              <a:t> truths, knowledge is </a:t>
            </a:r>
            <a:r>
              <a:rPr lang="en-US" sz="2400" i="1" dirty="0" smtClean="0">
                <a:effectLst>
                  <a:outerShdw blurRad="38100" dist="38100" dir="2700000" algn="tl">
                    <a:srgbClr val="000000">
                      <a:alpha val="43137"/>
                    </a:srgbClr>
                  </a:outerShdw>
                </a:effectLst>
              </a:rPr>
              <a:t>universally</a:t>
            </a:r>
            <a:r>
              <a:rPr lang="en-US" sz="2400" dirty="0" smtClean="0">
                <a:effectLst>
                  <a:outerShdw blurRad="38100" dist="38100" dir="2700000" algn="tl">
                    <a:srgbClr val="000000">
                      <a:alpha val="43137"/>
                    </a:srgbClr>
                  </a:outerShdw>
                </a:effectLst>
              </a:rPr>
              <a:t> consistent)</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Student seen as a </a:t>
            </a:r>
            <a:r>
              <a:rPr lang="en-US" sz="2400" dirty="0" smtClean="0">
                <a:effectLst>
                  <a:outerShdw blurRad="38100" dist="38100" dir="2700000" algn="tl">
                    <a:srgbClr val="000000">
                      <a:alpha val="43137"/>
                    </a:srgbClr>
                  </a:outerShdw>
                </a:effectLst>
              </a:rPr>
              <a:t>rational animal (</a:t>
            </a:r>
            <a:r>
              <a:rPr lang="en-US" sz="2400" dirty="0" err="1" smtClean="0">
                <a:effectLst>
                  <a:outerShdw blurRad="38100" dist="38100" dir="2700000" algn="tl">
                    <a:srgbClr val="000000">
                      <a:alpha val="43137"/>
                    </a:srgbClr>
                  </a:outerShdw>
                </a:effectLst>
              </a:rPr>
              <a:t>neo-scholastic</a:t>
            </a:r>
            <a:r>
              <a:rPr lang="en-US" sz="2400" dirty="0" smtClean="0">
                <a:effectLst>
                  <a:outerShdw blurRad="38100" dist="38100" dir="2700000" algn="tl">
                    <a:srgbClr val="000000">
                      <a:alpha val="43137"/>
                    </a:srgbClr>
                  </a:outerShdw>
                </a:effectLst>
              </a:rPr>
              <a:t> view)</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Teacher </a:t>
            </a:r>
            <a:r>
              <a:rPr lang="en-US" sz="2400" dirty="0" smtClean="0">
                <a:effectLst>
                  <a:outerShdw blurRad="38100" dist="38100" dir="2700000" algn="tl">
                    <a:srgbClr val="000000">
                      <a:alpha val="43137"/>
                    </a:srgbClr>
                  </a:outerShdw>
                </a:effectLst>
              </a:rPr>
              <a:t>introduces students to the great works</a:t>
            </a:r>
          </a:p>
          <a:p>
            <a:pPr marL="914400" lvl="1" indent="-457200">
              <a:buFont typeface="+mj-lt"/>
              <a:buAutoNum type="arabicPeriod"/>
            </a:pPr>
            <a:r>
              <a:rPr lang="en-US" sz="2400" dirty="0" smtClean="0">
                <a:effectLst>
                  <a:outerShdw blurRad="38100" dist="38100" dir="2700000" algn="tl">
                    <a:srgbClr val="000000">
                      <a:alpha val="43137"/>
                    </a:srgbClr>
                  </a:outerShdw>
                </a:effectLst>
              </a:rPr>
              <a:t>Teacher is a </a:t>
            </a:r>
            <a:r>
              <a:rPr lang="en-US" sz="2400" i="1" dirty="0" smtClean="0">
                <a:effectLst>
                  <a:outerShdw blurRad="38100" dist="38100" dir="2700000" algn="tl">
                    <a:srgbClr val="000000">
                      <a:alpha val="43137"/>
                    </a:srgbClr>
                  </a:outerShdw>
                </a:effectLst>
              </a:rPr>
              <a:t>curriculum</a:t>
            </a:r>
            <a:r>
              <a:rPr lang="en-US" sz="2400" dirty="0" smtClean="0">
                <a:effectLst>
                  <a:outerShdw blurRad="38100" dist="38100" dir="2700000" algn="tl">
                    <a:srgbClr val="000000">
                      <a:alpha val="43137"/>
                    </a:srgbClr>
                  </a:outerShdw>
                </a:effectLst>
              </a:rPr>
              <a:t> expert (more than a student expert)</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i="1" dirty="0" smtClean="0">
                <a:effectLst>
                  <a:outerShdw blurRad="38100" dist="38100" dir="2700000" algn="tl">
                    <a:srgbClr val="000000">
                      <a:alpha val="43137"/>
                    </a:srgbClr>
                  </a:outerShdw>
                </a:effectLst>
              </a:rPr>
              <a:t>Primary sources</a:t>
            </a:r>
            <a:r>
              <a:rPr lang="en-US" sz="2400" dirty="0" smtClean="0">
                <a:effectLst>
                  <a:outerShdw blurRad="38100" dist="38100" dir="2700000" algn="tl">
                    <a:srgbClr val="000000">
                      <a:alpha val="43137"/>
                    </a:srgbClr>
                  </a:outerShdw>
                </a:effectLst>
              </a:rPr>
              <a:t>, not textbooks, avoid vocational training, preparation for a </a:t>
            </a:r>
            <a:r>
              <a:rPr lang="en-US" sz="2400" i="1" dirty="0" smtClean="0">
                <a:effectLst>
                  <a:outerShdw blurRad="38100" dist="38100" dir="2700000" algn="tl">
                    <a:srgbClr val="000000">
                      <a:alpha val="43137"/>
                    </a:srgbClr>
                  </a:outerShdw>
                </a:effectLst>
              </a:rPr>
              <a:t>full</a:t>
            </a:r>
            <a:r>
              <a:rPr lang="en-US" sz="2400" dirty="0" smtClean="0">
                <a:effectLst>
                  <a:outerShdw blurRad="38100" dist="38100" dir="2700000" algn="tl">
                    <a:srgbClr val="000000">
                      <a:alpha val="43137"/>
                    </a:srgbClr>
                  </a:outerShdw>
                </a:effectLst>
              </a:rPr>
              <a:t> life</a:t>
            </a:r>
          </a:p>
          <a:p>
            <a:pPr marL="457200" indent="-457200">
              <a:buFont typeface="+mj-lt"/>
              <a:buAutoNum type="arabicPeriod"/>
            </a:pPr>
            <a:r>
              <a:rPr lang="en-US" sz="2400" dirty="0" smtClean="0">
                <a:effectLst>
                  <a:outerShdw blurRad="38100" dist="38100" dir="2700000" algn="tl">
                    <a:srgbClr val="000000">
                      <a:alpha val="43137"/>
                    </a:srgbClr>
                  </a:outerShdw>
                </a:effectLst>
              </a:rPr>
              <a:t>Is </a:t>
            </a:r>
            <a:r>
              <a:rPr lang="en-US" sz="2400" dirty="0" err="1" smtClean="0">
                <a:effectLst>
                  <a:outerShdw blurRad="38100" dist="38100" dir="2700000" algn="tl">
                    <a:srgbClr val="000000">
                      <a:alpha val="43137"/>
                    </a:srgbClr>
                  </a:outerShdw>
                </a:effectLst>
              </a:rPr>
              <a:t>perennialism</a:t>
            </a:r>
            <a:r>
              <a:rPr lang="en-US" sz="2400" dirty="0" smtClean="0">
                <a:effectLst>
                  <a:outerShdw blurRad="38100" dist="38100" dir="2700000" algn="tl">
                    <a:srgbClr val="000000">
                      <a:alpha val="43137"/>
                    </a:srgbClr>
                  </a:outerShdw>
                </a:effectLst>
              </a:rPr>
              <a:t> more student-centered or curriculum-centered</a:t>
            </a:r>
            <a:r>
              <a:rPr lang="en-US" sz="2400" dirty="0" smtClean="0"/>
              <a:t>?  </a:t>
            </a:r>
            <a:endParaRPr lang="en-US" sz="2400"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Rectangle 6"/>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8</a:t>
            </a:r>
            <a:endParaRPr lang="en-US" sz="5400" b="1" cap="none" spc="50" dirty="0">
              <a:ln w="0"/>
              <a:solidFill>
                <a:schemeClr val="bg2"/>
              </a:solidFill>
              <a:effectLst>
                <a:innerShdw blurRad="63500" dist="50800" dir="13500000">
                  <a:srgbClr val="000000">
                    <a:alpha val="50000"/>
                  </a:srgbClr>
                </a:innerShdw>
              </a:effectLst>
            </a:endParaRPr>
          </a:p>
        </p:txBody>
      </p:sp>
      <p:pic>
        <p:nvPicPr>
          <p:cNvPr id="5122" name="Picture 2" descr="Image result for perennialis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41264" y="231806"/>
            <a:ext cx="4011294" cy="1827309"/>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8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6" y="742976"/>
            <a:ext cx="9613861" cy="1080938"/>
          </a:xfrm>
        </p:spPr>
        <p:txBody>
          <a:bodyPr/>
          <a:lstStyle/>
          <a:p>
            <a:r>
              <a:rPr lang="en-US" dirty="0" smtClean="0"/>
              <a:t>Your </a:t>
            </a:r>
            <a:r>
              <a:rPr lang="en-US" dirty="0" err="1" smtClean="0"/>
              <a:t>Perennialism</a:t>
            </a:r>
            <a:r>
              <a:rPr lang="en-US" dirty="0" smtClean="0"/>
              <a:t> Q’s</a:t>
            </a:r>
            <a:endParaRPr lang="en-US" dirty="0"/>
          </a:p>
        </p:txBody>
      </p:sp>
      <p:sp>
        <p:nvSpPr>
          <p:cNvPr id="3" name="Content Placeholder 2"/>
          <p:cNvSpPr>
            <a:spLocks noGrp="1"/>
          </p:cNvSpPr>
          <p:nvPr>
            <p:ph idx="1"/>
          </p:nvPr>
        </p:nvSpPr>
        <p:spPr>
          <a:xfrm>
            <a:off x="9841074" y="3054761"/>
            <a:ext cx="2060758" cy="2056474"/>
          </a:xfrm>
        </p:spPr>
        <p:txBody>
          <a:bodyPr>
            <a:normAutofit/>
          </a:bodyPr>
          <a:lstStyle/>
          <a:p>
            <a:pPr marL="0" indent="0" algn="r">
              <a:buNone/>
            </a:pPr>
            <a:r>
              <a:rPr lang="en-US" sz="1800" i="1" dirty="0">
                <a:solidFill>
                  <a:srgbClr val="FFC000"/>
                </a:solidFill>
              </a:rPr>
              <a:t>Mortimer </a:t>
            </a:r>
            <a:r>
              <a:rPr lang="en-US" sz="1800" i="1" dirty="0" smtClean="0">
                <a:solidFill>
                  <a:srgbClr val="FFC000"/>
                </a:solidFill>
              </a:rPr>
              <a:t>Adler (1902-2001) American philosopher and educator </a:t>
            </a:r>
          </a:p>
          <a:p>
            <a:pPr marL="0" indent="0" algn="r">
              <a:buNone/>
            </a:pPr>
            <a:r>
              <a:rPr lang="en-US" sz="1800" i="1" dirty="0" smtClean="0">
                <a:solidFill>
                  <a:srgbClr val="FFC000"/>
                </a:solidFill>
              </a:rPr>
              <a:t>(Great </a:t>
            </a:r>
            <a:r>
              <a:rPr lang="en-US" sz="1800" i="1" dirty="0">
                <a:solidFill>
                  <a:srgbClr val="FFC000"/>
                </a:solidFill>
              </a:rPr>
              <a:t>Books)</a:t>
            </a:r>
          </a:p>
          <a:p>
            <a:pPr marL="457200" indent="-457200">
              <a:buFont typeface="+mj-lt"/>
              <a:buAutoNum type="arabicPeriod"/>
            </a:pPr>
            <a:endParaRPr lang="en-US" dirty="0"/>
          </a:p>
        </p:txBody>
      </p:sp>
      <p:pic>
        <p:nvPicPr>
          <p:cNvPr id="2050" name="Picture 2" descr="Mortimer Adler profile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9308" y="231806"/>
            <a:ext cx="2060757" cy="2822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616" y="2218858"/>
            <a:ext cx="9422467" cy="4524315"/>
          </a:xfrm>
          <a:prstGeom prst="rect">
            <a:avLst/>
          </a:prstGeom>
        </p:spPr>
        <p:txBody>
          <a:bodyPr wrap="square">
            <a:spAutoFit/>
          </a:bodyPr>
          <a:lstStyle/>
          <a:p>
            <a:pPr marL="514350" indent="-514350">
              <a:buFont typeface="+mj-lt"/>
              <a:buAutoNum type="arabicPeriod"/>
            </a:pP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does a </a:t>
            </a:r>
            <a:r>
              <a:rPr lang="en-US" sz="3600" dirty="0" err="1">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Perennialist</a:t>
            </a: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classroom look like?</a:t>
            </a:r>
          </a:p>
          <a:p>
            <a:pPr marL="514350" indent="-514350">
              <a:buFont typeface="+mj-lt"/>
              <a:buAutoNum type="arabicPeriod"/>
            </a:pP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Since </a:t>
            </a:r>
            <a:r>
              <a:rPr lang="en-US" sz="3600" dirty="0" err="1">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perennialists</a:t>
            </a: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do not believe that vocational or professional training is part of education, do they view college as education?</a:t>
            </a:r>
          </a:p>
          <a:p>
            <a:pPr marL="514350" indent="-514350">
              <a:buFont typeface="+mj-lt"/>
              <a:buAutoNum type="arabicPeriod"/>
            </a:pP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Why is it that textbooks tend to summarize the great ideas of classical thinkers instead of letting students read them for themselves? Is it a time issue or is it a fear of lack of comprehension?</a:t>
            </a:r>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
        <p:nvSpPr>
          <p:cNvPr id="7" name="Rectangle 6"/>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8</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perennialis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41264" y="231806"/>
            <a:ext cx="4011294" cy="1827309"/>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3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Perennialism</a:t>
            </a:r>
            <a:r>
              <a:rPr lang="en-US" dirty="0"/>
              <a:t> Table Talk Topics</a:t>
            </a:r>
          </a:p>
        </p:txBody>
      </p:sp>
      <p:sp>
        <p:nvSpPr>
          <p:cNvPr id="3" name="Content Placeholder 2"/>
          <p:cNvSpPr>
            <a:spLocks noGrp="1"/>
          </p:cNvSpPr>
          <p:nvPr>
            <p:ph idx="1"/>
          </p:nvPr>
        </p:nvSpPr>
        <p:spPr>
          <a:xfrm>
            <a:off x="2596896" y="2347758"/>
            <a:ext cx="9039932" cy="4338247"/>
          </a:xfrm>
        </p:spPr>
        <p:txBody>
          <a:bodyPr>
            <a:normAutofit fontScale="92500"/>
          </a:bodyPr>
          <a:lstStyle/>
          <a:p>
            <a:pPr marL="514350" indent="-514350">
              <a:buFont typeface="+mj-lt"/>
              <a:buAutoNum type="arabicPeriod"/>
            </a:pPr>
            <a:r>
              <a:rPr lang="en-US" sz="2800" dirty="0"/>
              <a:t>Pros</a:t>
            </a:r>
          </a:p>
          <a:p>
            <a:pPr marL="514350" indent="-514350">
              <a:buFont typeface="+mj-lt"/>
              <a:buAutoNum type="arabicPeriod"/>
            </a:pPr>
            <a:r>
              <a:rPr lang="en-US" sz="2800" dirty="0"/>
              <a:t>Cons</a:t>
            </a:r>
          </a:p>
          <a:p>
            <a:pPr marL="514350" indent="-514350">
              <a:buFont typeface="+mj-lt"/>
              <a:buAutoNum type="arabicPeriod"/>
            </a:pPr>
            <a:r>
              <a:rPr lang="en-US" sz="2800" dirty="0"/>
              <a:t>Compatibility with Christian worldview</a:t>
            </a:r>
          </a:p>
          <a:p>
            <a:pPr marL="514350" indent="-514350">
              <a:buFont typeface="+mj-lt"/>
              <a:buAutoNum type="arabicPeriod"/>
            </a:pPr>
            <a:r>
              <a:rPr lang="en-US" sz="2800" dirty="0" smtClean="0"/>
              <a:t>Personal </a:t>
            </a:r>
            <a:r>
              <a:rPr lang="en-US" sz="2800" dirty="0"/>
              <a:t>experience in a </a:t>
            </a:r>
            <a:r>
              <a:rPr lang="en-US" sz="2800" dirty="0" err="1" smtClean="0"/>
              <a:t>Perennialist</a:t>
            </a:r>
            <a:r>
              <a:rPr lang="en-US" sz="2800" dirty="0" smtClean="0"/>
              <a:t> learning </a:t>
            </a:r>
            <a:r>
              <a:rPr lang="en-US" sz="2800" dirty="0"/>
              <a:t>situation</a:t>
            </a:r>
          </a:p>
          <a:p>
            <a:pPr marL="514350" indent="-514350">
              <a:buFont typeface="+mj-lt"/>
              <a:buAutoNum type="arabicPeriod"/>
            </a:pPr>
            <a:r>
              <a:rPr lang="en-US" sz="2800" dirty="0"/>
              <a:t>Implications for Curriculum design</a:t>
            </a:r>
          </a:p>
          <a:p>
            <a:pPr marL="514350" indent="-514350">
              <a:buFont typeface="+mj-lt"/>
              <a:buAutoNum type="arabicPeriod"/>
            </a:pPr>
            <a:r>
              <a:rPr lang="en-US" sz="2800" dirty="0"/>
              <a:t>Implications for Methods of instruction</a:t>
            </a:r>
          </a:p>
          <a:p>
            <a:pPr marL="514350" indent="-514350">
              <a:buFont typeface="+mj-lt"/>
              <a:buAutoNum type="arabicPeriod"/>
            </a:pPr>
            <a:r>
              <a:rPr lang="en-US" sz="2800" dirty="0"/>
              <a:t>Implications for Assessment</a:t>
            </a:r>
          </a:p>
          <a:p>
            <a:pPr marL="514350" indent="-514350">
              <a:buFont typeface="+mj-lt"/>
              <a:buAutoNum type="arabicPeriod"/>
            </a:pPr>
            <a:r>
              <a:rPr lang="en-US" sz="2800" dirty="0"/>
              <a:t>Implications for Classroom </a:t>
            </a:r>
            <a:r>
              <a:rPr lang="en-US" sz="2800" dirty="0" smtClean="0"/>
              <a:t>management</a:t>
            </a:r>
          </a:p>
          <a:p>
            <a:pPr marL="514350" indent="-514350">
              <a:buFont typeface="+mj-lt"/>
              <a:buAutoNum type="arabicPeriod"/>
            </a:pPr>
            <a:r>
              <a:rPr lang="en-US" sz="2800" dirty="0"/>
              <a:t>Important take-</a:t>
            </a:r>
            <a:r>
              <a:rPr lang="en-US" sz="2800" dirty="0" err="1"/>
              <a:t>aways</a:t>
            </a:r>
            <a:r>
              <a:rPr lang="en-US" sz="2800" dirty="0"/>
              <a:t> for parents &amp; board members</a:t>
            </a:r>
          </a:p>
          <a:p>
            <a:pPr marL="514350" indent="-514350">
              <a:buFont typeface="+mj-lt"/>
              <a:buAutoNum type="arabicPeriod"/>
            </a:pPr>
            <a:endParaRPr lang="en-US" sz="2800" dirty="0"/>
          </a:p>
          <a:p>
            <a:pPr marL="0" indent="0">
              <a:buNone/>
            </a:pPr>
            <a:endParaRPr lang="en-US" dirty="0"/>
          </a:p>
        </p:txBody>
      </p:sp>
      <p:pic>
        <p:nvPicPr>
          <p:cNvPr id="2050" name="Picture 2" descr="Mortimer Adler profile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060" y="2347758"/>
            <a:ext cx="2060757" cy="282295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95059" y="5324855"/>
            <a:ext cx="2060758" cy="60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smtClean="0">
                <a:solidFill>
                  <a:srgbClr val="FFC000"/>
                </a:solidFill>
              </a:rPr>
              <a:t>Mortimer Adler (Great Books)</a:t>
            </a:r>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Rectangle 6"/>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8</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perennialis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82495" y="382608"/>
            <a:ext cx="4011294" cy="1827309"/>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Essentialism</a:t>
            </a:r>
            <a:endParaRPr lang="en-US" dirty="0"/>
          </a:p>
        </p:txBody>
      </p:sp>
      <p:sp>
        <p:nvSpPr>
          <p:cNvPr id="4" name="Rectangle 3"/>
          <p:cNvSpPr/>
          <p:nvPr/>
        </p:nvSpPr>
        <p:spPr>
          <a:xfrm>
            <a:off x="680321" y="2066544"/>
            <a:ext cx="9389802" cy="4893647"/>
          </a:xfrm>
          <a:prstGeom prst="rect">
            <a:avLst/>
          </a:prstGeom>
        </p:spPr>
        <p:txBody>
          <a:bodyPr wrap="square">
            <a:spAutoFit/>
          </a:bodyPr>
          <a:lstStyle/>
          <a:p>
            <a:pPr marL="457200" indent="-457200">
              <a:buFont typeface="+mj-lt"/>
              <a:buAutoNum type="arabicPeriod"/>
            </a:pPr>
            <a:r>
              <a:rPr lang="en-US" sz="2400" i="1" dirty="0" smtClean="0">
                <a:effectLst>
                  <a:outerShdw blurRad="38100" dist="38100" dir="2700000" algn="tl">
                    <a:srgbClr val="000000">
                      <a:alpha val="43137"/>
                    </a:srgbClr>
                  </a:outerShdw>
                </a:effectLst>
              </a:rPr>
              <a:t>Back to the basics </a:t>
            </a:r>
            <a:r>
              <a:rPr lang="en-US" sz="2400" dirty="0" smtClean="0">
                <a:effectLst>
                  <a:outerShdw blurRad="38100" dist="38100" dir="2700000" algn="tl">
                    <a:srgbClr val="000000">
                      <a:alpha val="43137"/>
                    </a:srgbClr>
                  </a:outerShdw>
                </a:effectLst>
              </a:rPr>
              <a:t>(3 R’s)</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smtClean="0">
                <a:effectLst>
                  <a:outerShdw blurRad="38100" dist="38100" dir="2700000" algn="tl">
                    <a:srgbClr val="000000">
                      <a:alpha val="43137"/>
                    </a:srgbClr>
                  </a:outerShdw>
                </a:effectLst>
              </a:rPr>
              <a:t>Example:  E.D. Hirsch</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Reacting against </a:t>
            </a:r>
            <a:r>
              <a:rPr lang="en-US" sz="2400" dirty="0" smtClean="0">
                <a:effectLst>
                  <a:outerShdw blurRad="38100" dist="38100" dir="2700000" algn="tl">
                    <a:srgbClr val="000000">
                      <a:alpha val="43137"/>
                    </a:srgbClr>
                  </a:outerShdw>
                </a:effectLst>
              </a:rPr>
              <a:t>progressivism</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a:effectLst>
                  <a:outerShdw blurRad="38100" dist="38100" dir="2700000" algn="tl">
                    <a:srgbClr val="000000">
                      <a:alpha val="43137"/>
                    </a:srgbClr>
                  </a:outerShdw>
                </a:effectLst>
              </a:rPr>
              <a:t>Influenced by </a:t>
            </a:r>
            <a:r>
              <a:rPr lang="en-US" sz="2400" dirty="0" smtClean="0">
                <a:effectLst>
                  <a:outerShdw blurRad="38100" dist="38100" dir="2700000" algn="tl">
                    <a:srgbClr val="000000">
                      <a:alpha val="43137"/>
                    </a:srgbClr>
                  </a:outerShdw>
                </a:effectLst>
              </a:rPr>
              <a:t>ancient idealism and realism</a:t>
            </a:r>
            <a:endParaRPr lang="en-US" sz="2400" dirty="0">
              <a:effectLst>
                <a:outerShdw blurRad="38100" dist="38100" dir="2700000" algn="tl">
                  <a:srgbClr val="000000">
                    <a:alpha val="43137"/>
                  </a:srgbClr>
                </a:outerShdw>
              </a:effectLst>
            </a:endParaRPr>
          </a:p>
          <a:p>
            <a:pPr marL="457200" indent="-457200">
              <a:buFont typeface="+mj-lt"/>
              <a:buAutoNum type="arabicPeriod"/>
            </a:pPr>
            <a:r>
              <a:rPr lang="en-US" sz="2400" dirty="0" smtClean="0">
                <a:effectLst>
                  <a:outerShdw blurRad="38100" dist="38100" dir="2700000" algn="tl">
                    <a:srgbClr val="000000">
                      <a:alpha val="43137"/>
                    </a:srgbClr>
                  </a:outerShdw>
                </a:effectLst>
              </a:rPr>
              <a:t>Learning is hard work – student needs </a:t>
            </a:r>
            <a:r>
              <a:rPr lang="en-US" sz="2400" i="1" dirty="0" smtClean="0">
                <a:effectLst>
                  <a:outerShdw blurRad="38100" dist="38100" dir="2700000" algn="tl">
                    <a:srgbClr val="000000">
                      <a:alpha val="43137"/>
                    </a:srgbClr>
                  </a:outerShdw>
                </a:effectLst>
              </a:rPr>
              <a:t>discipline</a:t>
            </a:r>
            <a:endParaRPr lang="en-US" sz="2400" i="1" dirty="0">
              <a:effectLst>
                <a:outerShdw blurRad="38100" dist="38100" dir="2700000" algn="tl">
                  <a:srgbClr val="000000">
                    <a:alpha val="43137"/>
                  </a:srgbClr>
                </a:outerShdw>
              </a:effectLst>
            </a:endParaRPr>
          </a:p>
          <a:p>
            <a:pPr marL="457200" indent="-457200">
              <a:buFont typeface="+mj-lt"/>
              <a:buAutoNum type="arabicPeriod"/>
            </a:pPr>
            <a:r>
              <a:rPr lang="en-US" sz="2400" dirty="0" smtClean="0">
                <a:effectLst>
                  <a:outerShdw blurRad="38100" dist="38100" dir="2700000" algn="tl">
                    <a:srgbClr val="000000">
                      <a:alpha val="43137"/>
                    </a:srgbClr>
                  </a:outerShdw>
                </a:effectLst>
              </a:rPr>
              <a:t>The teacher is the locus on classroom authority and discipline, demands </a:t>
            </a:r>
            <a:r>
              <a:rPr lang="en-US" sz="2400" i="1" dirty="0" smtClean="0">
                <a:effectLst>
                  <a:outerShdw blurRad="38100" dist="38100" dir="2700000" algn="tl">
                    <a:srgbClr val="000000">
                      <a:alpha val="43137"/>
                    </a:srgbClr>
                  </a:outerShdw>
                </a:effectLst>
              </a:rPr>
              <a:t>respect</a:t>
            </a:r>
            <a:endParaRPr lang="en-US" sz="2400" i="1" dirty="0">
              <a:effectLst>
                <a:outerShdw blurRad="38100" dist="38100" dir="2700000" algn="tl">
                  <a:srgbClr val="000000">
                    <a:alpha val="43137"/>
                  </a:srgbClr>
                </a:outerShdw>
              </a:effectLst>
            </a:endParaRPr>
          </a:p>
          <a:p>
            <a:pPr marL="457200" indent="-457200">
              <a:buFont typeface="+mj-lt"/>
              <a:buAutoNum type="arabicPeriod"/>
            </a:pPr>
            <a:r>
              <a:rPr lang="en-US" sz="2400" i="1" dirty="0" smtClean="0">
                <a:effectLst>
                  <a:outerShdw blurRad="38100" dist="38100" dir="2700000" algn="tl">
                    <a:srgbClr val="000000">
                      <a:alpha val="43137"/>
                    </a:srgbClr>
                  </a:outerShdw>
                </a:effectLst>
              </a:rPr>
              <a:t>Five New Basics </a:t>
            </a:r>
            <a:r>
              <a:rPr lang="en-US" sz="2400" dirty="0" smtClean="0">
                <a:effectLst>
                  <a:outerShdw blurRad="38100" dist="38100" dir="2700000" algn="tl">
                    <a:srgbClr val="000000">
                      <a:alpha val="43137"/>
                    </a:srgbClr>
                  </a:outerShdw>
                </a:effectLst>
              </a:rPr>
              <a:t>movement</a:t>
            </a:r>
          </a:p>
          <a:p>
            <a:pPr marL="457200" indent="-457200">
              <a:buFont typeface="+mj-lt"/>
              <a:buAutoNum type="arabicPeriod"/>
            </a:pPr>
            <a:r>
              <a:rPr lang="en-US" sz="2400" dirty="0" smtClean="0">
                <a:effectLst>
                  <a:outerShdw blurRad="38100" dist="38100" dir="2700000" algn="tl">
                    <a:srgbClr val="000000">
                      <a:alpha val="43137"/>
                    </a:srgbClr>
                  </a:outerShdw>
                </a:effectLst>
              </a:rPr>
              <a:t>Education transmits </a:t>
            </a:r>
            <a:r>
              <a:rPr lang="en-US" sz="2400" i="1" dirty="0" smtClean="0">
                <a:effectLst>
                  <a:outerShdw blurRad="38100" dist="38100" dir="2700000" algn="tl">
                    <a:srgbClr val="000000">
                      <a:alpha val="43137"/>
                    </a:srgbClr>
                  </a:outerShdw>
                </a:effectLst>
              </a:rPr>
              <a:t>tested facts and truths </a:t>
            </a:r>
            <a:r>
              <a:rPr lang="en-US" sz="2400" dirty="0" smtClean="0">
                <a:effectLst>
                  <a:outerShdw blurRad="38100" dist="38100" dir="2700000" algn="tl">
                    <a:srgbClr val="000000">
                      <a:alpha val="43137"/>
                    </a:srgbClr>
                  </a:outerShdw>
                </a:effectLst>
              </a:rPr>
              <a:t>(basics)</a:t>
            </a:r>
          </a:p>
          <a:p>
            <a:pPr marL="457200" indent="-457200">
              <a:buFont typeface="+mj-lt"/>
              <a:buAutoNum type="arabicPeriod"/>
            </a:pPr>
            <a:r>
              <a:rPr lang="en-US" sz="2400" dirty="0" smtClean="0">
                <a:effectLst>
                  <a:outerShdw blurRad="38100" dist="38100" dir="2700000" algn="tl">
                    <a:srgbClr val="000000">
                      <a:alpha val="43137"/>
                    </a:srgbClr>
                  </a:outerShdw>
                </a:effectLst>
              </a:rPr>
              <a:t>Christian fundamentalism aligned with essentialism against secular humanism</a:t>
            </a:r>
          </a:p>
          <a:p>
            <a:pPr marL="457200" indent="-457200">
              <a:buFont typeface="+mj-lt"/>
              <a:buAutoNum type="arabicPeriod"/>
            </a:pPr>
            <a:r>
              <a:rPr lang="en-US" sz="2400" dirty="0">
                <a:effectLst>
                  <a:outerShdw blurRad="38100" dist="38100" dir="2700000" algn="tl">
                    <a:srgbClr val="000000">
                      <a:alpha val="43137"/>
                    </a:srgbClr>
                  </a:outerShdw>
                </a:effectLst>
              </a:rPr>
              <a:t>Is </a:t>
            </a:r>
            <a:r>
              <a:rPr lang="en-US" sz="2400" dirty="0" smtClean="0">
                <a:effectLst>
                  <a:outerShdw blurRad="38100" dist="38100" dir="2700000" algn="tl">
                    <a:srgbClr val="000000">
                      <a:alpha val="43137"/>
                    </a:srgbClr>
                  </a:outerShdw>
                </a:effectLst>
              </a:rPr>
              <a:t>essentialism </a:t>
            </a:r>
            <a:r>
              <a:rPr lang="en-US" sz="2400" dirty="0">
                <a:effectLst>
                  <a:outerShdw blurRad="38100" dist="38100" dir="2700000" algn="tl">
                    <a:srgbClr val="000000">
                      <a:alpha val="43137"/>
                    </a:srgbClr>
                  </a:outerShdw>
                </a:effectLst>
              </a:rPr>
              <a:t>more student-centered or curriculum-centered</a:t>
            </a:r>
            <a:r>
              <a:rPr lang="en-US" sz="2400" dirty="0"/>
              <a:t>?  </a:t>
            </a:r>
          </a:p>
          <a:p>
            <a:pPr marL="457200" indent="-457200">
              <a:buFont typeface="+mj-lt"/>
              <a:buAutoNum type="arabicPeriod"/>
            </a:pPr>
            <a:endParaRPr lang="en-US" sz="2400" dirty="0"/>
          </a:p>
        </p:txBody>
      </p:sp>
      <p:pic>
        <p:nvPicPr>
          <p:cNvPr id="7170" name="Picture 2" descr="http://ecx.images-amazon.com/images/I/51lyYB2wP5L._SY344_BO1,204,203,200_.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5525" y="209549"/>
            <a:ext cx="2103120" cy="3107055"/>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pic>
        <p:nvPicPr>
          <p:cNvPr id="7172" name="Picture 4" descr="http://www.coreknowledge.org/mimik/mimik_uploads/interior_pages/20/edhirsch_jr_interi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8791" y="209549"/>
            <a:ext cx="3442291" cy="2290642"/>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9889883" y="3408417"/>
            <a:ext cx="2143125" cy="973773"/>
          </a:xfrm>
        </p:spPr>
        <p:txBody>
          <a:bodyPr>
            <a:normAutofit lnSpcReduction="10000"/>
          </a:bodyPr>
          <a:lstStyle/>
          <a:p>
            <a:pPr marL="0" indent="0" algn="r">
              <a:buNone/>
            </a:pPr>
            <a:r>
              <a:rPr lang="en-US" sz="1800" i="1" dirty="0" smtClean="0">
                <a:solidFill>
                  <a:srgbClr val="FFC000"/>
                </a:solidFill>
              </a:rPr>
              <a:t>E.D. Hirsch </a:t>
            </a:r>
            <a:br>
              <a:rPr lang="en-US" sz="1800" i="1" dirty="0" smtClean="0">
                <a:solidFill>
                  <a:srgbClr val="FFC000"/>
                </a:solidFill>
              </a:rPr>
            </a:br>
            <a:r>
              <a:rPr lang="en-US" sz="1800" i="1" dirty="0" smtClean="0">
                <a:solidFill>
                  <a:srgbClr val="FFC000"/>
                </a:solidFill>
              </a:rPr>
              <a:t>(b. 1928) author, founder of </a:t>
            </a:r>
            <a:r>
              <a:rPr lang="en-US" sz="1700" i="1" dirty="0" smtClean="0">
                <a:solidFill>
                  <a:srgbClr val="FFC000"/>
                </a:solidFill>
              </a:rPr>
              <a:t>CoreKnowledge.org</a:t>
            </a:r>
            <a:endParaRPr lang="en-US" sz="1700" i="1" dirty="0">
              <a:solidFill>
                <a:srgbClr val="FFC000"/>
              </a:solidFill>
            </a:endParaRPr>
          </a:p>
          <a:p>
            <a:pPr marL="457200" indent="-457200">
              <a:buFont typeface="+mj-lt"/>
              <a:buAutoNum type="arabicPeriod"/>
            </a:pPr>
            <a:endParaRPr lang="en-US" sz="1700" dirty="0"/>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TextBox 6"/>
          <p:cNvSpPr txBox="1"/>
          <p:nvPr/>
        </p:nvSpPr>
        <p:spPr>
          <a:xfrm>
            <a:off x="749808" y="0"/>
            <a:ext cx="1847088" cy="369332"/>
          </a:xfrm>
          <a:prstGeom prst="rect">
            <a:avLst/>
          </a:prstGeom>
          <a:noFill/>
        </p:spPr>
        <p:txBody>
          <a:bodyPr wrap="square" rtlCol="0">
            <a:spAutoFit/>
          </a:bodyPr>
          <a:lstStyle/>
          <a:p>
            <a:r>
              <a:rPr lang="en-US" i="1" dirty="0" smtClean="0">
                <a:solidFill>
                  <a:srgbClr val="FFC000"/>
                </a:solidFill>
              </a:rPr>
              <a:t>After break?</a:t>
            </a:r>
            <a:endParaRPr lang="en-US" i="1" dirty="0">
              <a:solidFill>
                <a:srgbClr val="FFC000"/>
              </a:solidFill>
            </a:endParaRPr>
          </a:p>
        </p:txBody>
      </p:sp>
      <p:sp>
        <p:nvSpPr>
          <p:cNvPr id="11" name="Rectangle 10"/>
          <p:cNvSpPr/>
          <p:nvPr/>
        </p:nvSpPr>
        <p:spPr>
          <a:xfrm>
            <a:off x="9134445" y="79894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7</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5751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Essentialism Qs</a:t>
            </a:r>
            <a:endParaRPr lang="en-US" dirty="0"/>
          </a:p>
        </p:txBody>
      </p:sp>
      <p:pic>
        <p:nvPicPr>
          <p:cNvPr id="7170" name="Picture 2" descr="http://ecx.images-amazon.com/images/I/51lyYB2wP5L._SY344_BO1,204,203,200_.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5525" y="209549"/>
            <a:ext cx="2103120" cy="3107055"/>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pic>
        <p:nvPicPr>
          <p:cNvPr id="7172" name="Picture 4" descr="http://www.coreknowledge.org/mimik/mimik_uploads/interior_pages/20/edhirsch_jr_interi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8791" y="209549"/>
            <a:ext cx="3442291" cy="2290642"/>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9889883" y="3408417"/>
            <a:ext cx="2143125" cy="973773"/>
          </a:xfrm>
        </p:spPr>
        <p:txBody>
          <a:bodyPr>
            <a:normAutofit lnSpcReduction="10000"/>
          </a:bodyPr>
          <a:lstStyle/>
          <a:p>
            <a:pPr marL="0" indent="0" algn="r">
              <a:buNone/>
            </a:pPr>
            <a:r>
              <a:rPr lang="en-US" sz="1800" i="1" dirty="0" smtClean="0">
                <a:solidFill>
                  <a:srgbClr val="FFC000"/>
                </a:solidFill>
              </a:rPr>
              <a:t>E.D. Hirsch </a:t>
            </a:r>
            <a:br>
              <a:rPr lang="en-US" sz="1800" i="1" dirty="0" smtClean="0">
                <a:solidFill>
                  <a:srgbClr val="FFC000"/>
                </a:solidFill>
              </a:rPr>
            </a:br>
            <a:r>
              <a:rPr lang="en-US" sz="1800" i="1" dirty="0" smtClean="0">
                <a:solidFill>
                  <a:srgbClr val="FFC000"/>
                </a:solidFill>
              </a:rPr>
              <a:t>(b. 1928) author, founder of </a:t>
            </a:r>
            <a:r>
              <a:rPr lang="en-US" sz="1700" i="1" dirty="0" smtClean="0">
                <a:solidFill>
                  <a:srgbClr val="FFC000"/>
                </a:solidFill>
              </a:rPr>
              <a:t>CoreKnowledge.org</a:t>
            </a:r>
            <a:endParaRPr lang="en-US" sz="1700" i="1" dirty="0">
              <a:solidFill>
                <a:srgbClr val="FFC000"/>
              </a:solidFill>
            </a:endParaRPr>
          </a:p>
          <a:p>
            <a:pPr marL="457200" indent="-457200">
              <a:buFont typeface="+mj-lt"/>
              <a:buAutoNum type="arabicPeriod"/>
            </a:pPr>
            <a:endParaRPr lang="en-US" sz="1700"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TextBox 6"/>
          <p:cNvSpPr txBox="1"/>
          <p:nvPr/>
        </p:nvSpPr>
        <p:spPr>
          <a:xfrm>
            <a:off x="749808" y="0"/>
            <a:ext cx="1847088" cy="369332"/>
          </a:xfrm>
          <a:prstGeom prst="rect">
            <a:avLst/>
          </a:prstGeom>
          <a:noFill/>
        </p:spPr>
        <p:txBody>
          <a:bodyPr wrap="square" rtlCol="0">
            <a:spAutoFit/>
          </a:bodyPr>
          <a:lstStyle/>
          <a:p>
            <a:r>
              <a:rPr lang="en-US" i="1" dirty="0" smtClean="0">
                <a:solidFill>
                  <a:srgbClr val="FFC000"/>
                </a:solidFill>
              </a:rPr>
              <a:t>After break?</a:t>
            </a:r>
            <a:endParaRPr lang="en-US" i="1" dirty="0">
              <a:solidFill>
                <a:srgbClr val="FFC000"/>
              </a:solidFill>
            </a:endParaRPr>
          </a:p>
        </p:txBody>
      </p:sp>
      <p:sp>
        <p:nvSpPr>
          <p:cNvPr id="11" name="Rectangle 10"/>
          <p:cNvSpPr/>
          <p:nvPr/>
        </p:nvSpPr>
        <p:spPr>
          <a:xfrm>
            <a:off x="9134445" y="79894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7</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Rectangle 2"/>
          <p:cNvSpPr/>
          <p:nvPr/>
        </p:nvSpPr>
        <p:spPr>
          <a:xfrm>
            <a:off x="0" y="2258695"/>
            <a:ext cx="10058399" cy="3745513"/>
          </a:xfrm>
          <a:prstGeom prst="rect">
            <a:avLst/>
          </a:prstGeom>
        </p:spPr>
        <p:txBody>
          <a:bodyPr wrap="square">
            <a:spAutoFit/>
          </a:bodyPr>
          <a:lstStyle/>
          <a:p>
            <a:pPr marL="514350" indent="-514350">
              <a:lnSpc>
                <a:spcPct val="107000"/>
              </a:lnSpc>
              <a:spcAft>
                <a:spcPts val="800"/>
              </a:spcAft>
              <a:buFont typeface="+mj-lt"/>
              <a:buAutoNum type="arabicPeriod"/>
            </a:pP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Should </a:t>
            </a: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the current “basics” still </a:t>
            </a: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r>
            <a:b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b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be </a:t>
            </a: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the </a:t>
            </a: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requirements</a:t>
            </a: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or should they be updated? And if so, what should be the new basics</a:t>
            </a: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t>
            </a:r>
          </a:p>
          <a:p>
            <a:pPr marL="457200" indent="-457200">
              <a:buFont typeface="+mj-lt"/>
              <a:buAutoNum type="arabicPeriod"/>
            </a:pPr>
            <a:r>
              <a:rPr lang="en-US" sz="32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Have people become smarter since we have moved away from essentialism? Is there a way to test this?</a:t>
            </a:r>
          </a:p>
          <a:p>
            <a:pPr marL="457200" indent="-457200">
              <a:buFont typeface="+mj-lt"/>
              <a:buAutoNum type="arabicPeriod"/>
            </a:pPr>
            <a:r>
              <a:rPr lang="en-US" sz="32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As a teacher, would you rather be the locus of classroom authority or a guide</a:t>
            </a:r>
            <a:r>
              <a:rPr lang="en-US" sz="32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t>
            </a:r>
            <a:endParaRPr lang="en-US" sz="32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247444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Essentialism </a:t>
            </a:r>
            <a:r>
              <a:rPr lang="en-US" sz="2800" dirty="0"/>
              <a:t>Table Talk Topics</a:t>
            </a:r>
          </a:p>
        </p:txBody>
      </p:sp>
      <p:sp>
        <p:nvSpPr>
          <p:cNvPr id="4" name="Rectangle 3"/>
          <p:cNvSpPr/>
          <p:nvPr/>
        </p:nvSpPr>
        <p:spPr>
          <a:xfrm>
            <a:off x="680321" y="2066544"/>
            <a:ext cx="9389802" cy="4401205"/>
          </a:xfrm>
          <a:prstGeom prst="rect">
            <a:avLst/>
          </a:prstGeom>
        </p:spPr>
        <p:txBody>
          <a:bodyPr wrap="square">
            <a:spAutoFit/>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smtClean="0">
                <a:effectLst>
                  <a:outerShdw blurRad="38100" dist="38100" dir="2700000" algn="tl">
                    <a:srgbClr val="000000">
                      <a:alpha val="43137"/>
                    </a:srgbClr>
                  </a:outerShdw>
                </a:effectLst>
              </a:rPr>
              <a:t>Personal </a:t>
            </a:r>
            <a:r>
              <a:rPr lang="en-US" sz="2800" dirty="0">
                <a:effectLst>
                  <a:outerShdw blurRad="38100" dist="38100" dir="2700000" algn="tl">
                    <a:srgbClr val="000000">
                      <a:alpha val="43137"/>
                    </a:srgbClr>
                  </a:outerShdw>
                </a:effectLst>
              </a:rPr>
              <a:t>experience in a </a:t>
            </a:r>
            <a:r>
              <a:rPr lang="en-US" sz="2800" dirty="0" smtClean="0">
                <a:effectLst>
                  <a:outerShdw blurRad="38100" dist="38100" dir="2700000" algn="tl">
                    <a:srgbClr val="000000">
                      <a:alpha val="43137"/>
                    </a:srgbClr>
                  </a:outerShdw>
                </a:effectLst>
              </a:rPr>
              <a:t>Essentialist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members</a:t>
            </a:r>
          </a:p>
          <a:p>
            <a:pPr marL="514350" indent="-514350">
              <a:buFont typeface="+mj-lt"/>
              <a:buAutoNum type="arabicPeriod"/>
            </a:pPr>
            <a:endParaRPr lang="en-US" sz="2800" dirty="0"/>
          </a:p>
        </p:txBody>
      </p:sp>
      <p:pic>
        <p:nvPicPr>
          <p:cNvPr id="7170" name="Picture 2" descr="http://ecx.images-amazon.com/images/I/51lyYB2wP5L._SY344_BO1,204,203,200_.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5525" y="209549"/>
            <a:ext cx="2103120" cy="3107055"/>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pic>
        <p:nvPicPr>
          <p:cNvPr id="7172" name="Picture 4" descr="http://www.coreknowledge.org/mimik/mimik_uploads/interior_pages/20/edhirsch_jr_interi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8791" y="209549"/>
            <a:ext cx="3442291" cy="2290642"/>
          </a:xfrm>
          <a:prstGeom prst="rect">
            <a:avLst/>
          </a:prstGeom>
          <a:noFill/>
          <a:effectLst>
            <a:outerShdw blurRad="101600" dist="101600" dir="8760000" algn="ctr" rotWithShape="0">
              <a:schemeClr val="bg1">
                <a:lumMod val="75000"/>
                <a:lumOff val="25000"/>
                <a:alpha val="88000"/>
              </a:schemeClr>
            </a:outerShdw>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9889883" y="3408417"/>
            <a:ext cx="2143125" cy="973773"/>
          </a:xfrm>
        </p:spPr>
        <p:txBody>
          <a:bodyPr>
            <a:normAutofit lnSpcReduction="10000"/>
          </a:bodyPr>
          <a:lstStyle/>
          <a:p>
            <a:pPr marL="0" indent="0" algn="r">
              <a:buNone/>
            </a:pPr>
            <a:r>
              <a:rPr lang="en-US" sz="1800" i="1" dirty="0" smtClean="0">
                <a:solidFill>
                  <a:srgbClr val="FFC000"/>
                </a:solidFill>
              </a:rPr>
              <a:t>E.D. Hirsch </a:t>
            </a:r>
            <a:br>
              <a:rPr lang="en-US" sz="1800" i="1" dirty="0" smtClean="0">
                <a:solidFill>
                  <a:srgbClr val="FFC000"/>
                </a:solidFill>
              </a:rPr>
            </a:br>
            <a:r>
              <a:rPr lang="en-US" sz="1800" i="1" dirty="0" smtClean="0">
                <a:solidFill>
                  <a:srgbClr val="FFC000"/>
                </a:solidFill>
              </a:rPr>
              <a:t>(b. 1928) author, founder of </a:t>
            </a:r>
            <a:r>
              <a:rPr lang="en-US" sz="1700" i="1" dirty="0" smtClean="0">
                <a:solidFill>
                  <a:srgbClr val="FFC000"/>
                </a:solidFill>
              </a:rPr>
              <a:t>CoreKnowledge.org</a:t>
            </a:r>
            <a:endParaRPr lang="en-US" sz="1700" i="1" dirty="0">
              <a:solidFill>
                <a:srgbClr val="FFC000"/>
              </a:solidFill>
            </a:endParaRPr>
          </a:p>
          <a:p>
            <a:pPr marL="457200" indent="-457200">
              <a:buFont typeface="+mj-lt"/>
              <a:buAutoNum type="arabicPeriod"/>
            </a:pPr>
            <a:endParaRPr lang="en-US" sz="1700"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
        <p:nvSpPr>
          <p:cNvPr id="11" name="Rectangle 10"/>
          <p:cNvSpPr/>
          <p:nvPr/>
        </p:nvSpPr>
        <p:spPr>
          <a:xfrm>
            <a:off x="9134445" y="865773"/>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7</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885106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9" y="753228"/>
            <a:ext cx="10027964" cy="1080938"/>
          </a:xfrm>
        </p:spPr>
        <p:txBody>
          <a:bodyPr/>
          <a:lstStyle/>
          <a:p>
            <a:r>
              <a:rPr lang="en-US" dirty="0" smtClean="0"/>
              <a:t>Reconstructionism </a:t>
            </a:r>
            <a:r>
              <a:rPr lang="en-US" dirty="0"/>
              <a:t>&amp; </a:t>
            </a:r>
            <a:r>
              <a:rPr lang="en-US" dirty="0" smtClean="0"/>
              <a:t>Futurism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9218" name="Picture 2" descr="http://www.libertatea.ro/uploads/tx_images/0-300497-futur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218" y="4077201"/>
            <a:ext cx="2222339" cy="26098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8555" y="1902225"/>
            <a:ext cx="9546359" cy="4616648"/>
          </a:xfrm>
          <a:prstGeom prst="rect">
            <a:avLst/>
          </a:prstGeom>
        </p:spPr>
        <p:txBody>
          <a:bodyPr wrap="square">
            <a:spAutoFit/>
          </a:bodyPr>
          <a:lstStyle/>
          <a:p>
            <a:pPr>
              <a:lnSpc>
                <a:spcPct val="120000"/>
              </a:lnSpc>
            </a:pPr>
            <a:r>
              <a:rPr lang="en-US" sz="2800" b="1" dirty="0">
                <a:effectLst>
                  <a:outerShdw blurRad="38100" dist="38100" dir="2700000" algn="tl">
                    <a:srgbClr val="000000">
                      <a:alpha val="43137"/>
                    </a:srgbClr>
                  </a:outerShdw>
                </a:effectLst>
              </a:rPr>
              <a:t>Reconstructionism:</a:t>
            </a:r>
          </a:p>
          <a:p>
            <a:pPr marL="457200" indent="-457200">
              <a:lnSpc>
                <a:spcPct val="120000"/>
              </a:lnSpc>
              <a:spcBef>
                <a:spcPts val="0"/>
              </a:spcBef>
              <a:buFont typeface="+mj-lt"/>
              <a:buAutoNum type="arabicPeriod"/>
            </a:pPr>
            <a:r>
              <a:rPr lang="en-US" sz="2100" i="1" dirty="0">
                <a:effectLst>
                  <a:outerShdw blurRad="38100" dist="38100" dir="2700000" algn="tl">
                    <a:srgbClr val="000000">
                      <a:alpha val="43137"/>
                    </a:srgbClr>
                  </a:outerShdw>
                </a:effectLst>
              </a:rPr>
              <a:t>Fix the world’s problems </a:t>
            </a:r>
            <a:r>
              <a:rPr lang="en-US" sz="2100" dirty="0">
                <a:effectLst>
                  <a:outerShdw blurRad="38100" dist="38100" dir="2700000" algn="tl">
                    <a:srgbClr val="000000">
                      <a:alpha val="43137"/>
                    </a:srgbClr>
                  </a:outerShdw>
                </a:effectLst>
              </a:rPr>
              <a:t>(as evidenced in the Great </a:t>
            </a:r>
            <a:r>
              <a:rPr lang="en-US" sz="2100" dirty="0" smtClean="0">
                <a:effectLst>
                  <a:outerShdw blurRad="38100" dist="38100" dir="2700000" algn="tl">
                    <a:srgbClr val="000000">
                      <a:alpha val="43137"/>
                    </a:srgbClr>
                  </a:outerShdw>
                </a:effectLst>
              </a:rPr>
              <a:t>Depression, &amp; now?).  </a:t>
            </a:r>
            <a:r>
              <a:rPr lang="en-US" sz="2100" dirty="0">
                <a:effectLst>
                  <a:outerShdw blurRad="38100" dist="38100" dir="2700000" algn="tl">
                    <a:srgbClr val="000000">
                      <a:alpha val="43137"/>
                    </a:srgbClr>
                  </a:outerShdw>
                </a:effectLst>
              </a:rPr>
              <a:t>Change the </a:t>
            </a:r>
            <a:r>
              <a:rPr lang="en-US" sz="2100" dirty="0" smtClean="0">
                <a:effectLst>
                  <a:outerShdw blurRad="38100" dist="38100" dir="2700000" algn="tl">
                    <a:srgbClr val="000000">
                      <a:alpha val="43137"/>
                    </a:srgbClr>
                  </a:outerShdw>
                </a:effectLst>
              </a:rPr>
              <a:t>world </a:t>
            </a:r>
            <a:r>
              <a:rPr lang="en-US" sz="2100" dirty="0">
                <a:effectLst>
                  <a:outerShdw blurRad="38100" dist="38100" dir="2700000" algn="tl">
                    <a:srgbClr val="000000">
                      <a:alpha val="43137"/>
                    </a:srgbClr>
                  </a:outerShdw>
                </a:effectLst>
              </a:rPr>
              <a:t>for the better. Student constructs own </a:t>
            </a:r>
            <a:r>
              <a:rPr lang="en-US" sz="2100" dirty="0" smtClean="0">
                <a:effectLst>
                  <a:outerShdw blurRad="38100" dist="38100" dir="2700000" algn="tl">
                    <a:srgbClr val="000000">
                      <a:alpha val="43137"/>
                    </a:srgbClr>
                  </a:outerShdw>
                </a:effectLst>
              </a:rPr>
              <a:t>knowledge.</a:t>
            </a:r>
          </a:p>
          <a:p>
            <a:pPr marL="457200" indent="-457200">
              <a:lnSpc>
                <a:spcPct val="120000"/>
              </a:lnSpc>
              <a:spcBef>
                <a:spcPts val="0"/>
              </a:spcBef>
              <a:buFont typeface="+mj-lt"/>
              <a:buAutoNum type="arabicPeriod"/>
            </a:pPr>
            <a:r>
              <a:rPr lang="en-US" sz="2100" i="1" dirty="0" smtClean="0">
                <a:effectLst>
                  <a:outerShdw blurRad="38100" dist="38100" dir="2700000" algn="tl">
                    <a:srgbClr val="000000">
                      <a:alpha val="43137"/>
                    </a:srgbClr>
                  </a:outerShdw>
                </a:effectLst>
              </a:rPr>
              <a:t>Curriculum </a:t>
            </a:r>
            <a:r>
              <a:rPr lang="en-US" sz="2100" i="1" dirty="0">
                <a:effectLst>
                  <a:outerShdw blurRad="38100" dist="38100" dir="2700000" algn="tl">
                    <a:srgbClr val="000000">
                      <a:alpha val="43137"/>
                    </a:srgbClr>
                  </a:outerShdw>
                </a:effectLst>
              </a:rPr>
              <a:t>exposes problems </a:t>
            </a:r>
            <a:r>
              <a:rPr lang="en-US" sz="2100" dirty="0">
                <a:effectLst>
                  <a:outerShdw blurRad="38100" dist="38100" dir="2700000" algn="tl">
                    <a:srgbClr val="000000">
                      <a:alpha val="43137"/>
                    </a:srgbClr>
                  </a:outerShdw>
                </a:effectLst>
              </a:rPr>
              <a:t>in human culture.  Teachers </a:t>
            </a:r>
            <a:r>
              <a:rPr lang="en-US" sz="2100" i="1" dirty="0">
                <a:effectLst>
                  <a:outerShdw blurRad="38100" dist="38100" dir="2700000" algn="tl">
                    <a:srgbClr val="000000">
                      <a:alpha val="43137"/>
                    </a:srgbClr>
                  </a:outerShdw>
                </a:effectLst>
              </a:rPr>
              <a:t>shouldn’t</a:t>
            </a:r>
            <a:r>
              <a:rPr lang="en-US" sz="2100" dirty="0">
                <a:effectLst>
                  <a:outerShdw blurRad="38100" dist="38100" dir="2700000" algn="tl">
                    <a:srgbClr val="000000">
                      <a:alpha val="43137"/>
                    </a:srgbClr>
                  </a:outerShdw>
                </a:effectLst>
              </a:rPr>
              <a:t> </a:t>
            </a:r>
            <a:r>
              <a:rPr lang="en-US" sz="2100" dirty="0" smtClean="0">
                <a:effectLst>
                  <a:outerShdw blurRad="38100" dist="38100" dir="2700000" algn="tl">
                    <a:srgbClr val="000000">
                      <a:alpha val="43137"/>
                    </a:srgbClr>
                  </a:outerShdw>
                </a:effectLst>
              </a:rPr>
              <a:t>hide their own </a:t>
            </a:r>
            <a:r>
              <a:rPr lang="en-US" sz="2100" dirty="0">
                <a:effectLst>
                  <a:outerShdw blurRad="38100" dist="38100" dir="2700000" algn="tl">
                    <a:srgbClr val="000000">
                      <a:alpha val="43137"/>
                    </a:srgbClr>
                  </a:outerShdw>
                </a:effectLst>
              </a:rPr>
              <a:t>convictions. </a:t>
            </a:r>
            <a:endParaRPr lang="en-US" sz="2100" dirty="0" smtClean="0">
              <a:effectLst>
                <a:outerShdw blurRad="38100" dist="38100" dir="2700000" algn="tl">
                  <a:srgbClr val="000000">
                    <a:alpha val="43137"/>
                  </a:srgbClr>
                </a:outerShdw>
              </a:effectLst>
            </a:endParaRPr>
          </a:p>
          <a:p>
            <a:pPr>
              <a:lnSpc>
                <a:spcPct val="120000"/>
              </a:lnSpc>
            </a:pPr>
            <a:r>
              <a:rPr lang="en-US" sz="2800" b="1" dirty="0" smtClean="0">
                <a:effectLst>
                  <a:outerShdw blurRad="38100" dist="38100" dir="2700000" algn="tl">
                    <a:srgbClr val="000000">
                      <a:alpha val="43137"/>
                    </a:srgbClr>
                  </a:outerShdw>
                </a:effectLst>
              </a:rPr>
              <a:t>Futurism</a:t>
            </a:r>
            <a:r>
              <a:rPr lang="en-US" sz="2800" b="1" dirty="0">
                <a:effectLst>
                  <a:outerShdw blurRad="38100" dist="38100" dir="2700000" algn="tl">
                    <a:srgbClr val="000000">
                      <a:alpha val="43137"/>
                    </a:srgbClr>
                  </a:outerShdw>
                </a:effectLst>
              </a:rPr>
              <a:t>:</a:t>
            </a:r>
          </a:p>
          <a:p>
            <a:pPr marL="457200" indent="-457200">
              <a:lnSpc>
                <a:spcPct val="120000"/>
              </a:lnSpc>
              <a:spcBef>
                <a:spcPts val="0"/>
              </a:spcBef>
              <a:buFont typeface="+mj-lt"/>
              <a:buAutoNum type="arabicPeriod"/>
            </a:pPr>
            <a:r>
              <a:rPr lang="en-US" sz="2100" i="1" dirty="0">
                <a:effectLst>
                  <a:outerShdw blurRad="38100" dist="38100" dir="2700000" algn="tl">
                    <a:srgbClr val="000000">
                      <a:alpha val="43137"/>
                    </a:srgbClr>
                  </a:outerShdw>
                </a:effectLst>
              </a:rPr>
              <a:t>Face forward.  </a:t>
            </a:r>
            <a:r>
              <a:rPr lang="en-US" sz="2100" dirty="0">
                <a:effectLst>
                  <a:outerShdw blurRad="38100" dist="38100" dir="2700000" algn="tl">
                    <a:srgbClr val="000000">
                      <a:alpha val="43137"/>
                    </a:srgbClr>
                  </a:outerShdw>
                </a:effectLst>
              </a:rPr>
              <a:t>Against past theories and approaches.  Extension and modification of </a:t>
            </a:r>
            <a:r>
              <a:rPr lang="en-US" sz="2100" dirty="0" err="1">
                <a:effectLst>
                  <a:outerShdw blurRad="38100" dist="38100" dir="2700000" algn="tl">
                    <a:srgbClr val="000000">
                      <a:alpha val="43137"/>
                    </a:srgbClr>
                  </a:outerShdw>
                </a:effectLst>
              </a:rPr>
              <a:t>reconstructionism</a:t>
            </a:r>
            <a:r>
              <a:rPr lang="en-US" sz="2100" dirty="0">
                <a:effectLst>
                  <a:outerShdw blurRad="38100" dist="38100" dir="2700000" algn="tl">
                    <a:srgbClr val="000000">
                      <a:alpha val="43137"/>
                    </a:srgbClr>
                  </a:outerShdw>
                </a:effectLst>
              </a:rPr>
              <a:t>. </a:t>
            </a:r>
          </a:p>
          <a:p>
            <a:pPr marL="457200" indent="-457200">
              <a:lnSpc>
                <a:spcPct val="120000"/>
              </a:lnSpc>
              <a:spcBef>
                <a:spcPts val="0"/>
              </a:spcBef>
              <a:buFont typeface="+mj-lt"/>
              <a:buAutoNum type="arabicPeriod"/>
            </a:pPr>
            <a:r>
              <a:rPr lang="en-US" sz="2100" dirty="0">
                <a:effectLst>
                  <a:outerShdw blurRad="38100" dist="38100" dir="2700000" algn="tl">
                    <a:srgbClr val="000000">
                      <a:alpha val="43137"/>
                    </a:srgbClr>
                  </a:outerShdw>
                </a:effectLst>
              </a:rPr>
              <a:t>Curriculum critically examines the current order.  Provides </a:t>
            </a:r>
            <a:br>
              <a:rPr lang="en-US" sz="2100" dirty="0">
                <a:effectLst>
                  <a:outerShdw blurRad="38100" dist="38100" dir="2700000" algn="tl">
                    <a:srgbClr val="000000">
                      <a:alpha val="43137"/>
                    </a:srgbClr>
                  </a:outerShdw>
                </a:effectLst>
              </a:rPr>
            </a:br>
            <a:r>
              <a:rPr lang="en-US" sz="2100" dirty="0">
                <a:effectLst>
                  <a:outerShdw blurRad="38100" dist="38100" dir="2700000" algn="tl">
                    <a:srgbClr val="000000">
                      <a:alpha val="43137"/>
                    </a:srgbClr>
                  </a:outerShdw>
                </a:effectLst>
              </a:rPr>
              <a:t>lots of </a:t>
            </a:r>
            <a:r>
              <a:rPr lang="en-US" sz="2100" i="1" dirty="0">
                <a:effectLst>
                  <a:outerShdw blurRad="38100" dist="38100" dir="2700000" algn="tl">
                    <a:srgbClr val="000000">
                      <a:alpha val="43137"/>
                    </a:srgbClr>
                  </a:outerShdw>
                </a:effectLst>
              </a:rPr>
              <a:t>choices</a:t>
            </a:r>
            <a:r>
              <a:rPr lang="en-US" sz="2100" dirty="0">
                <a:effectLst>
                  <a:outerShdw blurRad="38100" dist="38100" dir="2700000" algn="tl">
                    <a:srgbClr val="000000">
                      <a:alpha val="43137"/>
                    </a:srgbClr>
                  </a:outerShdw>
                </a:effectLst>
              </a:rPr>
              <a:t>.  Forget about changing the world—it’s </a:t>
            </a:r>
            <a:br>
              <a:rPr lang="en-US" sz="2100" dirty="0">
                <a:effectLst>
                  <a:outerShdw blurRad="38100" dist="38100" dir="2700000" algn="tl">
                    <a:srgbClr val="000000">
                      <a:alpha val="43137"/>
                    </a:srgbClr>
                  </a:outerShdw>
                </a:effectLst>
              </a:rPr>
            </a:br>
            <a:r>
              <a:rPr lang="en-US" sz="2100" dirty="0">
                <a:effectLst>
                  <a:outerShdw blurRad="38100" dist="38100" dir="2700000" algn="tl">
                    <a:srgbClr val="000000">
                      <a:alpha val="43137"/>
                    </a:srgbClr>
                  </a:outerShdw>
                </a:effectLst>
              </a:rPr>
              <a:t>changing without us—just </a:t>
            </a:r>
            <a:r>
              <a:rPr lang="en-US" sz="2100" i="1" dirty="0">
                <a:effectLst>
                  <a:outerShdw blurRad="38100" dist="38100" dir="2700000" algn="tl">
                    <a:srgbClr val="000000">
                      <a:alpha val="43137"/>
                    </a:srgbClr>
                  </a:outerShdw>
                </a:effectLst>
              </a:rPr>
              <a:t>get students prepared</a:t>
            </a:r>
            <a:r>
              <a:rPr lang="en-US" sz="2100" i="1" dirty="0" smtClean="0"/>
              <a:t>!</a:t>
            </a:r>
          </a:p>
        </p:txBody>
      </p:sp>
      <p:sp>
        <p:nvSpPr>
          <p:cNvPr id="9" name="Content Placeholder 2"/>
          <p:cNvSpPr txBox="1">
            <a:spLocks/>
          </p:cNvSpPr>
          <p:nvPr/>
        </p:nvSpPr>
        <p:spPr>
          <a:xfrm>
            <a:off x="266218" y="3062972"/>
            <a:ext cx="2222337" cy="973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smtClean="0">
                <a:solidFill>
                  <a:srgbClr val="FFC000"/>
                </a:solidFill>
              </a:rPr>
              <a:t>Alvin Toffler</a:t>
            </a:r>
            <a:br>
              <a:rPr lang="en-US" sz="1800" i="1" dirty="0" smtClean="0">
                <a:solidFill>
                  <a:srgbClr val="FFC000"/>
                </a:solidFill>
              </a:rPr>
            </a:br>
            <a:r>
              <a:rPr lang="en-US" sz="1800" i="1" dirty="0" smtClean="0">
                <a:solidFill>
                  <a:srgbClr val="FFC000"/>
                </a:solidFill>
              </a:rPr>
              <a:t>(b. 1928) </a:t>
            </a:r>
            <a:br>
              <a:rPr lang="en-US" sz="1800" i="1" dirty="0" smtClean="0">
                <a:solidFill>
                  <a:srgbClr val="FFC000"/>
                </a:solidFill>
              </a:rPr>
            </a:br>
            <a:r>
              <a:rPr lang="en-US" sz="1800" i="1" dirty="0" smtClean="0">
                <a:solidFill>
                  <a:srgbClr val="FFC000"/>
                </a:solidFill>
              </a:rPr>
              <a:t>futurist, author, </a:t>
            </a:r>
            <a:br>
              <a:rPr lang="en-US" sz="1800" i="1" dirty="0" smtClean="0">
                <a:solidFill>
                  <a:srgbClr val="FFC000"/>
                </a:solidFill>
              </a:rPr>
            </a:br>
            <a:r>
              <a:rPr lang="en-US" sz="1800" i="1" u="sng" dirty="0" smtClean="0">
                <a:solidFill>
                  <a:srgbClr val="FFC000"/>
                </a:solidFill>
              </a:rPr>
              <a:t>Future Shock</a:t>
            </a:r>
            <a:endParaRPr lang="en-US" sz="1700" i="1" u="sng" dirty="0" smtClean="0">
              <a:solidFill>
                <a:srgbClr val="FFC000"/>
              </a:solidFill>
            </a:endParaRPr>
          </a:p>
          <a:p>
            <a:pPr marL="457200" indent="-457200">
              <a:buFont typeface="+mj-lt"/>
              <a:buAutoNum type="arabicPeriod"/>
            </a:pPr>
            <a:endParaRPr lang="en-US" sz="1700" dirty="0"/>
          </a:p>
        </p:txBody>
      </p:sp>
      <p:sp>
        <p:nvSpPr>
          <p:cNvPr id="10" name="Rectangle 9"/>
          <p:cNvSpPr/>
          <p:nvPr/>
        </p:nvSpPr>
        <p:spPr>
          <a:xfrm>
            <a:off x="10684885" y="832032"/>
            <a:ext cx="1503938"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6</a:t>
            </a:r>
            <a:r>
              <a:rPr lang="en-US" sz="5400" b="1" cap="none" spc="50" dirty="0" smtClean="0">
                <a:ln w="0"/>
                <a:solidFill>
                  <a:schemeClr val="bg2"/>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&amp;</a:t>
            </a:r>
            <a:r>
              <a:rPr lang="en-US" sz="5400" b="1" cap="none" spc="50" dirty="0" smtClean="0">
                <a:ln w="0"/>
                <a:solidFill>
                  <a:schemeClr val="bg2"/>
                </a:solidFill>
                <a:effectLst>
                  <a:innerShdw blurRad="63500" dist="50800" dir="13500000">
                    <a:srgbClr val="000000">
                      <a:alpha val="50000"/>
                    </a:srgbClr>
                  </a:innerShdw>
                </a:effectLst>
              </a:rPr>
              <a:t>5</a:t>
            </a:r>
            <a:endParaRPr lang="en-US" sz="5400" b="1" cap="none" spc="50" dirty="0">
              <a:ln w="0"/>
              <a:solidFill>
                <a:schemeClr val="bg2"/>
              </a:solidFill>
              <a:effectLst>
                <a:innerShdw blurRad="63500" dist="50800" dir="13500000">
                  <a:srgbClr val="000000">
                    <a:alpha val="50000"/>
                  </a:srgbClr>
                </a:innerShdw>
              </a:effectLst>
            </a:endParaRPr>
          </a:p>
        </p:txBody>
      </p:sp>
      <p:pic>
        <p:nvPicPr>
          <p:cNvPr id="8194"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6455" y="130984"/>
            <a:ext cx="2899534" cy="232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7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9" y="753228"/>
            <a:ext cx="10027964" cy="1080938"/>
          </a:xfrm>
        </p:spPr>
        <p:txBody>
          <a:bodyPr/>
          <a:lstStyle/>
          <a:p>
            <a:r>
              <a:rPr lang="en-US" dirty="0" smtClean="0"/>
              <a:t>Reconstructionism </a:t>
            </a:r>
            <a:r>
              <a:rPr lang="en-US" dirty="0"/>
              <a:t>&amp; Futurism Table Talk Topics</a:t>
            </a:r>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pic>
        <p:nvPicPr>
          <p:cNvPr id="9218" name="Picture 2" descr="http://www.libertatea.ro/uploads/tx_images/0-300497-futur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218" y="4077201"/>
            <a:ext cx="2222339" cy="26098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52281" y="2025908"/>
            <a:ext cx="9546359" cy="4493538"/>
          </a:xfrm>
          <a:prstGeom prst="rect">
            <a:avLst/>
          </a:prstGeom>
        </p:spPr>
        <p:txBody>
          <a:bodyPr wrap="square">
            <a:spAutoFit/>
          </a:bodyPr>
          <a:lstStyle/>
          <a:p>
            <a:pPr marL="514350" indent="-514350">
              <a:buFont typeface="+mj-lt"/>
              <a:buAutoNum type="arabicPeriod"/>
            </a:pPr>
            <a:r>
              <a:rPr lang="en-US" sz="2600" dirty="0">
                <a:effectLst>
                  <a:outerShdw blurRad="38100" dist="38100" dir="2700000" algn="tl">
                    <a:srgbClr val="000000">
                      <a:alpha val="43137"/>
                    </a:srgbClr>
                  </a:outerShdw>
                </a:effectLst>
              </a:rPr>
              <a:t>Pros</a:t>
            </a:r>
          </a:p>
          <a:p>
            <a:pPr marL="514350" indent="-514350">
              <a:buFont typeface="+mj-lt"/>
              <a:buAutoNum type="arabicPeriod"/>
            </a:pPr>
            <a:r>
              <a:rPr lang="en-US" sz="2600" dirty="0">
                <a:effectLst>
                  <a:outerShdw blurRad="38100" dist="38100" dir="2700000" algn="tl">
                    <a:srgbClr val="000000">
                      <a:alpha val="43137"/>
                    </a:srgbClr>
                  </a:outerShdw>
                </a:effectLst>
              </a:rPr>
              <a:t>Cons</a:t>
            </a:r>
          </a:p>
          <a:p>
            <a:pPr marL="514350" indent="-514350">
              <a:buFont typeface="+mj-lt"/>
              <a:buAutoNum type="arabicPeriod"/>
            </a:pPr>
            <a:r>
              <a:rPr lang="en-US" sz="2600" dirty="0">
                <a:effectLst>
                  <a:outerShdw blurRad="38100" dist="38100" dir="2700000" algn="tl">
                    <a:srgbClr val="000000">
                      <a:alpha val="43137"/>
                    </a:srgbClr>
                  </a:outerShdw>
                </a:effectLst>
              </a:rPr>
              <a:t>Compatibility with Christian </a:t>
            </a:r>
            <a:r>
              <a:rPr lang="en-US" sz="2600" dirty="0" smtClean="0">
                <a:effectLst>
                  <a:outerShdw blurRad="38100" dist="38100" dir="2700000" algn="tl">
                    <a:srgbClr val="000000">
                      <a:alpha val="43137"/>
                    </a:srgbClr>
                  </a:outerShdw>
                </a:effectLst>
              </a:rPr>
              <a:t>worldview</a:t>
            </a:r>
            <a:endParaRPr lang="en-US" sz="2600" dirty="0">
              <a:effectLst>
                <a:outerShdw blurRad="38100" dist="38100" dir="2700000" algn="tl">
                  <a:srgbClr val="000000">
                    <a:alpha val="43137"/>
                  </a:srgbClr>
                </a:outerShdw>
              </a:effectLst>
            </a:endParaRPr>
          </a:p>
          <a:p>
            <a:pPr marL="514350" indent="-514350">
              <a:buFont typeface="+mj-lt"/>
              <a:buAutoNum type="arabicPeriod"/>
            </a:pPr>
            <a:r>
              <a:rPr lang="en-US" sz="2600" dirty="0">
                <a:effectLst>
                  <a:outerShdw blurRad="38100" dist="38100" dir="2700000" algn="tl">
                    <a:srgbClr val="000000">
                      <a:alpha val="43137"/>
                    </a:srgbClr>
                  </a:outerShdw>
                </a:effectLst>
              </a:rPr>
              <a:t>Personal experience in a </a:t>
            </a:r>
            <a:r>
              <a:rPr lang="en-US" sz="2600" dirty="0" smtClean="0">
                <a:effectLst>
                  <a:outerShdw blurRad="38100" dist="38100" dir="2700000" algn="tl">
                    <a:srgbClr val="000000">
                      <a:alpha val="43137"/>
                    </a:srgbClr>
                  </a:outerShdw>
                </a:effectLst>
              </a:rPr>
              <a:t/>
            </a:r>
            <a:br>
              <a:rPr lang="en-US" sz="26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Reconstructionist or a Futurist </a:t>
            </a:r>
            <a:br>
              <a:rPr lang="en-US" sz="26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learning </a:t>
            </a:r>
            <a:r>
              <a:rPr lang="en-US" sz="2600" dirty="0">
                <a:effectLst>
                  <a:outerShdw blurRad="38100" dist="38100" dir="2700000" algn="tl">
                    <a:srgbClr val="000000">
                      <a:alpha val="43137"/>
                    </a:srgbClr>
                  </a:outerShdw>
                </a:effectLst>
              </a:rPr>
              <a:t>situation</a:t>
            </a:r>
          </a:p>
          <a:p>
            <a:pPr marL="514350" indent="-514350">
              <a:buFont typeface="+mj-lt"/>
              <a:buAutoNum type="arabicPeriod"/>
            </a:pPr>
            <a:r>
              <a:rPr lang="en-US" sz="26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6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6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600" dirty="0">
                <a:effectLst>
                  <a:outerShdw blurRad="38100" dist="38100" dir="2700000" algn="tl">
                    <a:srgbClr val="000000">
                      <a:alpha val="43137"/>
                    </a:srgbClr>
                  </a:outerShdw>
                </a:effectLst>
              </a:rPr>
              <a:t>Implications for Classroom </a:t>
            </a:r>
            <a:r>
              <a:rPr lang="en-US" sz="26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600" dirty="0">
                <a:effectLst>
                  <a:outerShdw blurRad="38100" dist="38100" dir="2700000" algn="tl">
                    <a:srgbClr val="000000">
                      <a:alpha val="43137"/>
                    </a:srgbClr>
                  </a:outerShdw>
                </a:effectLst>
              </a:rPr>
              <a:t>Important take-</a:t>
            </a:r>
            <a:r>
              <a:rPr lang="en-US" sz="2600" dirty="0" err="1">
                <a:effectLst>
                  <a:outerShdw blurRad="38100" dist="38100" dir="2700000" algn="tl">
                    <a:srgbClr val="000000">
                      <a:alpha val="43137"/>
                    </a:srgbClr>
                  </a:outerShdw>
                </a:effectLst>
              </a:rPr>
              <a:t>aways</a:t>
            </a:r>
            <a:r>
              <a:rPr lang="en-US" sz="2600" dirty="0">
                <a:effectLst>
                  <a:outerShdw blurRad="38100" dist="38100" dir="2700000" algn="tl">
                    <a:srgbClr val="000000">
                      <a:alpha val="43137"/>
                    </a:srgbClr>
                  </a:outerShdw>
                </a:effectLst>
              </a:rPr>
              <a:t> for parents &amp; board </a:t>
            </a:r>
            <a:r>
              <a:rPr lang="en-US" sz="2600" dirty="0" smtClean="0">
                <a:effectLst>
                  <a:outerShdw blurRad="38100" dist="38100" dir="2700000" algn="tl">
                    <a:srgbClr val="000000">
                      <a:alpha val="43137"/>
                    </a:srgbClr>
                  </a:outerShdw>
                </a:effectLst>
              </a:rPr>
              <a:t>members</a:t>
            </a:r>
            <a:endParaRPr lang="en-US" sz="2600" dirty="0">
              <a:effectLst>
                <a:outerShdw blurRad="38100" dist="38100" dir="2700000" algn="tl">
                  <a:srgbClr val="000000">
                    <a:alpha val="43137"/>
                  </a:srgbClr>
                </a:outerShdw>
              </a:effectLst>
            </a:endParaRPr>
          </a:p>
        </p:txBody>
      </p:sp>
      <p:sp>
        <p:nvSpPr>
          <p:cNvPr id="9" name="Content Placeholder 2"/>
          <p:cNvSpPr txBox="1">
            <a:spLocks/>
          </p:cNvSpPr>
          <p:nvPr/>
        </p:nvSpPr>
        <p:spPr>
          <a:xfrm>
            <a:off x="266218" y="3062972"/>
            <a:ext cx="2222337" cy="973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smtClean="0">
                <a:solidFill>
                  <a:srgbClr val="FFC000"/>
                </a:solidFill>
              </a:rPr>
              <a:t>Alvin Toffler</a:t>
            </a:r>
            <a:br>
              <a:rPr lang="en-US" sz="1800" i="1" dirty="0" smtClean="0">
                <a:solidFill>
                  <a:srgbClr val="FFC000"/>
                </a:solidFill>
              </a:rPr>
            </a:br>
            <a:r>
              <a:rPr lang="en-US" sz="1800" i="1" dirty="0" smtClean="0">
                <a:solidFill>
                  <a:srgbClr val="FFC000"/>
                </a:solidFill>
              </a:rPr>
              <a:t>(b. 1928) </a:t>
            </a:r>
            <a:br>
              <a:rPr lang="en-US" sz="1800" i="1" dirty="0" smtClean="0">
                <a:solidFill>
                  <a:srgbClr val="FFC000"/>
                </a:solidFill>
              </a:rPr>
            </a:br>
            <a:r>
              <a:rPr lang="en-US" sz="1800" i="1" dirty="0" smtClean="0">
                <a:solidFill>
                  <a:srgbClr val="FFC000"/>
                </a:solidFill>
              </a:rPr>
              <a:t>futurist, author, </a:t>
            </a:r>
            <a:br>
              <a:rPr lang="en-US" sz="1800" i="1" dirty="0" smtClean="0">
                <a:solidFill>
                  <a:srgbClr val="FFC000"/>
                </a:solidFill>
              </a:rPr>
            </a:br>
            <a:r>
              <a:rPr lang="en-US" sz="1800" i="1" u="sng" dirty="0" smtClean="0">
                <a:solidFill>
                  <a:srgbClr val="FFC000"/>
                </a:solidFill>
              </a:rPr>
              <a:t>Future Shock</a:t>
            </a:r>
            <a:endParaRPr lang="en-US" sz="1700" i="1" u="sng" dirty="0" smtClean="0">
              <a:solidFill>
                <a:srgbClr val="FFC000"/>
              </a:solidFill>
            </a:endParaRPr>
          </a:p>
          <a:p>
            <a:pPr marL="457200" indent="-457200">
              <a:buFont typeface="+mj-lt"/>
              <a:buAutoNum type="arabicPeriod"/>
            </a:pPr>
            <a:endParaRPr lang="en-US" sz="1700" dirty="0"/>
          </a:p>
        </p:txBody>
      </p:sp>
      <p:sp>
        <p:nvSpPr>
          <p:cNvPr id="10" name="Rectangle 9"/>
          <p:cNvSpPr/>
          <p:nvPr/>
        </p:nvSpPr>
        <p:spPr>
          <a:xfrm>
            <a:off x="10684885" y="832032"/>
            <a:ext cx="1503938"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6</a:t>
            </a:r>
            <a:r>
              <a:rPr lang="en-US" sz="5400" b="1" cap="none" spc="50" dirty="0" smtClean="0">
                <a:ln w="0"/>
                <a:solidFill>
                  <a:schemeClr val="bg2"/>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&amp;</a:t>
            </a:r>
            <a:r>
              <a:rPr lang="en-US" sz="5400" b="1" cap="none" spc="50" dirty="0" smtClean="0">
                <a:ln w="0"/>
                <a:solidFill>
                  <a:schemeClr val="bg2"/>
                </a:solidFill>
                <a:effectLst>
                  <a:innerShdw blurRad="63500" dist="50800" dir="13500000">
                    <a:srgbClr val="000000">
                      <a:alpha val="50000"/>
                    </a:srgbClr>
                  </a:innerShdw>
                </a:effectLst>
              </a:rPr>
              <a:t>5</a:t>
            </a:r>
            <a:endParaRPr lang="en-US" sz="5400" b="1" cap="none" spc="50" dirty="0">
              <a:ln w="0"/>
              <a:solidFill>
                <a:schemeClr val="bg2"/>
              </a:solidFill>
              <a:effectLst>
                <a:innerShdw blurRad="63500" dist="50800" dir="13500000">
                  <a:srgbClr val="000000">
                    <a:alpha val="50000"/>
                  </a:srgbClr>
                </a:innerShdw>
              </a:effectLst>
            </a:endParaRPr>
          </a:p>
        </p:txBody>
      </p:sp>
      <p:pic>
        <p:nvPicPr>
          <p:cNvPr id="8"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39767" y="1691481"/>
            <a:ext cx="2899534" cy="232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72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JhWmh4mje1c/Tn_R1-SnxII/AAAAAAAAC-E/ocSgD7MZCdI/s1600/mclaren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58975" y="269153"/>
            <a:ext cx="2253558" cy="3090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Critical Pedagogy</a:t>
            </a:r>
            <a:endParaRPr lang="en-US" dirty="0"/>
          </a:p>
        </p:txBody>
      </p:sp>
      <p:sp>
        <p:nvSpPr>
          <p:cNvPr id="3" name="Content Placeholder 2"/>
          <p:cNvSpPr>
            <a:spLocks noGrp="1"/>
          </p:cNvSpPr>
          <p:nvPr>
            <p:ph idx="1"/>
          </p:nvPr>
        </p:nvSpPr>
        <p:spPr>
          <a:xfrm>
            <a:off x="173736" y="2298586"/>
            <a:ext cx="11690315" cy="4559413"/>
          </a:xfrm>
        </p:spPr>
        <p:txBody>
          <a:bodyPr>
            <a:normAutofit fontScale="40000" lnSpcReduction="20000"/>
          </a:bodyPr>
          <a:lstStyle/>
          <a:p>
            <a:pPr marL="457200" indent="-457200">
              <a:lnSpc>
                <a:spcPct val="120000"/>
              </a:lnSpc>
              <a:spcBef>
                <a:spcPts val="0"/>
              </a:spcBef>
              <a:buFont typeface="+mj-lt"/>
              <a:buAutoNum type="arabicPeriod"/>
            </a:pPr>
            <a:r>
              <a:rPr lang="en-US" sz="6500" dirty="0" smtClean="0">
                <a:effectLst>
                  <a:outerShdw blurRad="38100" dist="38100" dir="2700000" algn="tl">
                    <a:srgbClr val="000000">
                      <a:alpha val="43137"/>
                    </a:srgbClr>
                  </a:outerShdw>
                </a:effectLst>
              </a:rPr>
              <a:t>Remove systems of </a:t>
            </a:r>
            <a:r>
              <a:rPr lang="en-US" sz="6500" i="1" dirty="0" smtClean="0">
                <a:effectLst>
                  <a:outerShdw blurRad="38100" dist="38100" dir="2700000" algn="tl">
                    <a:srgbClr val="000000">
                      <a:alpha val="43137"/>
                    </a:srgbClr>
                  </a:outerShdw>
                </a:effectLst>
              </a:rPr>
              <a:t>oppression</a:t>
            </a:r>
            <a:r>
              <a:rPr lang="en-US" sz="6500" dirty="0" smtClean="0">
                <a:effectLst>
                  <a:outerShdw blurRad="38100" dist="38100" dir="2700000" algn="tl">
                    <a:srgbClr val="000000">
                      <a:alpha val="43137"/>
                    </a:srgbClr>
                  </a:outerShdw>
                </a:effectLst>
              </a:rPr>
              <a:t> (</a:t>
            </a:r>
            <a:r>
              <a:rPr lang="en-US" sz="6500" dirty="0" err="1" smtClean="0">
                <a:effectLst>
                  <a:outerShdw blurRad="38100" dist="38100" dir="2700000" algn="tl">
                    <a:srgbClr val="000000">
                      <a:alpha val="43137"/>
                    </a:srgbClr>
                  </a:outerShdw>
                </a:effectLst>
              </a:rPr>
              <a:t>McClaren</a:t>
            </a:r>
            <a:r>
              <a:rPr lang="en-US" sz="6500" dirty="0" smtClean="0">
                <a:effectLst>
                  <a:outerShdw blurRad="38100" dist="38100" dir="2700000" algn="tl">
                    <a:srgbClr val="000000">
                      <a:alpha val="43137"/>
                    </a:srgbClr>
                  </a:outerShdw>
                </a:effectLst>
              </a:rPr>
              <a:t>).  </a:t>
            </a:r>
          </a:p>
          <a:p>
            <a:pPr lvl="1">
              <a:lnSpc>
                <a:spcPct val="120000"/>
              </a:lnSpc>
              <a:spcBef>
                <a:spcPts val="0"/>
              </a:spcBef>
            </a:pPr>
            <a:r>
              <a:rPr lang="en-US" sz="6500" dirty="0" smtClean="0">
                <a:effectLst>
                  <a:outerShdw blurRad="38100" dist="38100" dir="2700000" algn="tl">
                    <a:srgbClr val="000000">
                      <a:alpha val="43137"/>
                    </a:srgbClr>
                  </a:outerShdw>
                </a:effectLst>
              </a:rPr>
              <a:t>Against all oppressive systems (like traditional </a:t>
            </a:r>
            <a:br>
              <a:rPr lang="en-US" sz="6500" dirty="0" smtClean="0">
                <a:effectLst>
                  <a:outerShdw blurRad="38100" dist="38100" dir="2700000" algn="tl">
                    <a:srgbClr val="000000">
                      <a:alpha val="43137"/>
                    </a:srgbClr>
                  </a:outerShdw>
                </a:effectLst>
              </a:rPr>
            </a:br>
            <a:r>
              <a:rPr lang="en-US" sz="6500" dirty="0" smtClean="0">
                <a:effectLst>
                  <a:outerShdw blurRad="38100" dist="38100" dir="2700000" algn="tl">
                    <a:srgbClr val="000000">
                      <a:alpha val="43137"/>
                    </a:srgbClr>
                  </a:outerShdw>
                </a:effectLst>
              </a:rPr>
              <a:t>schooling).  </a:t>
            </a:r>
          </a:p>
          <a:p>
            <a:pPr marL="457200" indent="-457200">
              <a:lnSpc>
                <a:spcPct val="120000"/>
              </a:lnSpc>
              <a:spcBef>
                <a:spcPts val="0"/>
              </a:spcBef>
              <a:buFont typeface="+mj-lt"/>
              <a:buAutoNum type="arabicPeriod"/>
            </a:pPr>
            <a:r>
              <a:rPr lang="en-US" sz="6500" dirty="0" smtClean="0">
                <a:effectLst>
                  <a:outerShdw blurRad="38100" dist="38100" dir="2700000" algn="tl">
                    <a:srgbClr val="000000">
                      <a:alpha val="43137"/>
                    </a:srgbClr>
                  </a:outerShdw>
                </a:effectLst>
              </a:rPr>
              <a:t>Influenced by (values of) </a:t>
            </a:r>
            <a:r>
              <a:rPr lang="en-US" sz="6500" i="1" dirty="0" smtClean="0">
                <a:effectLst>
                  <a:outerShdw blurRad="38100" dist="38100" dir="2700000" algn="tl">
                    <a:srgbClr val="000000">
                      <a:alpha val="43137"/>
                    </a:srgbClr>
                  </a:outerShdw>
                </a:effectLst>
              </a:rPr>
              <a:t>Marxism, postmodernism, </a:t>
            </a:r>
            <a:br>
              <a:rPr lang="en-US" sz="6500" i="1" dirty="0" smtClean="0">
                <a:effectLst>
                  <a:outerShdw blurRad="38100" dist="38100" dir="2700000" algn="tl">
                    <a:srgbClr val="000000">
                      <a:alpha val="43137"/>
                    </a:srgbClr>
                  </a:outerShdw>
                </a:effectLst>
              </a:rPr>
            </a:br>
            <a:r>
              <a:rPr lang="en-US" sz="6500" i="1" dirty="0" smtClean="0">
                <a:effectLst>
                  <a:outerShdw blurRad="38100" dist="38100" dir="2700000" algn="tl">
                    <a:srgbClr val="000000">
                      <a:alpha val="43137"/>
                    </a:srgbClr>
                  </a:outerShdw>
                </a:effectLst>
              </a:rPr>
              <a:t>liberation </a:t>
            </a:r>
            <a:r>
              <a:rPr lang="en-US" sz="6500" i="1" dirty="0">
                <a:effectLst>
                  <a:outerShdw blurRad="38100" dist="38100" dir="2700000" algn="tl">
                    <a:srgbClr val="000000">
                      <a:alpha val="43137"/>
                    </a:srgbClr>
                  </a:outerShdw>
                </a:effectLst>
              </a:rPr>
              <a:t>theology. </a:t>
            </a:r>
            <a:endParaRPr lang="en-US" sz="6500" i="1" dirty="0" smtClean="0">
              <a:effectLst>
                <a:outerShdw blurRad="38100" dist="38100" dir="2700000" algn="tl">
                  <a:srgbClr val="000000">
                    <a:alpha val="43137"/>
                  </a:srgbClr>
                </a:outerShdw>
              </a:effectLst>
            </a:endParaRPr>
          </a:p>
          <a:p>
            <a:pPr lvl="1">
              <a:lnSpc>
                <a:spcPct val="120000"/>
              </a:lnSpc>
              <a:spcBef>
                <a:spcPts val="0"/>
              </a:spcBef>
            </a:pPr>
            <a:r>
              <a:rPr lang="en-US" sz="6500" dirty="0" smtClean="0">
                <a:effectLst>
                  <a:outerShdw blurRad="38100" dist="38100" dir="2700000" algn="tl">
                    <a:srgbClr val="000000">
                      <a:alpha val="43137"/>
                    </a:srgbClr>
                  </a:outerShdw>
                </a:effectLst>
              </a:rPr>
              <a:t>Address </a:t>
            </a:r>
            <a:r>
              <a:rPr lang="en-US" sz="6500" i="1" dirty="0">
                <a:effectLst>
                  <a:outerShdw blurRad="38100" dist="38100" dir="2700000" algn="tl">
                    <a:srgbClr val="000000">
                      <a:alpha val="43137"/>
                    </a:srgbClr>
                  </a:outerShdw>
                </a:effectLst>
              </a:rPr>
              <a:t>multiculturalism, feminism, globalism</a:t>
            </a:r>
            <a:r>
              <a:rPr lang="en-US" sz="6500" dirty="0">
                <a:effectLst>
                  <a:outerShdw blurRad="38100" dist="38100" dir="2700000" algn="tl">
                    <a:srgbClr val="000000">
                      <a:alpha val="43137"/>
                    </a:srgbClr>
                  </a:outerShdw>
                </a:effectLst>
              </a:rPr>
              <a:t>.</a:t>
            </a:r>
          </a:p>
          <a:p>
            <a:pPr marL="457200" indent="-457200">
              <a:lnSpc>
                <a:spcPct val="120000"/>
              </a:lnSpc>
              <a:spcBef>
                <a:spcPts val="0"/>
              </a:spcBef>
              <a:buFont typeface="+mj-lt"/>
              <a:buAutoNum type="arabicPeriod"/>
            </a:pPr>
            <a:r>
              <a:rPr lang="en-US" sz="6500" dirty="0" smtClean="0">
                <a:effectLst>
                  <a:outerShdw blurRad="38100" dist="38100" dir="2700000" algn="tl">
                    <a:srgbClr val="000000">
                      <a:alpha val="43137"/>
                    </a:srgbClr>
                  </a:outerShdw>
                </a:effectLst>
              </a:rPr>
              <a:t>Curriculum is </a:t>
            </a:r>
            <a:r>
              <a:rPr lang="en-US" sz="6500" i="1" dirty="0" smtClean="0">
                <a:effectLst>
                  <a:outerShdw blurRad="38100" dist="38100" dir="2700000" algn="tl">
                    <a:srgbClr val="000000">
                      <a:alpha val="43137"/>
                    </a:srgbClr>
                  </a:outerShdw>
                </a:effectLst>
              </a:rPr>
              <a:t>cultural politics</a:t>
            </a:r>
            <a:r>
              <a:rPr lang="en-US" sz="6500" dirty="0" smtClean="0">
                <a:effectLst>
                  <a:outerShdw blurRad="38100" dist="38100" dir="2700000" algn="tl">
                    <a:srgbClr val="000000">
                      <a:alpha val="43137"/>
                    </a:srgbClr>
                  </a:outerShdw>
                </a:effectLst>
              </a:rPr>
              <a:t>:  </a:t>
            </a:r>
            <a:r>
              <a:rPr lang="en-US" sz="6500" i="1" dirty="0" smtClean="0">
                <a:effectLst>
                  <a:outerShdw blurRad="38100" dist="38100" dir="2700000" algn="tl">
                    <a:srgbClr val="000000">
                      <a:alpha val="43137"/>
                    </a:srgbClr>
                  </a:outerShdw>
                </a:effectLst>
              </a:rPr>
              <a:t>social construction </a:t>
            </a:r>
            <a:r>
              <a:rPr lang="en-US" sz="6500" dirty="0" smtClean="0">
                <a:effectLst>
                  <a:outerShdw blurRad="38100" dist="38100" dir="2700000" algn="tl">
                    <a:srgbClr val="000000">
                      <a:alpha val="43137"/>
                    </a:srgbClr>
                  </a:outerShdw>
                </a:effectLst>
              </a:rPr>
              <a:t>of knowledge.  </a:t>
            </a:r>
          </a:p>
          <a:p>
            <a:pPr lvl="1">
              <a:lnSpc>
                <a:spcPct val="120000"/>
              </a:lnSpc>
              <a:spcBef>
                <a:spcPts val="0"/>
              </a:spcBef>
            </a:pPr>
            <a:r>
              <a:rPr lang="en-US" sz="6500" dirty="0" smtClean="0">
                <a:effectLst>
                  <a:outerShdw blurRad="38100" dist="38100" dir="2700000" algn="tl">
                    <a:srgbClr val="000000">
                      <a:alpha val="43137"/>
                    </a:srgbClr>
                  </a:outerShdw>
                </a:effectLst>
              </a:rPr>
              <a:t>Conflict theory:  Schooling prepares students to be </a:t>
            </a:r>
            <a:r>
              <a:rPr lang="en-US" sz="6500" i="1" dirty="0" smtClean="0">
                <a:effectLst>
                  <a:outerShdw blurRad="38100" dist="38100" dir="2700000" algn="tl">
                    <a:srgbClr val="000000">
                      <a:alpha val="43137"/>
                    </a:srgbClr>
                  </a:outerShdw>
                </a:effectLst>
              </a:rPr>
              <a:t>dominators</a:t>
            </a:r>
            <a:r>
              <a:rPr lang="en-US" sz="6500" dirty="0" smtClean="0">
                <a:effectLst>
                  <a:outerShdw blurRad="38100" dist="38100" dir="2700000" algn="tl">
                    <a:srgbClr val="000000">
                      <a:alpha val="43137"/>
                    </a:srgbClr>
                  </a:outerShdw>
                </a:effectLst>
              </a:rPr>
              <a:t> or </a:t>
            </a:r>
            <a:r>
              <a:rPr lang="en-US" sz="6500" i="1" dirty="0" smtClean="0">
                <a:effectLst>
                  <a:outerShdw blurRad="38100" dist="38100" dir="2700000" algn="tl">
                    <a:srgbClr val="000000">
                      <a:alpha val="43137"/>
                    </a:srgbClr>
                  </a:outerShdw>
                </a:effectLst>
              </a:rPr>
              <a:t>subjects</a:t>
            </a:r>
            <a:r>
              <a:rPr lang="en-US" sz="6500" dirty="0" smtClean="0">
                <a:effectLst>
                  <a:outerShdw blurRad="38100" dist="38100" dir="2700000" algn="tl">
                    <a:srgbClr val="000000">
                      <a:alpha val="43137"/>
                    </a:srgbClr>
                  </a:outerShdw>
                </a:effectLst>
              </a:rPr>
              <a:t>.  </a:t>
            </a:r>
          </a:p>
          <a:p>
            <a:pPr lvl="1">
              <a:lnSpc>
                <a:spcPct val="120000"/>
              </a:lnSpc>
              <a:spcBef>
                <a:spcPts val="0"/>
              </a:spcBef>
            </a:pPr>
            <a:r>
              <a:rPr lang="en-US" sz="6500" dirty="0" smtClean="0">
                <a:effectLst>
                  <a:outerShdw blurRad="38100" dist="38100" dir="2700000" algn="tl">
                    <a:srgbClr val="000000">
                      <a:alpha val="43137"/>
                    </a:srgbClr>
                  </a:outerShdw>
                </a:effectLst>
              </a:rPr>
              <a:t>Teach students to </a:t>
            </a:r>
            <a:r>
              <a:rPr lang="en-US" sz="6500" i="1" dirty="0" smtClean="0">
                <a:effectLst>
                  <a:outerShdw blurRad="38100" dist="38100" dir="2700000" algn="tl">
                    <a:srgbClr val="000000">
                      <a:alpha val="43137"/>
                    </a:srgbClr>
                  </a:outerShdw>
                </a:effectLst>
              </a:rPr>
              <a:t>rise up to take the power and stop being enslaved</a:t>
            </a:r>
            <a:r>
              <a:rPr lang="en-US" sz="6500" dirty="0" smtClean="0"/>
              <a:t>.</a:t>
            </a:r>
            <a:endParaRPr lang="en-US" sz="6500"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10050824" y="1921557"/>
            <a:ext cx="1967696" cy="1477328"/>
          </a:xfrm>
          <a:prstGeom prst="rect">
            <a:avLst/>
          </a:prstGeom>
        </p:spPr>
        <p:txBody>
          <a:bodyPr wrap="square">
            <a:spAutoFit/>
          </a:bodyPr>
          <a:lstStyle/>
          <a:p>
            <a:pPr algn="r"/>
            <a:r>
              <a:rPr lang="en-US" i="1" dirty="0">
                <a:solidFill>
                  <a:srgbClr val="FFC000"/>
                </a:solidFill>
              </a:rPr>
              <a:t>Peter </a:t>
            </a:r>
            <a:r>
              <a:rPr lang="en-US" i="1" dirty="0" err="1" smtClean="0">
                <a:solidFill>
                  <a:srgbClr val="FFC000"/>
                </a:solidFill>
              </a:rPr>
              <a:t>McClaren</a:t>
            </a:r>
            <a:r>
              <a:rPr lang="en-US" i="1" dirty="0" smtClean="0">
                <a:solidFill>
                  <a:srgbClr val="FFC000"/>
                </a:solidFill>
              </a:rPr>
              <a:t> (b. 1948) </a:t>
            </a:r>
            <a:br>
              <a:rPr lang="en-US" i="1" dirty="0" smtClean="0">
                <a:solidFill>
                  <a:srgbClr val="FFC000"/>
                </a:solidFill>
              </a:rPr>
            </a:br>
            <a:r>
              <a:rPr lang="en-US" i="1" dirty="0" smtClean="0">
                <a:solidFill>
                  <a:srgbClr val="FFC000"/>
                </a:solidFill>
              </a:rPr>
              <a:t>Educ. professor, Education </a:t>
            </a:r>
            <a:r>
              <a:rPr lang="en-US" i="1" dirty="0">
                <a:solidFill>
                  <a:srgbClr val="FFC000"/>
                </a:solidFill>
              </a:rPr>
              <a:t>as Class Warfare</a:t>
            </a:r>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
        <p:nvSpPr>
          <p:cNvPr id="8" name="Rectangle 7"/>
          <p:cNvSpPr/>
          <p:nvPr/>
        </p:nvSpPr>
        <p:spPr>
          <a:xfrm>
            <a:off x="11313428" y="832032"/>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4</a:t>
            </a:r>
            <a:endParaRPr lang="en-US" sz="5400" b="1" cap="none" spc="50" dirty="0">
              <a:ln w="0"/>
              <a:solidFill>
                <a:schemeClr val="bg2"/>
              </a:solidFill>
              <a:effectLst>
                <a:innerShdw blurRad="63500" dist="50800" dir="13500000">
                  <a:srgbClr val="000000">
                    <a:alpha val="50000"/>
                  </a:srgbClr>
                </a:inn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93607" y="2010314"/>
            <a:ext cx="1362899" cy="1362899"/>
          </a:xfrm>
          <a:prstGeom prst="rect">
            <a:avLst/>
          </a:prstGeom>
          <a:effectLst>
            <a:outerShdw blurRad="190500" dist="190500" dir="7200000" algn="ctr" rotWithShape="0">
              <a:srgbClr val="000000">
                <a:alpha val="50000"/>
              </a:srgbClr>
            </a:outerShdw>
          </a:effectLst>
        </p:spPr>
      </p:pic>
      <p:pic>
        <p:nvPicPr>
          <p:cNvPr id="11268" name="Picture 4" descr="Image result for paulo freire pedagogy of the oppress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7972" y="258238"/>
            <a:ext cx="4788535" cy="155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5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3" y="753228"/>
            <a:ext cx="9809550" cy="1080938"/>
          </a:xfrm>
        </p:spPr>
        <p:txBody>
          <a:bodyPr/>
          <a:lstStyle/>
          <a:p>
            <a:r>
              <a:rPr lang="en-US" dirty="0" smtClean="0"/>
              <a:t>Course Schedule for Next Few Weeks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0628346"/>
              </p:ext>
            </p:extLst>
          </p:nvPr>
        </p:nvGraphicFramePr>
        <p:xfrm>
          <a:off x="484632" y="2121405"/>
          <a:ext cx="10991088" cy="4480563"/>
        </p:xfrm>
        <a:graphic>
          <a:graphicData uri="http://schemas.openxmlformats.org/drawingml/2006/table">
            <a:tbl>
              <a:tblPr firstRow="1" firstCol="1" bandRow="1">
                <a:tableStyleId>{5C22544A-7EE6-4342-B048-85BDC9FD1C3A}</a:tableStyleId>
              </a:tblPr>
              <a:tblGrid>
                <a:gridCol w="2084516">
                  <a:extLst>
                    <a:ext uri="{9D8B030D-6E8A-4147-A177-3AD203B41FA5}">
                      <a16:colId xmlns:a16="http://schemas.microsoft.com/office/drawing/2014/main" val="62091154"/>
                    </a:ext>
                  </a:extLst>
                </a:gridCol>
                <a:gridCol w="8906572">
                  <a:extLst>
                    <a:ext uri="{9D8B030D-6E8A-4147-A177-3AD203B41FA5}">
                      <a16:colId xmlns:a16="http://schemas.microsoft.com/office/drawing/2014/main" val="65826300"/>
                    </a:ext>
                  </a:extLst>
                </a:gridCol>
              </a:tblGrid>
              <a:tr h="1490475">
                <a:tc>
                  <a:txBody>
                    <a:bodyPr/>
                    <a:lstStyle/>
                    <a:p>
                      <a:pPr marL="45720" marR="0">
                        <a:lnSpc>
                          <a:spcPct val="130000"/>
                        </a:lnSpc>
                        <a:spcBef>
                          <a:spcPts val="0"/>
                        </a:spcBef>
                        <a:spcAft>
                          <a:spcPts val="0"/>
                        </a:spcAft>
                      </a:pPr>
                      <a:r>
                        <a:rPr lang="en-US" sz="2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Week 6</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pPr>
                      <a:r>
                        <a:rPr lang="en-US" sz="2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Oct. 3</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nSpc>
                          <a:spcPct val="130000"/>
                        </a:lnSpc>
                        <a:spcBef>
                          <a:spcPts val="0"/>
                        </a:spcBef>
                        <a:spcAft>
                          <a:spcPts val="0"/>
                        </a:spcAft>
                      </a:pPr>
                      <a:r>
                        <a:rPr lang="en-US" sz="2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Presentations on historical eras</a:t>
                      </a: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(6 </a:t>
                      </a: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groups) ~ 4-5 minutes per person</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Knight, Chapter 5 &amp; 7 (32 pp.).  </a:t>
                      </a:r>
                      <a:endParaRPr lang="en-US" sz="2400" b="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400" b="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a:t>
                      </a:r>
                      <a:r>
                        <a:rPr lang="en-US" sz="24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Discussion Forum 5.</a:t>
                      </a:r>
                      <a:endParaRPr lang="en-US" sz="2400" b="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4198864731"/>
                  </a:ext>
                </a:extLst>
              </a:tr>
              <a:tr h="835853">
                <a:tc>
                  <a:txBody>
                    <a:bodyPr/>
                    <a:lstStyle/>
                    <a:p>
                      <a:pPr marL="342900" marR="0" lvl="0" indent="-342900">
                        <a:lnSpc>
                          <a:spcPct val="130000"/>
                        </a:lnSpc>
                        <a:spcBef>
                          <a:spcPts val="0"/>
                        </a:spcBef>
                        <a:spcAft>
                          <a:spcPts val="0"/>
                        </a:spcAft>
                        <a:buFont typeface="Symbol" panose="05050102010706020507" pitchFamily="18" charset="2"/>
                        <a:buChar char=""/>
                      </a:pPr>
                      <a:r>
                        <a:rPr lang="en-US" sz="2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Oct. 10</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No class.  (Kind of a post-Heartland break</a:t>
                      </a:r>
                      <a:r>
                        <a:rPr lang="en-US" sz="24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(Start outlining paper?)</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3532882991"/>
                  </a:ext>
                </a:extLst>
              </a:tr>
              <a:tr h="1203259">
                <a:tc>
                  <a:txBody>
                    <a:bodyPr/>
                    <a:lstStyle/>
                    <a:p>
                      <a:pPr marL="45720" marR="0">
                        <a:lnSpc>
                          <a:spcPct val="130000"/>
                        </a:lnSpc>
                        <a:spcBef>
                          <a:spcPts val="0"/>
                        </a:spcBef>
                        <a:spcAft>
                          <a:spcPts val="0"/>
                        </a:spcAft>
                      </a:pPr>
                      <a:r>
                        <a:rPr lang="en-US" sz="2400" b="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Week 7</a:t>
                      </a:r>
                      <a:endParaRPr lang="en-US" sz="24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pPr>
                      <a:r>
                        <a:rPr lang="en-US" sz="2400" b="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Oct. 17</a:t>
                      </a:r>
                      <a:endParaRPr lang="en-US" sz="24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Read Knight, Chapter 8-9 (41 pp.).  Read handout as assigned.  </a:t>
                      </a:r>
                      <a:endParaRPr lang="en-US" sz="24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400"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Do </a:t>
                      </a: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Discussion Forum 6 (see new options).  </a:t>
                      </a:r>
                      <a:endParaRPr lang="en-US" sz="24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3913920662"/>
                  </a:ext>
                </a:extLst>
              </a:tr>
              <a:tr h="432441">
                <a:tc>
                  <a:txBody>
                    <a:bodyPr/>
                    <a:lstStyle/>
                    <a:p>
                      <a:pPr marL="45720" marR="0">
                        <a:lnSpc>
                          <a:spcPct val="130000"/>
                        </a:lnSpc>
                        <a:spcBef>
                          <a:spcPts val="0"/>
                        </a:spcBef>
                        <a:spcAft>
                          <a:spcPts val="0"/>
                        </a:spcAft>
                      </a:pPr>
                      <a:r>
                        <a:rPr lang="en-US" sz="2400" b="1">
                          <a:solidFill>
                            <a:srgbClr val="860000"/>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8</a:t>
                      </a:r>
                      <a:endParaRPr lang="en-US" sz="2400">
                        <a:solidFill>
                          <a:srgbClr val="860000"/>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pPr>
                      <a:r>
                        <a:rPr lang="en-US" sz="2400" b="1">
                          <a:solidFill>
                            <a:srgbClr val="860000"/>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Oct. 24</a:t>
                      </a:r>
                      <a:endParaRPr lang="en-US" sz="2400">
                        <a:solidFill>
                          <a:srgbClr val="860000"/>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nSpc>
                          <a:spcPct val="130000"/>
                        </a:lnSpc>
                        <a:spcBef>
                          <a:spcPts val="0"/>
                        </a:spcBef>
                        <a:spcAft>
                          <a:spcPts val="0"/>
                        </a:spcAft>
                      </a:pPr>
                      <a:r>
                        <a:rPr lang="en-US" sz="2400" b="1" dirty="0" smtClean="0">
                          <a:solidFill>
                            <a:srgbClr val="860000"/>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Mid-term Test</a:t>
                      </a:r>
                      <a:endParaRPr lang="en-US" sz="2400" dirty="0">
                        <a:solidFill>
                          <a:srgbClr val="860000"/>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1592152438"/>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6" name="Picture 5" descr="http://www.starlight-tower.com/images/starlight_tower/The_Thinker_Rodin-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03647" y="721743"/>
            <a:ext cx="1031153" cy="1112424"/>
          </a:xfrm>
          <a:prstGeom prst="rect">
            <a:avLst/>
          </a:prstGeom>
          <a:noFill/>
          <a:extLst/>
        </p:spPr>
      </p:pic>
    </p:spTree>
    <p:extLst>
      <p:ext uri="{BB962C8B-B14F-4D97-AF65-F5344CB8AC3E}">
        <p14:creationId xmlns:p14="http://schemas.microsoft.com/office/powerpoint/2010/main" val="154327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JhWmh4mje1c/Tn_R1-SnxII/AAAAAAAAC-E/ocSgD7MZCdI/s1600/mclaren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58975" y="269153"/>
            <a:ext cx="2253558" cy="3090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Critical Pedagogy Qs</a:t>
            </a:r>
            <a:endParaRPr lang="en-US" dirty="0"/>
          </a:p>
        </p:txBody>
      </p:sp>
      <p:sp>
        <p:nvSpPr>
          <p:cNvPr id="3" name="Content Placeholder 2"/>
          <p:cNvSpPr>
            <a:spLocks noGrp="1"/>
          </p:cNvSpPr>
          <p:nvPr>
            <p:ph idx="1"/>
          </p:nvPr>
        </p:nvSpPr>
        <p:spPr>
          <a:xfrm>
            <a:off x="173737" y="2029968"/>
            <a:ext cx="9502924" cy="4828032"/>
          </a:xfrm>
        </p:spPr>
        <p:txBody>
          <a:bodyPr>
            <a:normAutofit fontScale="92500"/>
          </a:bodyPr>
          <a:lstStyle/>
          <a:p>
            <a:pPr marL="514350" indent="-514350" defTabSz="457200">
              <a:lnSpc>
                <a:spcPct val="107000"/>
              </a:lnSpc>
              <a:spcAft>
                <a:spcPts val="800"/>
              </a:spcAft>
              <a:buFont typeface="+mj-lt"/>
              <a:buAutoNum type="arabicPeriod"/>
            </a:pPr>
            <a:r>
              <a:rPr lang="en-US" sz="36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is critical pedagogy?  </a:t>
            </a:r>
            <a:r>
              <a:rPr lang="en-US" sz="36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How is a critical pedagogy a theory separate and distinct than the rest? Or is it rather just a focus within other common theories?</a:t>
            </a:r>
          </a:p>
          <a:p>
            <a:pPr marL="514350" indent="-514350" defTabSz="457200">
              <a:lnSpc>
                <a:spcPct val="107000"/>
              </a:lnSpc>
              <a:spcAft>
                <a:spcPts val="800"/>
              </a:spcAft>
              <a:buFont typeface="+mj-lt"/>
              <a:buAutoNum type="arabicPeriod"/>
            </a:pPr>
            <a:r>
              <a:rPr lang="en-US" sz="36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How </a:t>
            </a:r>
            <a:r>
              <a:rPr lang="en-US" sz="36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should schools approach world events and life after education? Should schools advocate for feminism, globalism, and multiculturalism or is that crossing a line into the political/social realm?</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10050824" y="1921557"/>
            <a:ext cx="1967696" cy="1477328"/>
          </a:xfrm>
          <a:prstGeom prst="rect">
            <a:avLst/>
          </a:prstGeom>
        </p:spPr>
        <p:txBody>
          <a:bodyPr wrap="square">
            <a:spAutoFit/>
          </a:bodyPr>
          <a:lstStyle/>
          <a:p>
            <a:pPr algn="r"/>
            <a:r>
              <a:rPr lang="en-US" i="1" dirty="0">
                <a:solidFill>
                  <a:srgbClr val="FFC000"/>
                </a:solidFill>
              </a:rPr>
              <a:t>Peter </a:t>
            </a:r>
            <a:r>
              <a:rPr lang="en-US" i="1" dirty="0" err="1" smtClean="0">
                <a:solidFill>
                  <a:srgbClr val="FFC000"/>
                </a:solidFill>
              </a:rPr>
              <a:t>McClaren</a:t>
            </a:r>
            <a:r>
              <a:rPr lang="en-US" i="1" dirty="0" smtClean="0">
                <a:solidFill>
                  <a:srgbClr val="FFC000"/>
                </a:solidFill>
              </a:rPr>
              <a:t> (b. 1948) </a:t>
            </a:r>
            <a:br>
              <a:rPr lang="en-US" i="1" dirty="0" smtClean="0">
                <a:solidFill>
                  <a:srgbClr val="FFC000"/>
                </a:solidFill>
              </a:rPr>
            </a:br>
            <a:r>
              <a:rPr lang="en-US" i="1" dirty="0" smtClean="0">
                <a:solidFill>
                  <a:srgbClr val="FFC000"/>
                </a:solidFill>
              </a:rPr>
              <a:t>Educ. professor, Education </a:t>
            </a:r>
            <a:r>
              <a:rPr lang="en-US" i="1" dirty="0">
                <a:solidFill>
                  <a:srgbClr val="FFC000"/>
                </a:solidFill>
              </a:rPr>
              <a:t>as Class Warfare</a:t>
            </a:r>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
        <p:nvSpPr>
          <p:cNvPr id="8" name="Rectangle 7"/>
          <p:cNvSpPr/>
          <p:nvPr/>
        </p:nvSpPr>
        <p:spPr>
          <a:xfrm>
            <a:off x="11313428" y="832032"/>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4</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4" descr="Image result for paulo freire pedagogy of the oppres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81344" y="277892"/>
            <a:ext cx="3439915" cy="111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8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JhWmh4mje1c/Tn_R1-SnxII/AAAAAAAAC-E/ocSgD7MZCdI/s1600/mclaren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58975" y="269153"/>
            <a:ext cx="2253558" cy="3090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Critical </a:t>
            </a:r>
            <a:r>
              <a:rPr lang="en-US" dirty="0"/>
              <a:t>Pedagogy </a:t>
            </a:r>
            <a:r>
              <a:rPr lang="en-US" dirty="0" smtClean="0"/>
              <a:t/>
            </a:r>
            <a:br>
              <a:rPr lang="en-US" dirty="0" smtClean="0"/>
            </a:br>
            <a:r>
              <a:rPr lang="en-US" dirty="0" smtClean="0"/>
              <a:t>Table </a:t>
            </a:r>
            <a:r>
              <a:rPr lang="en-US" dirty="0"/>
              <a:t>Talk Topics</a:t>
            </a:r>
          </a:p>
        </p:txBody>
      </p:sp>
      <p:sp>
        <p:nvSpPr>
          <p:cNvPr id="3" name="Content Placeholder 2"/>
          <p:cNvSpPr>
            <a:spLocks noGrp="1"/>
          </p:cNvSpPr>
          <p:nvPr>
            <p:ph idx="1"/>
          </p:nvPr>
        </p:nvSpPr>
        <p:spPr>
          <a:xfrm>
            <a:off x="680321" y="2029968"/>
            <a:ext cx="11183730" cy="4828032"/>
          </a:xfrm>
        </p:spPr>
        <p:txBody>
          <a:bodyPr>
            <a:normAutofit/>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smtClean="0">
                <a:effectLst>
                  <a:outerShdw blurRad="38100" dist="38100" dir="2700000" algn="tl">
                    <a:srgbClr val="000000">
                      <a:alpha val="43137"/>
                    </a:srgbClr>
                  </a:outerShdw>
                </a:effectLst>
              </a:rPr>
              <a:t>Personal </a:t>
            </a:r>
            <a:r>
              <a:rPr lang="en-US" sz="2800" dirty="0">
                <a:effectLst>
                  <a:outerShdw blurRad="38100" dist="38100" dir="2700000" algn="tl">
                    <a:srgbClr val="000000">
                      <a:alpha val="43137"/>
                    </a:srgbClr>
                  </a:outerShdw>
                </a:effectLst>
              </a:rPr>
              <a:t>experience in a </a:t>
            </a:r>
            <a:r>
              <a:rPr lang="en-US" sz="2800" dirty="0" smtClean="0">
                <a:effectLst>
                  <a:outerShdw blurRad="38100" dist="38100" dir="2700000" algn="tl">
                    <a:srgbClr val="000000">
                      <a:alpha val="43137"/>
                    </a:srgbClr>
                  </a:outerShdw>
                </a:effectLst>
              </a:rPr>
              <a:t>Critical Pedagogy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members</a:t>
            </a:r>
          </a:p>
          <a:p>
            <a:pPr marL="514350" indent="-514350">
              <a:buFont typeface="+mj-lt"/>
              <a:buAutoNum type="arabicPeriod"/>
            </a:pPr>
            <a:endParaRPr lang="en-US" sz="2800"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10050824" y="1921557"/>
            <a:ext cx="1967696" cy="1477328"/>
          </a:xfrm>
          <a:prstGeom prst="rect">
            <a:avLst/>
          </a:prstGeom>
        </p:spPr>
        <p:txBody>
          <a:bodyPr wrap="square">
            <a:spAutoFit/>
          </a:bodyPr>
          <a:lstStyle/>
          <a:p>
            <a:pPr algn="r"/>
            <a:r>
              <a:rPr lang="en-US" i="1" dirty="0">
                <a:solidFill>
                  <a:srgbClr val="FFC000"/>
                </a:solidFill>
              </a:rPr>
              <a:t>Peter </a:t>
            </a:r>
            <a:r>
              <a:rPr lang="en-US" i="1" dirty="0" err="1" smtClean="0">
                <a:solidFill>
                  <a:srgbClr val="FFC000"/>
                </a:solidFill>
              </a:rPr>
              <a:t>McClaren</a:t>
            </a:r>
            <a:r>
              <a:rPr lang="en-US" i="1" dirty="0" smtClean="0">
                <a:solidFill>
                  <a:srgbClr val="FFC000"/>
                </a:solidFill>
              </a:rPr>
              <a:t> (b. 1948) </a:t>
            </a:r>
            <a:br>
              <a:rPr lang="en-US" i="1" dirty="0" smtClean="0">
                <a:solidFill>
                  <a:srgbClr val="FFC000"/>
                </a:solidFill>
              </a:rPr>
            </a:br>
            <a:r>
              <a:rPr lang="en-US" i="1" dirty="0" smtClean="0">
                <a:solidFill>
                  <a:srgbClr val="FFC000"/>
                </a:solidFill>
              </a:rPr>
              <a:t>Educ. professor, Education </a:t>
            </a:r>
            <a:r>
              <a:rPr lang="en-US" i="1" dirty="0">
                <a:solidFill>
                  <a:srgbClr val="FFC000"/>
                </a:solidFill>
              </a:rPr>
              <a:t>as Class Warfare</a:t>
            </a:r>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
        <p:nvSpPr>
          <p:cNvPr id="8" name="Rectangle 7"/>
          <p:cNvSpPr/>
          <p:nvPr/>
        </p:nvSpPr>
        <p:spPr>
          <a:xfrm>
            <a:off x="11313428" y="832032"/>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4</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4" descr="Image result for paulo freire pedagogy of the oppres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8532" y="258238"/>
            <a:ext cx="4606536" cy="149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93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601" y="718714"/>
            <a:ext cx="9613861" cy="1080938"/>
          </a:xfrm>
        </p:spPr>
        <p:txBody>
          <a:bodyPr/>
          <a:lstStyle/>
          <a:p>
            <a:r>
              <a:rPr lang="en-US" dirty="0" smtClean="0"/>
              <a:t>Behaviorism	</a:t>
            </a:r>
            <a:endParaRPr lang="en-US" dirty="0"/>
          </a:p>
        </p:txBody>
      </p:sp>
      <p:sp>
        <p:nvSpPr>
          <p:cNvPr id="3" name="Content Placeholder 2"/>
          <p:cNvSpPr>
            <a:spLocks noGrp="1"/>
          </p:cNvSpPr>
          <p:nvPr>
            <p:ph idx="1"/>
          </p:nvPr>
        </p:nvSpPr>
        <p:spPr>
          <a:xfrm>
            <a:off x="254643" y="1990846"/>
            <a:ext cx="11708757" cy="4867154"/>
          </a:xfrm>
        </p:spPr>
        <p:txBody>
          <a:bodyPr>
            <a:noAutofit/>
          </a:bodyPr>
          <a:lstStyle/>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Scientific behavior </a:t>
            </a:r>
            <a:r>
              <a:rPr lang="en-US" sz="2000" dirty="0" smtClean="0">
                <a:effectLst>
                  <a:outerShdw blurRad="38100" dist="38100" dir="2700000" algn="tl">
                    <a:srgbClr val="000000">
                      <a:alpha val="43137"/>
                    </a:srgbClr>
                  </a:outerShdw>
                </a:effectLst>
              </a:rPr>
              <a:t>modification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Skinner</a:t>
            </a:r>
            <a:r>
              <a:rPr lang="en-US" sz="2000" dirty="0">
                <a:effectLst>
                  <a:outerShdw blurRad="38100" dist="38100" dir="2700000" algn="tl">
                    <a:srgbClr val="000000">
                      <a:alpha val="43137"/>
                    </a:srgbClr>
                  </a:outerShdw>
                </a:effectLst>
              </a:rPr>
              <a:t>, Comte, Pavlov</a:t>
            </a:r>
          </a:p>
          <a:p>
            <a:pPr lvl="1" defTabSz="457200">
              <a:lnSpc>
                <a:spcPct val="120000"/>
              </a:lnSpc>
              <a:spcBef>
                <a:spcPts val="0"/>
              </a:spcBef>
            </a:pPr>
            <a:r>
              <a:rPr lang="en-US" dirty="0">
                <a:effectLst>
                  <a:outerShdw blurRad="38100" dist="38100" dir="2700000" algn="tl">
                    <a:srgbClr val="000000">
                      <a:alpha val="43137"/>
                    </a:srgbClr>
                  </a:outerShdw>
                </a:effectLst>
              </a:rPr>
              <a:t>Reacting against traditional education’s harshness</a:t>
            </a:r>
          </a:p>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Influenced by scientific methods:  laws of behavior</a:t>
            </a:r>
          </a:p>
          <a:p>
            <a:pPr lvl="1" defTabSz="457200">
              <a:lnSpc>
                <a:spcPct val="120000"/>
              </a:lnSpc>
              <a:spcBef>
                <a:spcPts val="0"/>
              </a:spcBef>
            </a:pPr>
            <a:r>
              <a:rPr lang="en-US" dirty="0">
                <a:effectLst>
                  <a:outerShdw blurRad="38100" dist="38100" dir="2700000" algn="tl">
                    <a:srgbClr val="000000">
                      <a:alpha val="43137"/>
                    </a:srgbClr>
                  </a:outerShdw>
                </a:effectLst>
              </a:rPr>
              <a:t>We’re being conditioned anyway, so let’s study and refine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conditioning</a:t>
            </a:r>
          </a:p>
          <a:p>
            <a:pPr lvl="1" defTabSz="457200">
              <a:lnSpc>
                <a:spcPct val="120000"/>
              </a:lnSpc>
              <a:spcBef>
                <a:spcPts val="0"/>
              </a:spcBef>
            </a:pPr>
            <a:r>
              <a:rPr lang="en-US" dirty="0" smtClean="0">
                <a:effectLst>
                  <a:outerShdw blurRad="38100" dist="38100" dir="2700000" algn="tl">
                    <a:srgbClr val="000000">
                      <a:alpha val="43137"/>
                    </a:srgbClr>
                  </a:outerShdw>
                </a:effectLst>
              </a:rPr>
              <a:t>Behaviorism’s values </a:t>
            </a:r>
            <a:r>
              <a:rPr lang="en-US" dirty="0">
                <a:effectLst>
                  <a:outerShdw blurRad="38100" dist="38100" dir="2700000" algn="tl">
                    <a:srgbClr val="000000">
                      <a:alpha val="43137"/>
                    </a:srgbClr>
                  </a:outerShdw>
                </a:effectLst>
              </a:rPr>
              <a:t>influenced by the accountability movement</a:t>
            </a:r>
          </a:p>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The student is a highly developed, conditioned animal.  No concepts </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of </a:t>
            </a:r>
            <a:r>
              <a:rPr lang="en-US" sz="2000" dirty="0">
                <a:effectLst>
                  <a:outerShdw blurRad="38100" dist="38100" dir="2700000" algn="tl">
                    <a:srgbClr val="000000">
                      <a:alpha val="43137"/>
                    </a:srgbClr>
                  </a:outerShdw>
                </a:effectLst>
              </a:rPr>
              <a:t>special dignity or freedom are necessary.</a:t>
            </a:r>
          </a:p>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The teacher’s role is to learn and harness the laws of behavior.</a:t>
            </a:r>
          </a:p>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Curriculum:  break up the subjects into small steps – reward each step.  It’s all </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training</a:t>
            </a:r>
            <a:r>
              <a:rPr lang="en-US" sz="2000" dirty="0">
                <a:effectLst>
                  <a:outerShdw blurRad="38100" dist="38100" dir="2700000" algn="tl">
                    <a:srgbClr val="000000">
                      <a:alpha val="43137"/>
                    </a:srgbClr>
                  </a:outerShdw>
                </a:effectLst>
              </a:rPr>
              <a:t>.  Use performance-based standards.  </a:t>
            </a:r>
          </a:p>
          <a:p>
            <a:pPr marL="457200" indent="-457200" defTabSz="457200">
              <a:lnSpc>
                <a:spcPct val="120000"/>
              </a:lnSpc>
              <a:spcBef>
                <a:spcPts val="0"/>
              </a:spcBef>
              <a:buFont typeface="+mj-lt"/>
              <a:buAutoNum type="arabicPeriod"/>
            </a:pPr>
            <a:r>
              <a:rPr lang="en-US" sz="2000" dirty="0">
                <a:effectLst>
                  <a:outerShdw blurRad="38100" dist="38100" dir="2700000" algn="tl">
                    <a:srgbClr val="000000">
                      <a:alpha val="43137"/>
                    </a:srgbClr>
                  </a:outerShdw>
                </a:effectLst>
              </a:rPr>
              <a:t>Schooling creates learning environments that lead to the desired behaviors. </a:t>
            </a:r>
          </a:p>
        </p:txBody>
      </p:sp>
      <p:pic>
        <p:nvPicPr>
          <p:cNvPr id="4098" name="Picture 2" descr="http://drsophiayin.com/images/uploads/bfskinn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58335" y="298168"/>
            <a:ext cx="2205065" cy="31289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60630" y="3427115"/>
            <a:ext cx="2315482" cy="1477328"/>
          </a:xfrm>
          <a:prstGeom prst="rect">
            <a:avLst/>
          </a:prstGeom>
        </p:spPr>
        <p:txBody>
          <a:bodyPr wrap="square">
            <a:spAutoFit/>
          </a:bodyPr>
          <a:lstStyle/>
          <a:p>
            <a:pPr marL="0" lvl="1" algn="r"/>
            <a:r>
              <a:rPr lang="en-US" i="1" dirty="0">
                <a:solidFill>
                  <a:srgbClr val="FFC000"/>
                </a:solidFill>
              </a:rPr>
              <a:t>B.F. </a:t>
            </a:r>
            <a:r>
              <a:rPr lang="en-US" i="1" dirty="0" smtClean="0">
                <a:solidFill>
                  <a:srgbClr val="FFC000"/>
                </a:solidFill>
              </a:rPr>
              <a:t>Skinner </a:t>
            </a:r>
            <a:br>
              <a:rPr lang="en-US" i="1" dirty="0" smtClean="0">
                <a:solidFill>
                  <a:srgbClr val="FFC000"/>
                </a:solidFill>
              </a:rPr>
            </a:br>
            <a:r>
              <a:rPr lang="en-US" i="1" dirty="0" smtClean="0">
                <a:solidFill>
                  <a:srgbClr val="FFC000"/>
                </a:solidFill>
              </a:rPr>
              <a:t>(1904-1990) psychologist, social philosopher, Father </a:t>
            </a:r>
            <a:r>
              <a:rPr lang="en-US" i="1" dirty="0">
                <a:solidFill>
                  <a:srgbClr val="FFC000"/>
                </a:solidFill>
              </a:rPr>
              <a:t>of Behaviorism</a:t>
            </a:r>
          </a:p>
        </p:txBody>
      </p:sp>
      <p:sp>
        <p:nvSpPr>
          <p:cNvPr id="6" name="Slide Number Placeholder 5"/>
          <p:cNvSpPr>
            <a:spLocks noGrp="1"/>
          </p:cNvSpPr>
          <p:nvPr>
            <p:ph type="sldNum" sz="quarter" idx="12"/>
          </p:nvPr>
        </p:nvSpPr>
        <p:spPr/>
        <p:txBody>
          <a:bodyPr/>
          <a:lstStyle/>
          <a:p>
            <a:fld id="{6D22F896-40B5-4ADD-8801-0D06FADFA095}" type="slidenum">
              <a:rPr lang="en-US" smtClean="0"/>
              <a:t>22</a:t>
            </a:fld>
            <a:endParaRPr lang="en-US" dirty="0"/>
          </a:p>
        </p:txBody>
      </p:sp>
      <p:sp>
        <p:nvSpPr>
          <p:cNvPr id="4" name="Rectangle 3"/>
          <p:cNvSpPr/>
          <p:nvPr/>
        </p:nvSpPr>
        <p:spPr>
          <a:xfrm>
            <a:off x="3962400" y="-40386"/>
            <a:ext cx="5795935" cy="677108"/>
          </a:xfrm>
          <a:prstGeom prst="rect">
            <a:avLst/>
          </a:prstGeom>
        </p:spPr>
        <p:txBody>
          <a:bodyPr wrap="square">
            <a:spAutoFit/>
          </a:bodyPr>
          <a:lstStyle/>
          <a:p>
            <a:pPr marL="576263" lvl="2" indent="-6350" algn="r"/>
            <a:r>
              <a:rPr lang="en-US" sz="2200" dirty="0"/>
              <a:t>See Skinner’s pigeons </a:t>
            </a:r>
            <a:r>
              <a:rPr lang="en-US" dirty="0"/>
              <a:t>(2:00-4:45</a:t>
            </a:r>
            <a:r>
              <a:rPr lang="en-US" dirty="0" smtClean="0"/>
              <a:t>) </a:t>
            </a:r>
            <a:r>
              <a:rPr lang="en-US" sz="1600" dirty="0" smtClean="0">
                <a:hlinkClick r:id="rId4"/>
              </a:rPr>
              <a:t>https</a:t>
            </a:r>
            <a:r>
              <a:rPr lang="en-US" sz="1600" dirty="0">
                <a:hlinkClick r:id="rId4"/>
              </a:rPr>
              <a:t>://www.youtube.com/watch?v=D-RS80DVvrg</a:t>
            </a:r>
            <a:r>
              <a:rPr lang="en-US" sz="1600" dirty="0"/>
              <a:t> </a:t>
            </a:r>
          </a:p>
        </p:txBody>
      </p:sp>
      <p:sp>
        <p:nvSpPr>
          <p:cNvPr id="9" name="Rectangle 8"/>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3</a:t>
            </a:r>
            <a:endParaRPr lang="en-US" sz="5400" b="1" cap="none" spc="50" dirty="0">
              <a:ln w="0"/>
              <a:solidFill>
                <a:schemeClr val="bg2"/>
              </a:solidFill>
              <a:effectLst>
                <a:innerShdw blurRad="63500" dist="50800" dir="13500000">
                  <a:srgbClr val="000000">
                    <a:alpha val="50000"/>
                  </a:srgbClr>
                </a:innerShdw>
              </a:effectLst>
            </a:endParaRPr>
          </a:p>
        </p:txBody>
      </p:sp>
      <p:pic>
        <p:nvPicPr>
          <p:cNvPr id="14338"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28567" y="793330"/>
            <a:ext cx="3217055" cy="201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07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Behaviorism Qs</a:t>
            </a:r>
            <a:endParaRPr lang="en-US" dirty="0"/>
          </a:p>
        </p:txBody>
      </p:sp>
      <p:sp>
        <p:nvSpPr>
          <p:cNvPr id="3" name="Content Placeholder 2"/>
          <p:cNvSpPr>
            <a:spLocks noGrp="1"/>
          </p:cNvSpPr>
          <p:nvPr>
            <p:ph idx="1"/>
          </p:nvPr>
        </p:nvSpPr>
        <p:spPr>
          <a:xfrm>
            <a:off x="2623457" y="2112264"/>
            <a:ext cx="9339943" cy="4573529"/>
          </a:xfrm>
        </p:spPr>
        <p:txBody>
          <a:bodyPr>
            <a:normAutofit/>
          </a:bodyPr>
          <a:lstStyle/>
          <a:p>
            <a:pPr marL="627063" lvl="1" indent="-514350">
              <a:buFont typeface="+mj-lt"/>
              <a:buAutoNum type="arabicPeriod"/>
            </a:pPr>
            <a:endParaRPr lang="en-US" sz="2800" dirty="0"/>
          </a:p>
          <a:p>
            <a:pPr marL="457200" lvl="1" indent="0">
              <a:buNone/>
            </a:pPr>
            <a:endParaRPr lang="en-US" sz="2600" dirty="0" smtClean="0"/>
          </a:p>
        </p:txBody>
      </p:sp>
      <p:pic>
        <p:nvPicPr>
          <p:cNvPr id="4098" name="Picture 2" descr="http://drsophiayin.com/images/uploads/bfskinn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975" y="3400166"/>
            <a:ext cx="2315482" cy="3285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7975" y="2598480"/>
            <a:ext cx="2315482" cy="646331"/>
          </a:xfrm>
          <a:prstGeom prst="rect">
            <a:avLst/>
          </a:prstGeom>
        </p:spPr>
        <p:txBody>
          <a:bodyPr wrap="square">
            <a:spAutoFit/>
          </a:bodyPr>
          <a:lstStyle/>
          <a:p>
            <a:pPr marL="0" lvl="1"/>
            <a:r>
              <a:rPr lang="en-US" i="1" dirty="0">
                <a:solidFill>
                  <a:srgbClr val="FFC000"/>
                </a:solidFill>
                <a:effectLst>
                  <a:outerShdw blurRad="38100" dist="38100" dir="2700000" algn="tl">
                    <a:srgbClr val="000000">
                      <a:alpha val="43137"/>
                    </a:srgbClr>
                  </a:outerShdw>
                </a:effectLst>
              </a:rPr>
              <a:t>B.F. Skinner, Father of Behaviorism</a:t>
            </a:r>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3</a:t>
            </a:r>
            <a:endParaRPr lang="en-US" sz="54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2720052" y="2112264"/>
            <a:ext cx="9299704" cy="4832092"/>
          </a:xfrm>
          <a:prstGeom prst="rect">
            <a:avLst/>
          </a:prstGeom>
        </p:spPr>
        <p:txBody>
          <a:bodyPr wrap="square">
            <a:spAutoFit/>
          </a:bodyPr>
          <a:lstStyle/>
          <a:p>
            <a:pPr marL="457200" indent="-457200">
              <a:buFont typeface="+mj-lt"/>
              <a:buAutoNum type="arabicPeriod"/>
            </a:pP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are the positive and negative aspects of behaviorism?  Why do some teachers not want to use reinforcements in their classroom?</a:t>
            </a:r>
          </a:p>
          <a:p>
            <a:pPr marL="457200" indent="-457200">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Are aspects of behaviorism still being used in classrooms? Or are they old and overlooked?</a:t>
            </a:r>
          </a:p>
          <a:p>
            <a:pPr marL="457200" indent="-457200">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As a behaviorist, how do you explain the wide range of intellect compared to humans and </a:t>
            </a: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animals?</a:t>
            </a:r>
          </a:p>
          <a:p>
            <a:pPr marL="457200" indent="-457200">
              <a:buFont typeface="+mj-lt"/>
              <a:buAutoNum type="arabicPeriod"/>
            </a:pP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Is </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there no religion associated with behaviorism?</a:t>
            </a:r>
          </a:p>
          <a:p>
            <a:pPr marL="457200" indent="-457200">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If psychology starts focusing on what people do rather than what they think and feel would it really be psychology anymore</a:t>
            </a: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t>
            </a:r>
            <a:endPar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endParaRPr>
          </a:p>
        </p:txBody>
      </p:sp>
      <p:pic>
        <p:nvPicPr>
          <p:cNvPr id="9"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9191" y="98387"/>
            <a:ext cx="3217055" cy="201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20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Behaviorism Table Talk Topics</a:t>
            </a:r>
          </a:p>
        </p:txBody>
      </p:sp>
      <p:sp>
        <p:nvSpPr>
          <p:cNvPr id="3" name="Content Placeholder 2"/>
          <p:cNvSpPr>
            <a:spLocks noGrp="1"/>
          </p:cNvSpPr>
          <p:nvPr>
            <p:ph idx="1"/>
          </p:nvPr>
        </p:nvSpPr>
        <p:spPr>
          <a:xfrm>
            <a:off x="2837729" y="2112264"/>
            <a:ext cx="9125671" cy="4573529"/>
          </a:xfrm>
        </p:spPr>
        <p:txBody>
          <a:bodyPr>
            <a:normAutofit lnSpcReduction="10000"/>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a:effectLst>
                  <a:outerShdw blurRad="38100" dist="38100" dir="2700000" algn="tl">
                    <a:srgbClr val="000000">
                      <a:alpha val="43137"/>
                    </a:srgbClr>
                  </a:outerShdw>
                </a:effectLst>
              </a:rPr>
              <a:t>Personal experience in a </a:t>
            </a:r>
            <a:r>
              <a:rPr lang="en-US" sz="2800" dirty="0" smtClean="0">
                <a:effectLst>
                  <a:outerShdw blurRad="38100" dist="38100" dir="2700000" algn="tl">
                    <a:srgbClr val="000000">
                      <a:alpha val="43137"/>
                    </a:srgbClr>
                  </a:outerShdw>
                </a:effectLst>
              </a:rPr>
              <a:t>Behaviorist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smtClean="0">
                <a:effectLst>
                  <a:outerShdw blurRad="38100" dist="38100" dir="2700000" algn="tl">
                    <a:srgbClr val="000000">
                      <a:alpha val="43137"/>
                    </a:srgbClr>
                  </a:outerShdw>
                </a:effectLst>
              </a:rPr>
              <a:t>Implications </a:t>
            </a:r>
            <a:r>
              <a:rPr lang="en-US" sz="2800" dirty="0">
                <a:effectLst>
                  <a:outerShdw blurRad="38100" dist="38100" dir="2700000" algn="tl">
                    <a:srgbClr val="000000">
                      <a:alpha val="43137"/>
                    </a:srgbClr>
                  </a:outerShdw>
                </a:effectLst>
              </a:rPr>
              <a:t>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a:t>
            </a:r>
            <a:r>
              <a:rPr lang="en-US" sz="2800" dirty="0" smtClean="0">
                <a:effectLst>
                  <a:outerShdw blurRad="38100" dist="38100" dir="2700000" algn="tl">
                    <a:srgbClr val="000000">
                      <a:alpha val="43137"/>
                    </a:srgbClr>
                  </a:outerShdw>
                </a:effectLst>
              </a:rPr>
              <a:t>members</a:t>
            </a:r>
            <a:endParaRPr lang="en-US" sz="2800" dirty="0">
              <a:effectLst>
                <a:outerShdw blurRad="38100" dist="38100" dir="2700000" algn="tl">
                  <a:srgbClr val="000000">
                    <a:alpha val="43137"/>
                  </a:srgbClr>
                </a:outerShdw>
              </a:effectLst>
            </a:endParaRPr>
          </a:p>
          <a:p>
            <a:pPr marL="457200" lvl="1" indent="0">
              <a:buNone/>
            </a:pPr>
            <a:endParaRPr lang="en-US" sz="2600" dirty="0" smtClean="0"/>
          </a:p>
        </p:txBody>
      </p:sp>
      <p:pic>
        <p:nvPicPr>
          <p:cNvPr id="4098" name="Picture 2" descr="http://drsophiayin.com/images/uploads/bfskinn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975" y="3400166"/>
            <a:ext cx="2315482" cy="3285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7975" y="2598480"/>
            <a:ext cx="2315482" cy="646331"/>
          </a:xfrm>
          <a:prstGeom prst="rect">
            <a:avLst/>
          </a:prstGeom>
        </p:spPr>
        <p:txBody>
          <a:bodyPr wrap="square">
            <a:spAutoFit/>
          </a:bodyPr>
          <a:lstStyle/>
          <a:p>
            <a:pPr marL="0" lvl="1"/>
            <a:r>
              <a:rPr lang="en-US" i="1" dirty="0">
                <a:solidFill>
                  <a:srgbClr val="FFC000"/>
                </a:solidFill>
                <a:effectLst>
                  <a:outerShdw blurRad="38100" dist="38100" dir="2700000" algn="tl">
                    <a:srgbClr val="000000">
                      <a:alpha val="43137"/>
                    </a:srgbClr>
                  </a:outerShdw>
                </a:effectLst>
              </a:rPr>
              <a:t>B.F. Skinner, Father of Behaviorism</a:t>
            </a:r>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3</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9191" y="98387"/>
            <a:ext cx="3217055" cy="201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4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Deschooling</a:t>
            </a:r>
            <a:endParaRPr lang="en-US" dirty="0"/>
          </a:p>
        </p:txBody>
      </p:sp>
      <p:sp>
        <p:nvSpPr>
          <p:cNvPr id="3" name="Content Placeholder 2"/>
          <p:cNvSpPr>
            <a:spLocks noGrp="1"/>
          </p:cNvSpPr>
          <p:nvPr>
            <p:ph idx="1"/>
          </p:nvPr>
        </p:nvSpPr>
        <p:spPr>
          <a:xfrm>
            <a:off x="341195" y="2088108"/>
            <a:ext cx="9028274" cy="4769892"/>
          </a:xfrm>
        </p:spPr>
        <p:txBody>
          <a:bodyPr>
            <a:normAutofit fontScale="92500" lnSpcReduction="10000"/>
          </a:bodyPr>
          <a:lstStyle/>
          <a:p>
            <a:pPr marL="457200" indent="-457200">
              <a:buAutoNum type="arabicPeriod"/>
            </a:pPr>
            <a:r>
              <a:rPr lang="en-US" sz="2800" i="1" dirty="0" smtClean="0">
                <a:effectLst>
                  <a:outerShdw blurRad="38100" dist="38100" dir="2700000" algn="tl">
                    <a:srgbClr val="000000">
                      <a:alpha val="43137"/>
                    </a:srgbClr>
                  </a:outerShdw>
                </a:effectLst>
              </a:rPr>
              <a:t>Repeal compulsory education</a:t>
            </a:r>
            <a:r>
              <a:rPr lang="en-US" sz="2800" dirty="0" smtClean="0">
                <a:effectLst>
                  <a:outerShdw blurRad="38100" dist="38100" dir="2700000" algn="tl">
                    <a:srgbClr val="000000">
                      <a:alpha val="43137"/>
                    </a:srgbClr>
                  </a:outerShdw>
                </a:effectLst>
              </a:rPr>
              <a:t>.  </a:t>
            </a:r>
          </a:p>
          <a:p>
            <a:pPr lvl="1"/>
            <a:r>
              <a:rPr lang="en-US" sz="2400" dirty="0" smtClean="0">
                <a:effectLst>
                  <a:outerShdw blurRad="38100" dist="38100" dir="2700000" algn="tl">
                    <a:srgbClr val="000000">
                      <a:alpha val="43137"/>
                    </a:srgbClr>
                  </a:outerShdw>
                </a:effectLst>
              </a:rPr>
              <a:t>Ivan </a:t>
            </a:r>
            <a:r>
              <a:rPr lang="en-US" sz="2400" dirty="0" err="1" smtClean="0">
                <a:effectLst>
                  <a:outerShdw blurRad="38100" dist="38100" dir="2700000" algn="tl">
                    <a:srgbClr val="000000">
                      <a:alpha val="43137"/>
                    </a:srgbClr>
                  </a:outerShdw>
                </a:effectLst>
              </a:rPr>
              <a:t>Illich</a:t>
            </a:r>
            <a:r>
              <a:rPr lang="en-US" sz="2400" dirty="0" smtClean="0">
                <a:effectLst>
                  <a:outerShdw blurRad="38100" dist="38100" dir="2700000" algn="tl">
                    <a:srgbClr val="000000">
                      <a:alpha val="43137"/>
                    </a:srgbClr>
                  </a:outerShdw>
                </a:effectLst>
              </a:rPr>
              <a:t>.</a:t>
            </a:r>
          </a:p>
          <a:p>
            <a:pPr lvl="1"/>
            <a:r>
              <a:rPr lang="en-US" sz="2400" dirty="0" smtClean="0">
                <a:effectLst>
                  <a:outerShdw blurRad="38100" dist="38100" dir="2700000" algn="tl">
                    <a:srgbClr val="000000">
                      <a:alpha val="43137"/>
                    </a:srgbClr>
                  </a:outerShdw>
                </a:effectLst>
              </a:rPr>
              <a:t>The good life is hampered by compulsory schooling.</a:t>
            </a:r>
          </a:p>
          <a:p>
            <a:pPr marL="457200" indent="-457200">
              <a:buAutoNum type="arabicPeriod"/>
            </a:pPr>
            <a:r>
              <a:rPr lang="en-US" sz="2800" dirty="0" smtClean="0">
                <a:effectLst>
                  <a:outerShdw blurRad="38100" dist="38100" dir="2700000" algn="tl">
                    <a:srgbClr val="000000">
                      <a:alpha val="43137"/>
                    </a:srgbClr>
                  </a:outerShdw>
                </a:effectLst>
              </a:rPr>
              <a:t>Values:  </a:t>
            </a:r>
            <a:r>
              <a:rPr lang="en-US" sz="2800" i="1" dirty="0" smtClean="0">
                <a:effectLst>
                  <a:outerShdw blurRad="38100" dist="38100" dir="2700000" algn="tl">
                    <a:srgbClr val="000000">
                      <a:alpha val="43137"/>
                    </a:srgbClr>
                  </a:outerShdw>
                </a:effectLst>
              </a:rPr>
              <a:t>the good life</a:t>
            </a:r>
          </a:p>
          <a:p>
            <a:pPr marL="457200" indent="-457200">
              <a:buAutoNum type="arabicPeriod"/>
            </a:pPr>
            <a:r>
              <a:rPr lang="en-US" sz="2800" dirty="0" smtClean="0">
                <a:effectLst>
                  <a:outerShdw blurRad="38100" dist="38100" dir="2700000" algn="tl">
                    <a:srgbClr val="000000">
                      <a:alpha val="43137"/>
                    </a:srgbClr>
                  </a:outerShdw>
                </a:effectLst>
              </a:rPr>
              <a:t>Teacher:  available </a:t>
            </a:r>
            <a:r>
              <a:rPr lang="en-US" sz="2800" i="1" dirty="0" smtClean="0">
                <a:effectLst>
                  <a:outerShdw blurRad="38100" dist="38100" dir="2700000" algn="tl">
                    <a:srgbClr val="000000">
                      <a:alpha val="43137"/>
                    </a:srgbClr>
                  </a:outerShdw>
                </a:effectLst>
              </a:rPr>
              <a:t>if needed </a:t>
            </a:r>
            <a:r>
              <a:rPr lang="en-US" sz="2800" dirty="0" smtClean="0">
                <a:effectLst>
                  <a:outerShdw blurRad="38100" dist="38100" dir="2700000" algn="tl">
                    <a:srgbClr val="000000">
                      <a:alpha val="43137"/>
                    </a:srgbClr>
                  </a:outerShdw>
                </a:effectLst>
              </a:rPr>
              <a:t>in an “educational network”</a:t>
            </a:r>
          </a:p>
          <a:p>
            <a:pPr marL="914400" lvl="1" indent="-457200">
              <a:buAutoNum type="arabicPeriod"/>
            </a:pPr>
            <a:r>
              <a:rPr lang="en-US" sz="2400" dirty="0" smtClean="0">
                <a:effectLst>
                  <a:outerShdw blurRad="38100" dist="38100" dir="2700000" algn="tl">
                    <a:srgbClr val="000000">
                      <a:alpha val="43137"/>
                    </a:srgbClr>
                  </a:outerShdw>
                </a:effectLst>
              </a:rPr>
              <a:t>Some homeschooling networks provide content experts for science, art, or vocational training</a:t>
            </a:r>
          </a:p>
          <a:p>
            <a:pPr marL="457200" indent="-457200">
              <a:buAutoNum type="arabicPeriod"/>
            </a:pPr>
            <a:r>
              <a:rPr lang="en-US" sz="2800" dirty="0" smtClean="0">
                <a:effectLst>
                  <a:outerShdw blurRad="38100" dist="38100" dir="2700000" algn="tl">
                    <a:srgbClr val="000000">
                      <a:alpha val="43137"/>
                    </a:srgbClr>
                  </a:outerShdw>
                </a:effectLst>
              </a:rPr>
              <a:t>Curriculum:  </a:t>
            </a:r>
          </a:p>
          <a:p>
            <a:pPr lvl="1"/>
            <a:r>
              <a:rPr lang="en-US" sz="2400" dirty="0" smtClean="0">
                <a:effectLst>
                  <a:outerShdw blurRad="38100" dist="38100" dir="2700000" algn="tl">
                    <a:srgbClr val="000000">
                      <a:alpha val="43137"/>
                    </a:srgbClr>
                  </a:outerShdw>
                </a:effectLst>
              </a:rPr>
              <a:t>Skill exchanges</a:t>
            </a:r>
          </a:p>
          <a:p>
            <a:pPr lvl="1"/>
            <a:r>
              <a:rPr lang="en-US" sz="2400" dirty="0" smtClean="0">
                <a:effectLst>
                  <a:outerShdw blurRad="38100" dist="38100" dir="2700000" algn="tl">
                    <a:srgbClr val="000000">
                      <a:alpha val="43137"/>
                    </a:srgbClr>
                  </a:outerShdw>
                </a:effectLst>
              </a:rPr>
              <a:t>Take a course or get a tutorial as needed </a:t>
            </a:r>
          </a:p>
          <a:p>
            <a:pPr lvl="2"/>
            <a:r>
              <a:rPr lang="en-US" sz="2200" dirty="0" smtClean="0">
                <a:effectLst>
                  <a:outerShdw blurRad="38100" dist="38100" dir="2700000" algn="tl">
                    <a:srgbClr val="000000">
                      <a:alpha val="43137"/>
                    </a:srgbClr>
                  </a:outerShdw>
                </a:effectLst>
              </a:rPr>
              <a:t>(Bill Gates: “Merit Badges”)</a:t>
            </a:r>
            <a:endParaRPr lang="en-US" sz="2200" dirty="0">
              <a:effectLst>
                <a:outerShdw blurRad="38100" dist="38100" dir="2700000" algn="tl">
                  <a:srgbClr val="000000">
                    <a:alpha val="43137"/>
                  </a:srgbClr>
                </a:outerShdw>
              </a:effectLst>
            </a:endParaRPr>
          </a:p>
          <a:p>
            <a:pPr lvl="1"/>
            <a:r>
              <a:rPr lang="en-US" sz="2400" dirty="0" smtClean="0">
                <a:effectLst>
                  <a:outerShdw blurRad="38100" dist="38100" dir="2700000" algn="tl">
                    <a:srgbClr val="000000">
                      <a:alpha val="43137"/>
                    </a:srgbClr>
                  </a:outerShdw>
                </a:effectLst>
              </a:rPr>
              <a:t>Provide resources to all who want to learn at any age</a:t>
            </a:r>
          </a:p>
          <a:p>
            <a:pPr marL="457200" indent="-457200">
              <a:buFont typeface="+mj-lt"/>
              <a:buAutoNum type="arabicPeriod"/>
            </a:pPr>
            <a:endParaRPr lang="en-US" dirty="0"/>
          </a:p>
        </p:txBody>
      </p:sp>
      <p:sp>
        <p:nvSpPr>
          <p:cNvPr id="5" name="Rectangle 4"/>
          <p:cNvSpPr/>
          <p:nvPr/>
        </p:nvSpPr>
        <p:spPr>
          <a:xfrm>
            <a:off x="9521146" y="4299708"/>
            <a:ext cx="2565103" cy="1200329"/>
          </a:xfrm>
          <a:prstGeom prst="rect">
            <a:avLst/>
          </a:prstGeom>
        </p:spPr>
        <p:txBody>
          <a:bodyPr wrap="square">
            <a:spAutoFit/>
          </a:bodyPr>
          <a:lstStyle/>
          <a:p>
            <a:pPr algn="r"/>
            <a:r>
              <a:rPr lang="en-US" i="1" dirty="0" smtClean="0">
                <a:solidFill>
                  <a:srgbClr val="FFC000"/>
                </a:solidFill>
              </a:rPr>
              <a:t>Ivan Illich (1926-2002) </a:t>
            </a:r>
          </a:p>
          <a:p>
            <a:pPr algn="r"/>
            <a:r>
              <a:rPr lang="en-US" i="1" dirty="0" smtClean="0">
                <a:solidFill>
                  <a:srgbClr val="FFC000"/>
                </a:solidFill>
              </a:rPr>
              <a:t>Austrian philosopher</a:t>
            </a:r>
            <a:r>
              <a:rPr lang="en-US" i="1" dirty="0">
                <a:solidFill>
                  <a:srgbClr val="FFC000"/>
                </a:solidFill>
              </a:rPr>
              <a:t>, </a:t>
            </a:r>
            <a:r>
              <a:rPr lang="en-US" i="1" dirty="0" smtClean="0">
                <a:solidFill>
                  <a:srgbClr val="FFC000"/>
                </a:solidFill>
              </a:rPr>
              <a:t/>
            </a:r>
            <a:br>
              <a:rPr lang="en-US" i="1" dirty="0" smtClean="0">
                <a:solidFill>
                  <a:srgbClr val="FFC000"/>
                </a:solidFill>
              </a:rPr>
            </a:br>
            <a:r>
              <a:rPr lang="en-US" i="1" dirty="0" smtClean="0">
                <a:solidFill>
                  <a:srgbClr val="FFC000"/>
                </a:solidFill>
              </a:rPr>
              <a:t>Roman </a:t>
            </a:r>
            <a:r>
              <a:rPr lang="en-US" i="1" dirty="0">
                <a:solidFill>
                  <a:srgbClr val="FFC000"/>
                </a:solidFill>
              </a:rPr>
              <a:t>Catholic priest, </a:t>
            </a:r>
            <a:r>
              <a:rPr lang="en-US" i="1" dirty="0" smtClean="0">
                <a:solidFill>
                  <a:srgbClr val="FFC000"/>
                </a:solidFill>
              </a:rPr>
              <a:t> </a:t>
            </a:r>
            <a:r>
              <a:rPr lang="en-US" i="1" dirty="0">
                <a:solidFill>
                  <a:srgbClr val="FFC000"/>
                </a:solidFill>
              </a:rPr>
              <a:t>social critic</a:t>
            </a:r>
          </a:p>
        </p:txBody>
      </p:sp>
      <p:pic>
        <p:nvPicPr>
          <p:cNvPr id="1028" name="Picture 4" descr="http://thefrailestthing.files.wordpress.com/2011/02/ivan-illi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2954" y="0"/>
            <a:ext cx="2565103" cy="43192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t>25</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2</a:t>
            </a:r>
            <a:endParaRPr lang="en-US" sz="5400" b="1" cap="none" spc="50" dirty="0">
              <a:ln w="0"/>
              <a:solidFill>
                <a:schemeClr val="bg2"/>
              </a:solidFill>
              <a:effectLst>
                <a:innerShdw blurRad="63500" dist="50800" dir="13500000">
                  <a:srgbClr val="000000">
                    <a:alpha val="50000"/>
                  </a:srgbClr>
                </a:innerShdw>
              </a:effectLst>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7201" y="-4106"/>
            <a:ext cx="3727692" cy="2372168"/>
          </a:xfrm>
          <a:prstGeom prst="rect">
            <a:avLst/>
          </a:prstGeom>
        </p:spPr>
      </p:pic>
    </p:spTree>
    <p:extLst>
      <p:ext uri="{BB962C8B-B14F-4D97-AF65-F5344CB8AC3E}">
        <p14:creationId xmlns:p14="http://schemas.microsoft.com/office/powerpoint/2010/main" val="254983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t>
            </a:r>
            <a:r>
              <a:rPr lang="en-US" dirty="0" err="1" smtClean="0"/>
              <a:t>Deschooling</a:t>
            </a:r>
            <a:r>
              <a:rPr lang="en-US" dirty="0" smtClean="0"/>
              <a:t> Qs</a:t>
            </a:r>
            <a:endParaRPr lang="en-US" dirty="0"/>
          </a:p>
        </p:txBody>
      </p:sp>
      <p:sp>
        <p:nvSpPr>
          <p:cNvPr id="3" name="Content Placeholder 2"/>
          <p:cNvSpPr>
            <a:spLocks noGrp="1"/>
          </p:cNvSpPr>
          <p:nvPr>
            <p:ph idx="1"/>
          </p:nvPr>
        </p:nvSpPr>
        <p:spPr>
          <a:xfrm>
            <a:off x="345584" y="2370460"/>
            <a:ext cx="9028274" cy="4487540"/>
          </a:xfrm>
        </p:spPr>
        <p:txBody>
          <a:bodyPr>
            <a:normAutofit lnSpcReduction="10000"/>
          </a:bodyPr>
          <a:lstStyle/>
          <a:p>
            <a:pPr marL="514350" indent="-514350">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If </a:t>
            </a:r>
            <a:r>
              <a:rPr lang="en-US" sz="2800" dirty="0" err="1">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deschooling</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provides children with more choices than the current public school system we have and is still funded by the government, why were people not interested in the system especially if homeschooling was so popular?</a:t>
            </a:r>
          </a:p>
          <a:p>
            <a:pPr marL="514350" indent="-514350">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Do you think there are any pros to the </a:t>
            </a:r>
            <a:r>
              <a:rPr lang="en-US" sz="2800" dirty="0" err="1">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deschooling</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method? If yes, what are they?</a:t>
            </a:r>
          </a:p>
          <a:p>
            <a:pPr marL="514350" indent="-514350" defTabSz="457200">
              <a:lnSpc>
                <a:spcPct val="107000"/>
              </a:lnSpc>
              <a:spcAft>
                <a:spcPts val="800"/>
              </a:spcAft>
              <a:buFont typeface="+mj-lt"/>
              <a:buAutoNum type="arabicPeriod"/>
            </a:pPr>
            <a:r>
              <a:rPr lang="en-US" sz="28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a:t>
            </a:r>
            <a:r>
              <a:rPr lang="en-US" sz="28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would happen if vouchers were introduced as a part of the American education system? What would be different about education if we had more networks such as skill exchanges, peer-matching, reference services to educators at </a:t>
            </a:r>
            <a:r>
              <a:rPr lang="en-US" sz="28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large</a:t>
            </a:r>
            <a:r>
              <a:rPr lang="en-US" sz="28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t>
            </a:r>
          </a:p>
        </p:txBody>
      </p:sp>
      <p:sp>
        <p:nvSpPr>
          <p:cNvPr id="5" name="Rectangle 4"/>
          <p:cNvSpPr/>
          <p:nvPr/>
        </p:nvSpPr>
        <p:spPr>
          <a:xfrm>
            <a:off x="9521146" y="4299708"/>
            <a:ext cx="2565103" cy="1200329"/>
          </a:xfrm>
          <a:prstGeom prst="rect">
            <a:avLst/>
          </a:prstGeom>
        </p:spPr>
        <p:txBody>
          <a:bodyPr wrap="square">
            <a:spAutoFit/>
          </a:bodyPr>
          <a:lstStyle/>
          <a:p>
            <a:pPr algn="r"/>
            <a:r>
              <a:rPr lang="en-US" i="1" dirty="0" smtClean="0">
                <a:solidFill>
                  <a:srgbClr val="FFC000"/>
                </a:solidFill>
              </a:rPr>
              <a:t>Ivan Illich (1926-2002) </a:t>
            </a:r>
          </a:p>
          <a:p>
            <a:pPr algn="r"/>
            <a:r>
              <a:rPr lang="en-US" i="1" dirty="0" smtClean="0">
                <a:solidFill>
                  <a:srgbClr val="FFC000"/>
                </a:solidFill>
              </a:rPr>
              <a:t>Austrian philosopher</a:t>
            </a:r>
            <a:r>
              <a:rPr lang="en-US" i="1" dirty="0">
                <a:solidFill>
                  <a:srgbClr val="FFC000"/>
                </a:solidFill>
              </a:rPr>
              <a:t>, </a:t>
            </a:r>
            <a:r>
              <a:rPr lang="en-US" i="1" dirty="0" smtClean="0">
                <a:solidFill>
                  <a:srgbClr val="FFC000"/>
                </a:solidFill>
              </a:rPr>
              <a:t/>
            </a:r>
            <a:br>
              <a:rPr lang="en-US" i="1" dirty="0" smtClean="0">
                <a:solidFill>
                  <a:srgbClr val="FFC000"/>
                </a:solidFill>
              </a:rPr>
            </a:br>
            <a:r>
              <a:rPr lang="en-US" i="1" dirty="0" smtClean="0">
                <a:solidFill>
                  <a:srgbClr val="FFC000"/>
                </a:solidFill>
              </a:rPr>
              <a:t>Roman </a:t>
            </a:r>
            <a:r>
              <a:rPr lang="en-US" i="1" dirty="0">
                <a:solidFill>
                  <a:srgbClr val="FFC000"/>
                </a:solidFill>
              </a:rPr>
              <a:t>Catholic priest, </a:t>
            </a:r>
            <a:r>
              <a:rPr lang="en-US" i="1" dirty="0" smtClean="0">
                <a:solidFill>
                  <a:srgbClr val="FFC000"/>
                </a:solidFill>
              </a:rPr>
              <a:t> </a:t>
            </a:r>
            <a:r>
              <a:rPr lang="en-US" i="1" dirty="0">
                <a:solidFill>
                  <a:srgbClr val="FFC000"/>
                </a:solidFill>
              </a:rPr>
              <a:t>social critic</a:t>
            </a:r>
          </a:p>
        </p:txBody>
      </p:sp>
      <p:pic>
        <p:nvPicPr>
          <p:cNvPr id="1028" name="Picture 4" descr="http://thefrailestthing.files.wordpress.com/2011/02/ivan-illi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2954" y="0"/>
            <a:ext cx="2565103" cy="43192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t>26</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2</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0981" y="216934"/>
            <a:ext cx="3193911" cy="2032489"/>
          </a:xfrm>
          <a:prstGeom prst="rect">
            <a:avLst/>
          </a:prstGeom>
        </p:spPr>
      </p:pic>
    </p:spTree>
    <p:extLst>
      <p:ext uri="{BB962C8B-B14F-4D97-AF65-F5344CB8AC3E}">
        <p14:creationId xmlns:p14="http://schemas.microsoft.com/office/powerpoint/2010/main" val="137437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Deschooling</a:t>
            </a:r>
            <a:r>
              <a:rPr lang="en-US" dirty="0"/>
              <a:t> Table Talk </a:t>
            </a:r>
            <a:r>
              <a:rPr lang="en-US" dirty="0" smtClean="0"/>
              <a:t/>
            </a:r>
            <a:br>
              <a:rPr lang="en-US" dirty="0" smtClean="0"/>
            </a:br>
            <a:r>
              <a:rPr lang="en-US" dirty="0" smtClean="0"/>
              <a:t>Topics</a:t>
            </a:r>
            <a:endParaRPr lang="en-US" dirty="0"/>
          </a:p>
        </p:txBody>
      </p:sp>
      <p:sp>
        <p:nvSpPr>
          <p:cNvPr id="3" name="Content Placeholder 2"/>
          <p:cNvSpPr>
            <a:spLocks noGrp="1"/>
          </p:cNvSpPr>
          <p:nvPr>
            <p:ph idx="1"/>
          </p:nvPr>
        </p:nvSpPr>
        <p:spPr>
          <a:xfrm>
            <a:off x="680321" y="2088108"/>
            <a:ext cx="8689148" cy="4769892"/>
          </a:xfrm>
        </p:spPr>
        <p:txBody>
          <a:bodyPr>
            <a:normAutofit fontScale="92500"/>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smtClean="0">
                <a:effectLst>
                  <a:outerShdw blurRad="38100" dist="38100" dir="2700000" algn="tl">
                    <a:srgbClr val="000000">
                      <a:alpha val="43137"/>
                    </a:srgbClr>
                  </a:outerShdw>
                </a:effectLst>
              </a:rPr>
              <a:t>Personal </a:t>
            </a:r>
            <a:r>
              <a:rPr lang="en-US" sz="2800" dirty="0">
                <a:effectLst>
                  <a:outerShdw blurRad="38100" dist="38100" dir="2700000" algn="tl">
                    <a:srgbClr val="000000">
                      <a:alpha val="43137"/>
                    </a:srgbClr>
                  </a:outerShdw>
                </a:effectLst>
              </a:rPr>
              <a:t>experience in a </a:t>
            </a:r>
            <a:r>
              <a:rPr lang="en-US" sz="2800" dirty="0" err="1" smtClean="0">
                <a:effectLst>
                  <a:outerShdw blurRad="38100" dist="38100" dir="2700000" algn="tl">
                    <a:srgbClr val="000000">
                      <a:alpha val="43137"/>
                    </a:srgbClr>
                  </a:outerShdw>
                </a:effectLst>
              </a:rPr>
              <a:t>Deschooling</a:t>
            </a:r>
            <a:r>
              <a:rPr lang="en-US" sz="2800" dirty="0" smtClean="0">
                <a:effectLst>
                  <a:outerShdw blurRad="38100" dist="38100" dir="2700000" algn="tl">
                    <a:srgbClr val="000000">
                      <a:alpha val="43137"/>
                    </a:srgbClr>
                  </a:outerShdw>
                </a:effectLst>
              </a:rPr>
              <a:t>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members</a:t>
            </a:r>
          </a:p>
          <a:p>
            <a:pPr marL="514350" indent="-514350">
              <a:buFont typeface="+mj-lt"/>
              <a:buAutoNum type="arabicPeriod"/>
            </a:pPr>
            <a:endParaRPr lang="en-US" sz="2800" dirty="0"/>
          </a:p>
          <a:p>
            <a:pPr marL="457200" indent="-457200">
              <a:buFont typeface="+mj-lt"/>
              <a:buAutoNum type="arabicPeriod"/>
            </a:pPr>
            <a:endParaRPr lang="en-US" dirty="0"/>
          </a:p>
        </p:txBody>
      </p:sp>
      <p:sp>
        <p:nvSpPr>
          <p:cNvPr id="5" name="Rectangle 4"/>
          <p:cNvSpPr/>
          <p:nvPr/>
        </p:nvSpPr>
        <p:spPr>
          <a:xfrm>
            <a:off x="9521146" y="4299708"/>
            <a:ext cx="2565103" cy="1200329"/>
          </a:xfrm>
          <a:prstGeom prst="rect">
            <a:avLst/>
          </a:prstGeom>
        </p:spPr>
        <p:txBody>
          <a:bodyPr wrap="square">
            <a:spAutoFit/>
          </a:bodyPr>
          <a:lstStyle/>
          <a:p>
            <a:pPr algn="r"/>
            <a:r>
              <a:rPr lang="en-US" i="1" dirty="0" smtClean="0">
                <a:solidFill>
                  <a:srgbClr val="FFC000"/>
                </a:solidFill>
              </a:rPr>
              <a:t>Ivan Illich (1926-2002) </a:t>
            </a:r>
          </a:p>
          <a:p>
            <a:pPr algn="r"/>
            <a:r>
              <a:rPr lang="en-US" i="1" dirty="0" smtClean="0">
                <a:solidFill>
                  <a:srgbClr val="FFC000"/>
                </a:solidFill>
              </a:rPr>
              <a:t>Austrian philosopher</a:t>
            </a:r>
            <a:r>
              <a:rPr lang="en-US" i="1" dirty="0">
                <a:solidFill>
                  <a:srgbClr val="FFC000"/>
                </a:solidFill>
              </a:rPr>
              <a:t>, </a:t>
            </a:r>
            <a:r>
              <a:rPr lang="en-US" i="1" dirty="0" smtClean="0">
                <a:solidFill>
                  <a:srgbClr val="FFC000"/>
                </a:solidFill>
              </a:rPr>
              <a:t/>
            </a:r>
            <a:br>
              <a:rPr lang="en-US" i="1" dirty="0" smtClean="0">
                <a:solidFill>
                  <a:srgbClr val="FFC000"/>
                </a:solidFill>
              </a:rPr>
            </a:br>
            <a:r>
              <a:rPr lang="en-US" i="1" dirty="0" smtClean="0">
                <a:solidFill>
                  <a:srgbClr val="FFC000"/>
                </a:solidFill>
              </a:rPr>
              <a:t>Roman </a:t>
            </a:r>
            <a:r>
              <a:rPr lang="en-US" i="1" dirty="0">
                <a:solidFill>
                  <a:srgbClr val="FFC000"/>
                </a:solidFill>
              </a:rPr>
              <a:t>Catholic priest, </a:t>
            </a:r>
            <a:r>
              <a:rPr lang="en-US" i="1" dirty="0" smtClean="0">
                <a:solidFill>
                  <a:srgbClr val="FFC000"/>
                </a:solidFill>
              </a:rPr>
              <a:t> </a:t>
            </a:r>
            <a:r>
              <a:rPr lang="en-US" i="1" dirty="0">
                <a:solidFill>
                  <a:srgbClr val="FFC000"/>
                </a:solidFill>
              </a:rPr>
              <a:t>social critic</a:t>
            </a:r>
          </a:p>
        </p:txBody>
      </p:sp>
      <p:pic>
        <p:nvPicPr>
          <p:cNvPr id="1028" name="Picture 4" descr="http://thefrailestthing.files.wordpress.com/2011/02/ivan-illi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2954" y="0"/>
            <a:ext cx="2565103" cy="43192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t>27</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2</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0981" y="216934"/>
            <a:ext cx="3193911" cy="2032489"/>
          </a:xfrm>
          <a:prstGeom prst="rect">
            <a:avLst/>
          </a:prstGeom>
        </p:spPr>
      </p:pic>
    </p:spTree>
    <p:extLst>
      <p:ext uri="{BB962C8B-B14F-4D97-AF65-F5344CB8AC3E}">
        <p14:creationId xmlns:p14="http://schemas.microsoft.com/office/powerpoint/2010/main" val="1638412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unschool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75918" y="0"/>
            <a:ext cx="5050830" cy="2525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Homeschooling </a:t>
            </a:r>
            <a:br>
              <a:rPr lang="en-US" dirty="0" smtClean="0"/>
            </a:br>
            <a:r>
              <a:rPr lang="en-US" dirty="0" smtClean="0"/>
              <a:t>(and Unschooling)</a:t>
            </a:r>
            <a:endParaRPr lang="en-US" dirty="0"/>
          </a:p>
        </p:txBody>
      </p:sp>
      <p:sp>
        <p:nvSpPr>
          <p:cNvPr id="3" name="Content Placeholder 2"/>
          <p:cNvSpPr>
            <a:spLocks noGrp="1"/>
          </p:cNvSpPr>
          <p:nvPr>
            <p:ph idx="1"/>
          </p:nvPr>
        </p:nvSpPr>
        <p:spPr>
          <a:xfrm>
            <a:off x="341194" y="2088108"/>
            <a:ext cx="11593249" cy="4769892"/>
          </a:xfrm>
        </p:spPr>
        <p:txBody>
          <a:bodyPr>
            <a:normAutofit fontScale="92500" lnSpcReduction="10000"/>
          </a:bodyPr>
          <a:lstStyle/>
          <a:p>
            <a:pPr marL="457200" indent="-457200">
              <a:buAutoNum type="arabicPeriod"/>
            </a:pPr>
            <a:r>
              <a:rPr lang="en-US" dirty="0" smtClean="0">
                <a:effectLst>
                  <a:outerShdw blurRad="38100" dist="38100" dir="2700000" algn="tl">
                    <a:srgbClr val="000000">
                      <a:alpha val="43137"/>
                    </a:srgbClr>
                  </a:outerShdw>
                </a:effectLst>
              </a:rPr>
              <a:t>More </a:t>
            </a:r>
            <a:r>
              <a:rPr lang="en-US" i="1" dirty="0" smtClean="0">
                <a:effectLst>
                  <a:outerShdw blurRad="38100" dist="38100" dir="2700000" algn="tl">
                    <a:srgbClr val="000000">
                      <a:alpha val="43137"/>
                    </a:srgbClr>
                  </a:outerShdw>
                </a:effectLst>
              </a:rPr>
              <a:t>family control </a:t>
            </a:r>
            <a:r>
              <a:rPr lang="en-US" dirty="0" smtClean="0">
                <a:effectLst>
                  <a:outerShdw blurRad="38100" dist="38100" dir="2700000" algn="tl">
                    <a:srgbClr val="000000">
                      <a:alpha val="43137"/>
                    </a:srgbClr>
                  </a:outerShdw>
                </a:effectLst>
              </a:rPr>
              <a:t>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education</a:t>
            </a:r>
          </a:p>
          <a:p>
            <a:pPr marL="457200" indent="-457200">
              <a:buAutoNum type="arabicPeriod"/>
            </a:pPr>
            <a:r>
              <a:rPr lang="en-US" dirty="0" smtClean="0">
                <a:effectLst>
                  <a:outerShdw blurRad="38100" dist="38100" dir="2700000" algn="tl">
                    <a:srgbClr val="000000">
                      <a:alpha val="43137"/>
                    </a:srgbClr>
                  </a:outerShdw>
                </a:effectLst>
              </a:rPr>
              <a:t>Holt (progressive side of homeschooling)</a:t>
            </a:r>
          </a:p>
          <a:p>
            <a:pPr marL="457200" indent="-457200">
              <a:buAutoNum type="arabicPeriod"/>
            </a:pPr>
            <a:r>
              <a:rPr lang="en-US" dirty="0" smtClean="0">
                <a:effectLst>
                  <a:outerShdw blurRad="38100" dist="38100" dir="2700000" algn="tl">
                    <a:srgbClr val="000000">
                      <a:alpha val="43137"/>
                    </a:srgbClr>
                  </a:outerShdw>
                </a:effectLst>
              </a:rPr>
              <a:t>Totally different views and influencers among homeschoolers:</a:t>
            </a:r>
          </a:p>
          <a:p>
            <a:pPr lvl="1"/>
            <a:r>
              <a:rPr lang="en-US" sz="2400" b="1" dirty="0" smtClean="0">
                <a:effectLst>
                  <a:outerShdw blurRad="38100" dist="38100" dir="2700000" algn="tl">
                    <a:srgbClr val="000000">
                      <a:alpha val="43137"/>
                    </a:srgbClr>
                  </a:outerShdw>
                </a:effectLst>
              </a:rPr>
              <a:t>Progressivism, critical pedagogy </a:t>
            </a:r>
            <a:r>
              <a:rPr lang="en-US" sz="2400" dirty="0" smtClean="0">
                <a:effectLst>
                  <a:outerShdw blurRad="38100" dist="38100" dir="2700000" algn="tl">
                    <a:srgbClr val="000000">
                      <a:alpha val="43137"/>
                    </a:srgbClr>
                  </a:outerShdw>
                </a:effectLst>
              </a:rPr>
              <a:t>– free the learner, free society</a:t>
            </a:r>
          </a:p>
          <a:p>
            <a:pPr lvl="2"/>
            <a:r>
              <a:rPr lang="en-US" sz="2400" dirty="0" smtClean="0">
                <a:effectLst>
                  <a:outerShdw blurRad="38100" dist="38100" dir="2700000" algn="tl">
                    <a:srgbClr val="000000">
                      <a:alpha val="43137"/>
                    </a:srgbClr>
                  </a:outerShdw>
                </a:effectLst>
              </a:rPr>
              <a:t>Student needs </a:t>
            </a:r>
            <a:r>
              <a:rPr lang="en-US" sz="2400" u="sng" dirty="0" smtClean="0">
                <a:effectLst>
                  <a:outerShdw blurRad="38100" dist="38100" dir="2700000" algn="tl">
                    <a:srgbClr val="000000">
                      <a:alpha val="43137"/>
                    </a:srgbClr>
                  </a:outerShdw>
                </a:effectLst>
              </a:rPr>
              <a:t>more choice, freedom </a:t>
            </a:r>
            <a:r>
              <a:rPr lang="en-US" sz="2400" dirty="0" smtClean="0">
                <a:effectLst>
                  <a:outerShdw blurRad="38100" dist="38100" dir="2700000" algn="tl">
                    <a:srgbClr val="000000">
                      <a:alpha val="43137"/>
                    </a:srgbClr>
                  </a:outerShdw>
                </a:effectLst>
              </a:rPr>
              <a:t>– be anything you want</a:t>
            </a:r>
          </a:p>
          <a:p>
            <a:pPr lvl="2"/>
            <a:r>
              <a:rPr lang="en-US" sz="2400" dirty="0" smtClean="0">
                <a:effectLst>
                  <a:outerShdw blurRad="38100" dist="38100" dir="2700000" algn="tl">
                    <a:srgbClr val="000000">
                      <a:alpha val="43137"/>
                    </a:srgbClr>
                  </a:outerShdw>
                </a:effectLst>
              </a:rPr>
              <a:t>Parents provide resources, field trips, contact with similar families</a:t>
            </a:r>
          </a:p>
          <a:p>
            <a:pPr lvl="1"/>
            <a:r>
              <a:rPr lang="en-US" sz="2400" b="1" dirty="0" err="1" smtClean="0">
                <a:effectLst>
                  <a:outerShdw blurRad="38100" dist="38100" dir="2700000" algn="tl">
                    <a:srgbClr val="000000">
                      <a:alpha val="43137"/>
                    </a:srgbClr>
                  </a:outerShdw>
                </a:effectLst>
              </a:rPr>
              <a:t>Perennialism</a:t>
            </a:r>
            <a:r>
              <a:rPr lang="en-US" sz="2400" b="1" dirty="0" smtClean="0">
                <a:effectLst>
                  <a:outerShdw blurRad="38100" dist="38100" dir="2700000" algn="tl">
                    <a:srgbClr val="000000">
                      <a:alpha val="43137"/>
                    </a:srgbClr>
                  </a:outerShdw>
                </a:effectLst>
              </a:rPr>
              <a:t>, essentialism </a:t>
            </a:r>
            <a:r>
              <a:rPr lang="en-US" sz="2400" dirty="0" smtClean="0">
                <a:effectLst>
                  <a:outerShdw blurRad="38100" dist="38100" dir="2700000" algn="tl">
                    <a:srgbClr val="000000">
                      <a:alpha val="43137"/>
                    </a:srgbClr>
                  </a:outerShdw>
                </a:effectLst>
              </a:rPr>
              <a:t>– reclaim solid curriculum and values</a:t>
            </a:r>
          </a:p>
          <a:p>
            <a:pPr lvl="2"/>
            <a:r>
              <a:rPr lang="en-US" sz="2400" dirty="0" smtClean="0">
                <a:effectLst>
                  <a:outerShdw blurRad="38100" dist="38100" dir="2700000" algn="tl">
                    <a:srgbClr val="000000">
                      <a:alpha val="43137"/>
                    </a:srgbClr>
                  </a:outerShdw>
                </a:effectLst>
              </a:rPr>
              <a:t>Student needs </a:t>
            </a:r>
            <a:r>
              <a:rPr lang="en-US" sz="2400" u="sng" dirty="0" smtClean="0">
                <a:effectLst>
                  <a:outerShdw blurRad="38100" dist="38100" dir="2700000" algn="tl">
                    <a:srgbClr val="000000">
                      <a:alpha val="43137"/>
                    </a:srgbClr>
                  </a:outerShdw>
                </a:effectLst>
              </a:rPr>
              <a:t>more focus, discipline, coverage of material</a:t>
            </a:r>
            <a:r>
              <a:rPr lang="en-US" sz="2400" dirty="0" smtClean="0">
                <a:effectLst>
                  <a:outerShdw blurRad="38100" dist="38100" dir="2700000" algn="tl">
                    <a:srgbClr val="000000">
                      <a:alpha val="43137"/>
                    </a:srgbClr>
                  </a:outerShdw>
                </a:effectLst>
              </a:rPr>
              <a:t>, like the classics or universal truths</a:t>
            </a:r>
          </a:p>
          <a:p>
            <a:pPr lvl="2"/>
            <a:r>
              <a:rPr lang="en-US" sz="2400" dirty="0" smtClean="0">
                <a:effectLst>
                  <a:outerShdw blurRad="38100" dist="38100" dir="2700000" algn="tl">
                    <a:srgbClr val="000000">
                      <a:alpha val="43137"/>
                    </a:srgbClr>
                  </a:outerShdw>
                </a:effectLst>
              </a:rPr>
              <a:t>Parents provide solid, often Christian curriculum, homework,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standardized tests</a:t>
            </a:r>
          </a:p>
          <a:p>
            <a:pPr lvl="1"/>
            <a:r>
              <a:rPr lang="en-US" sz="2400" dirty="0" smtClean="0">
                <a:effectLst>
                  <a:outerShdw blurRad="38100" dist="38100" dir="2700000" algn="tl">
                    <a:srgbClr val="000000">
                      <a:alpha val="43137"/>
                    </a:srgbClr>
                  </a:outerShdw>
                </a:effectLst>
              </a:rPr>
              <a:t>Both sides against:  traditional schooling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(too stifling or too </a:t>
            </a:r>
            <a:r>
              <a:rPr lang="en-US" sz="2400" dirty="0" err="1" smtClean="0">
                <a:effectLst>
                  <a:outerShdw blurRad="38100" dist="38100" dir="2700000" algn="tl">
                    <a:srgbClr val="000000">
                      <a:alpha val="43137"/>
                    </a:srgbClr>
                  </a:outerShdw>
                </a:effectLst>
              </a:rPr>
              <a:t>whimpy</a:t>
            </a:r>
            <a:r>
              <a:rPr lang="en-US" sz="2400" dirty="0" smtClean="0">
                <a:effectLst>
                  <a:outerShdw blurRad="38100" dist="38100" dir="2700000" algn="tl">
                    <a:srgbClr val="000000">
                      <a:alpha val="43137"/>
                    </a:srgbClr>
                  </a:outerShdw>
                </a:effectLst>
              </a:rPr>
              <a:t> &amp; Godless)</a:t>
            </a:r>
            <a:endParaRPr lang="en-US" sz="2400" dirty="0">
              <a:effectLst>
                <a:outerShdw blurRad="38100" dist="38100" dir="2700000" algn="tl">
                  <a:srgbClr val="000000">
                    <a:alpha val="43137"/>
                  </a:srgbClr>
                </a:outerShdw>
              </a:effectLst>
            </a:endParaRPr>
          </a:p>
          <a:p>
            <a:endParaRPr lang="en-US" sz="3000" dirty="0" smtClean="0"/>
          </a:p>
          <a:p>
            <a:pPr marL="457200" indent="-457200">
              <a:buFont typeface="+mj-lt"/>
              <a:buAutoNum type="arabicPeriod"/>
            </a:pPr>
            <a:endParaRPr lang="en-US" dirty="0"/>
          </a:p>
        </p:txBody>
      </p:sp>
      <p:pic>
        <p:nvPicPr>
          <p:cNvPr id="1026" name="Picture 2" descr="http://upload.wikimedia.org/wikipedia/en/thumb/f/fb/John_Holt_(educator).jpg/220px-John_Holt_(educat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8801" y="420390"/>
            <a:ext cx="20955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31323" y="2525416"/>
            <a:ext cx="2230309" cy="1477328"/>
          </a:xfrm>
          <a:prstGeom prst="rect">
            <a:avLst/>
          </a:prstGeom>
          <a:noFill/>
        </p:spPr>
        <p:txBody>
          <a:bodyPr wrap="square" rtlCol="0">
            <a:spAutoFit/>
          </a:bodyPr>
          <a:lstStyle/>
          <a:p>
            <a:pPr algn="r"/>
            <a:r>
              <a:rPr lang="en-US" i="1" dirty="0">
                <a:solidFill>
                  <a:srgbClr val="FFC000"/>
                </a:solidFill>
              </a:rPr>
              <a:t>John </a:t>
            </a:r>
            <a:r>
              <a:rPr lang="en-US" i="1" dirty="0" smtClean="0">
                <a:solidFill>
                  <a:srgbClr val="FFC000"/>
                </a:solidFill>
              </a:rPr>
              <a:t>Holt </a:t>
            </a:r>
            <a:br>
              <a:rPr lang="en-US" i="1" dirty="0" smtClean="0">
                <a:solidFill>
                  <a:srgbClr val="FFC000"/>
                </a:solidFill>
              </a:rPr>
            </a:br>
            <a:r>
              <a:rPr lang="en-US" i="1" dirty="0" smtClean="0">
                <a:solidFill>
                  <a:srgbClr val="FFC000"/>
                </a:solidFill>
              </a:rPr>
              <a:t>(1923-1985) educator, </a:t>
            </a:r>
          </a:p>
          <a:p>
            <a:pPr algn="r"/>
            <a:r>
              <a:rPr lang="en-US" i="1" dirty="0" smtClean="0">
                <a:solidFill>
                  <a:srgbClr val="FFC000"/>
                </a:solidFill>
              </a:rPr>
              <a:t>Growing </a:t>
            </a:r>
            <a:r>
              <a:rPr lang="en-US" i="1" dirty="0">
                <a:solidFill>
                  <a:srgbClr val="FFC000"/>
                </a:solidFill>
              </a:rPr>
              <a:t>without Schooling</a:t>
            </a:r>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
        <p:nvSpPr>
          <p:cNvPr id="10" name="Rectangle 9"/>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2155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Homeschooling Qs</a:t>
            </a:r>
            <a:endParaRPr lang="en-US" dirty="0"/>
          </a:p>
        </p:txBody>
      </p:sp>
      <p:sp>
        <p:nvSpPr>
          <p:cNvPr id="3" name="Content Placeholder 2"/>
          <p:cNvSpPr>
            <a:spLocks noGrp="1"/>
          </p:cNvSpPr>
          <p:nvPr>
            <p:ph idx="1"/>
          </p:nvPr>
        </p:nvSpPr>
        <p:spPr>
          <a:xfrm>
            <a:off x="416689" y="2271329"/>
            <a:ext cx="11497943" cy="2254951"/>
          </a:xfrm>
        </p:spPr>
        <p:txBody>
          <a:bodyPr>
            <a:normAutofit/>
          </a:bodyPr>
          <a:lstStyle/>
          <a:p>
            <a:pPr marL="457200" indent="-457200">
              <a:buFont typeface="+mj-lt"/>
              <a:buAutoNum type="arabicPeriod"/>
            </a:pPr>
            <a:r>
              <a:rPr lang="en-US" dirty="0"/>
              <a:t>Do you think students who are homeschooled growing up </a:t>
            </a:r>
            <a:r>
              <a:rPr lang="en-US" dirty="0" smtClean="0"/>
              <a:t>face </a:t>
            </a:r>
            <a:r>
              <a:rPr lang="en-US" dirty="0"/>
              <a:t>a bigger challenge when peer influence is no longer monitored (in high school, college, or after)?</a:t>
            </a:r>
          </a:p>
          <a:p>
            <a:pPr marL="457200" indent="-457200">
              <a:buFont typeface="+mj-lt"/>
              <a:buAutoNum type="arabicPeriod"/>
            </a:pPr>
            <a:r>
              <a:rPr lang="en-US" dirty="0" smtClean="0"/>
              <a:t>Would you </a:t>
            </a:r>
            <a:r>
              <a:rPr lang="en-US" dirty="0"/>
              <a:t>ever consider homeschooling your child, and if yes, why?</a:t>
            </a:r>
          </a:p>
          <a:p>
            <a:pPr marL="0" indent="0">
              <a:buNone/>
            </a:pPr>
            <a:endParaRPr lang="en-US" sz="2800" dirty="0"/>
          </a:p>
        </p:txBody>
      </p:sp>
      <p:pic>
        <p:nvPicPr>
          <p:cNvPr id="1026" name="Picture 2" descr="http://upload.wikimedia.org/wikipedia/en/thumb/f/fb/John_Holt_(educator).jpg/220px-John_Holt_(educato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0203" y="4526279"/>
            <a:ext cx="1572768" cy="21960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pic>
        <p:nvPicPr>
          <p:cNvPr id="7" name="Picture 4" descr="http://thefrailestthing.files.wordpress.com/2011/02/ivan-illich.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60734" y="4526278"/>
            <a:ext cx="1605378" cy="21960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drsophiayin.com/images/uploads/bfskinn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4789" y="4526277"/>
            <a:ext cx="1547651" cy="21960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185376" y="832032"/>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a:t>
            </a:r>
            <a:endParaRPr lang="en-US" sz="5400" b="1" cap="none" spc="50" dirty="0">
              <a:ln w="0"/>
              <a:solidFill>
                <a:schemeClr val="bg2"/>
              </a:solidFill>
              <a:effectLst>
                <a:innerShdw blurRad="63500" dist="50800" dir="13500000">
                  <a:srgbClr val="000000">
                    <a:alpha val="50000"/>
                  </a:srgbClr>
                </a:innerShdw>
              </a:effectLst>
            </a:endParaRPr>
          </a:p>
        </p:txBody>
      </p:sp>
      <p:pic>
        <p:nvPicPr>
          <p:cNvPr id="10" name="Picture 2" descr="Image result for unschooli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24622" y="166304"/>
            <a:ext cx="42100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8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04130155"/>
              </p:ext>
            </p:extLst>
          </p:nvPr>
        </p:nvGraphicFramePr>
        <p:xfrm>
          <a:off x="640026" y="318349"/>
          <a:ext cx="10947533" cy="6070080"/>
        </p:xfrm>
        <a:graphic>
          <a:graphicData uri="http://schemas.openxmlformats.org/drawingml/2006/table">
            <a:tbl>
              <a:tblPr firstRow="1" firstCol="1" bandRow="1">
                <a:tableStyleId>{5C22544A-7EE6-4342-B048-85BDC9FD1C3A}</a:tableStyleId>
              </a:tblPr>
              <a:tblGrid>
                <a:gridCol w="4225754">
                  <a:extLst>
                    <a:ext uri="{9D8B030D-6E8A-4147-A177-3AD203B41FA5}">
                      <a16:colId xmlns:a16="http://schemas.microsoft.com/office/drawing/2014/main" val="443085900"/>
                    </a:ext>
                  </a:extLst>
                </a:gridCol>
                <a:gridCol w="2039729">
                  <a:extLst>
                    <a:ext uri="{9D8B030D-6E8A-4147-A177-3AD203B41FA5}">
                      <a16:colId xmlns:a16="http://schemas.microsoft.com/office/drawing/2014/main" val="190624308"/>
                    </a:ext>
                  </a:extLst>
                </a:gridCol>
                <a:gridCol w="2156746">
                  <a:extLst>
                    <a:ext uri="{9D8B030D-6E8A-4147-A177-3AD203B41FA5}">
                      <a16:colId xmlns:a16="http://schemas.microsoft.com/office/drawing/2014/main" val="3413533984"/>
                    </a:ext>
                  </a:extLst>
                </a:gridCol>
                <a:gridCol w="2525304">
                  <a:extLst>
                    <a:ext uri="{9D8B030D-6E8A-4147-A177-3AD203B41FA5}">
                      <a16:colId xmlns:a16="http://schemas.microsoft.com/office/drawing/2014/main" val="1336300195"/>
                    </a:ext>
                  </a:extLst>
                </a:gridCol>
              </a:tblGrid>
              <a:tr h="783620">
                <a:tc gridSpan="4">
                  <a:txBody>
                    <a:bodyPr/>
                    <a:lstStyle/>
                    <a:p>
                      <a:pPr marL="0" marR="0" indent="0" algn="ctr">
                        <a:spcBef>
                          <a:spcPts val="0"/>
                        </a:spcBef>
                        <a:spcAft>
                          <a:spcPts val="0"/>
                        </a:spcAft>
                        <a:buFont typeface="+mj-lt"/>
                        <a:buNone/>
                      </a:pPr>
                      <a:r>
                        <a:rPr lang="en-US" sz="2800" dirty="0" smtClean="0">
                          <a:effectLst>
                            <a:outerShdw blurRad="38100" dist="38100" dir="2700000" algn="tl">
                              <a:srgbClr val="000000">
                                <a:alpha val="43137"/>
                              </a:srgbClr>
                            </a:outerShdw>
                          </a:effectLst>
                        </a:rPr>
                        <a:t>Groups for Oct. 3 presentations</a:t>
                      </a:r>
                      <a:endParaRPr lang="en-US" sz="2800" dirty="0">
                        <a:effectLst>
                          <a:outerShdw blurRad="38100" dist="38100" dir="2700000" algn="tl">
                            <a:srgbClr val="000000">
                              <a:alpha val="43137"/>
                            </a:srgbClr>
                          </a:outerShdw>
                        </a:effectLst>
                        <a:latin typeface="Calibri" panose="020F0502020204030204" pitchFamily="34" charset="0"/>
                      </a:endParaRPr>
                    </a:p>
                  </a:txBody>
                  <a:tcPr marL="68580" marR="68580" marT="0" marB="0" anchor="ctr">
                    <a:solidFill>
                      <a:schemeClr val="bg2"/>
                    </a:solidFill>
                  </a:tcPr>
                </a:tc>
                <a:tc hMerge="1">
                  <a:txBody>
                    <a:bodyPr/>
                    <a:lstStyle/>
                    <a:p>
                      <a:pPr marL="0" marR="0" algn="ctr">
                        <a:spcBef>
                          <a:spcPts val="0"/>
                        </a:spcBef>
                        <a:spcAft>
                          <a:spcPts val="0"/>
                        </a:spcAft>
                      </a:pPr>
                      <a:endParaRPr lang="en-US" sz="2800" b="1" kern="1200" dirty="0">
                        <a:solidFill>
                          <a:schemeClr val="tx1"/>
                        </a:solidFill>
                        <a:effectLst/>
                        <a:latin typeface="Calibri" panose="020F0502020204030204" pitchFamily="34" charset="0"/>
                        <a:ea typeface="+mn-ea"/>
                        <a:cs typeface="+mn-cs"/>
                      </a:endParaRPr>
                    </a:p>
                  </a:txBody>
                  <a:tcPr marL="68580" marR="68580" marT="0" marB="0" anchor="ctr">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1768557"/>
                  </a:ext>
                </a:extLst>
              </a:tr>
              <a:tr h="750277">
                <a:tc>
                  <a:txBody>
                    <a:bodyPr/>
                    <a:lstStyle/>
                    <a:p>
                      <a:pPr marL="0" marR="0" indent="0" algn="l">
                        <a:spcBef>
                          <a:spcPts val="0"/>
                        </a:spcBef>
                        <a:spcAft>
                          <a:spcPts val="0"/>
                        </a:spcAft>
                        <a:buFont typeface="+mj-lt"/>
                        <a:buNone/>
                      </a:pPr>
                      <a:r>
                        <a:rPr lang="en-US" sz="2800" dirty="0" smtClean="0">
                          <a:effectLst>
                            <a:outerShdw blurRad="38100" dist="38100" dir="2700000" algn="tl">
                              <a:srgbClr val="000000">
                                <a:alpha val="43137"/>
                              </a:srgbClr>
                            </a:outerShdw>
                          </a:effectLst>
                          <a:latin typeface="Calibri" panose="020F0502020204030204" pitchFamily="34" charset="0"/>
                        </a:rPr>
                        <a:t>Historical Era</a:t>
                      </a:r>
                      <a:endParaRPr lang="en-US" sz="2800" dirty="0">
                        <a:effectLst>
                          <a:outerShdw blurRad="38100" dist="38100" dir="2700000" algn="tl">
                            <a:srgbClr val="000000">
                              <a:alpha val="43137"/>
                            </a:srgbClr>
                          </a:outerShdw>
                        </a:effectLst>
                        <a:latin typeface="Calibri" panose="020F0502020204030204" pitchFamily="34" charset="0"/>
                      </a:endParaRPr>
                    </a:p>
                  </a:txBody>
                  <a:tcPr marL="68580" marR="68580" marT="0" marB="0" anchor="ctr">
                    <a:solidFill>
                      <a:srgbClr val="C00000"/>
                    </a:solidFill>
                  </a:tcPr>
                </a:tc>
                <a:tc gridSpan="3">
                  <a:txBody>
                    <a:bodyPr/>
                    <a:lstStyle/>
                    <a:p>
                      <a:pPr marL="0" marR="0" algn="ctr">
                        <a:spcBef>
                          <a:spcPts val="0"/>
                        </a:spcBef>
                        <a:spcAft>
                          <a:spcPts val="0"/>
                        </a:spcAft>
                      </a:pPr>
                      <a:r>
                        <a:rPr lang="en-US" sz="2800" b="1"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Group</a:t>
                      </a:r>
                      <a:r>
                        <a:rPr lang="en-US" sz="2800" b="1" kern="1200" baseline="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Members</a:t>
                      </a:r>
                      <a:endPar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68580" marR="68580" marT="0" marB="0" anchor="ctr">
                    <a:solidFill>
                      <a:srgbClr val="C00000"/>
                    </a:solidFill>
                  </a:tcPr>
                </a:tc>
                <a:tc hMerge="1">
                  <a:txBody>
                    <a:bodyPr/>
                    <a:lstStyle/>
                    <a:p>
                      <a:pPr marL="0" marR="0" algn="ctr">
                        <a:spcBef>
                          <a:spcPts val="0"/>
                        </a:spcBef>
                        <a:spcAft>
                          <a:spcPts val="0"/>
                        </a:spcAft>
                      </a:pPr>
                      <a:endParaRPr lang="en-US" sz="2400" b="0" kern="1200" dirty="0">
                        <a:solidFill>
                          <a:schemeClr val="dk1"/>
                        </a:solidFill>
                        <a:effectLst/>
                        <a:latin typeface="Calibri" panose="020F0502020204030204" pitchFamily="34" charset="0"/>
                        <a:ea typeface="+mn-ea"/>
                        <a:cs typeface="+mn-cs"/>
                      </a:endParaRPr>
                    </a:p>
                  </a:txBody>
                  <a:tcPr marL="68580" marR="68580" marT="0" marB="0" anchor="ctr">
                    <a:solidFill>
                      <a:srgbClr val="FCEFE7"/>
                    </a:solidFill>
                  </a:tcPr>
                </a:tc>
                <a:tc hMerge="1">
                  <a:txBody>
                    <a:bodyPr/>
                    <a:lstStyle/>
                    <a:p>
                      <a:pPr marL="0" marR="0" algn="ctr">
                        <a:spcBef>
                          <a:spcPts val="0"/>
                        </a:spcBef>
                        <a:spcAft>
                          <a:spcPts val="0"/>
                        </a:spcAft>
                      </a:pPr>
                      <a:endParaRPr lang="en-US" sz="2400" b="0" kern="1200" dirty="0">
                        <a:solidFill>
                          <a:schemeClr val="dk1"/>
                        </a:solidFill>
                        <a:effectLst/>
                        <a:latin typeface="Calibri" panose="020F0502020204030204" pitchFamily="34" charset="0"/>
                        <a:ea typeface="+mn-ea"/>
                        <a:cs typeface="+mn-cs"/>
                      </a:endParaRPr>
                    </a:p>
                  </a:txBody>
                  <a:tcPr marL="68580" marR="68580" marT="0" marB="0" anchor="ctr">
                    <a:solidFill>
                      <a:srgbClr val="FCEFE7"/>
                    </a:solidFill>
                  </a:tcPr>
                </a:tc>
                <a:extLst>
                  <a:ext uri="{0D108BD9-81ED-4DB2-BD59-A6C34878D82A}">
                    <a16:rowId xmlns:a16="http://schemas.microsoft.com/office/drawing/2014/main" val="3608938002"/>
                  </a:ext>
                </a:extLst>
              </a:tr>
              <a:tr h="788030">
                <a:tc>
                  <a:txBody>
                    <a:bodyPr/>
                    <a:lstStyle/>
                    <a:p>
                      <a:pPr marL="0" marR="0" indent="0" algn="l">
                        <a:spcBef>
                          <a:spcPts val="0"/>
                        </a:spcBef>
                        <a:spcAft>
                          <a:spcPts val="0"/>
                        </a:spcAft>
                        <a:buFont typeface="+mj-lt"/>
                        <a:buNone/>
                      </a:pPr>
                      <a:r>
                        <a:rPr lang="en-US" sz="2800" dirty="0">
                          <a:effectLst>
                            <a:outerShdw blurRad="38100" dist="38100" dir="2700000" algn="tl">
                              <a:srgbClr val="000000">
                                <a:alpha val="43137"/>
                              </a:srgbClr>
                            </a:outerShdw>
                          </a:effectLst>
                        </a:rPr>
                        <a:t>Age of Reform – Common School Era</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McKenna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Sarah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Spencer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2797239"/>
                  </a:ext>
                </a:extLst>
              </a:tr>
              <a:tr h="545009">
                <a:tc>
                  <a:txBody>
                    <a:bodyPr/>
                    <a:lstStyle/>
                    <a:p>
                      <a:pPr marL="0" marR="0" indent="0" algn="l">
                        <a:spcBef>
                          <a:spcPts val="0"/>
                        </a:spcBef>
                        <a:spcAft>
                          <a:spcPts val="0"/>
                        </a:spcAft>
                        <a:buFont typeface="+mj-lt"/>
                        <a:buNone/>
                      </a:pPr>
                      <a:r>
                        <a:rPr lang="en-US" sz="2800" dirty="0">
                          <a:effectLst>
                            <a:outerShdw blurRad="38100" dist="38100" dir="2700000" algn="tl">
                              <a:srgbClr val="000000">
                                <a:alpha val="43137"/>
                              </a:srgbClr>
                            </a:outerShdw>
                          </a:effectLst>
                        </a:rPr>
                        <a:t>Progressive </a:t>
                      </a:r>
                      <a:r>
                        <a:rPr lang="en-US" sz="2800" dirty="0" smtClean="0">
                          <a:effectLst>
                            <a:outerShdw blurRad="38100" dist="38100" dir="2700000" algn="tl">
                              <a:srgbClr val="000000">
                                <a:alpha val="43137"/>
                              </a:srgbClr>
                            </a:outerShdw>
                          </a:effectLst>
                        </a:rPr>
                        <a:t>Era</a:t>
                      </a:r>
                      <a:endParaRPr lang="en-US" sz="2800" dirty="0">
                        <a:effectLst>
                          <a:outerShdw blurRad="38100" dist="38100" dir="2700000" algn="tl">
                            <a:srgbClr val="000000">
                              <a:alpha val="43137"/>
                            </a:srgbClr>
                          </a:outerShdw>
                        </a:effectLst>
                      </a:endParaRP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Kaylee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Jessica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Abby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9096051"/>
                  </a:ext>
                </a:extLst>
              </a:tr>
              <a:tr h="541011">
                <a:tc>
                  <a:txBody>
                    <a:bodyPr/>
                    <a:lstStyle/>
                    <a:p>
                      <a:pPr marL="0" marR="0" indent="0" algn="l">
                        <a:spcBef>
                          <a:spcPts val="0"/>
                        </a:spcBef>
                        <a:spcAft>
                          <a:spcPts val="0"/>
                        </a:spcAft>
                        <a:buFont typeface="+mj-lt"/>
                        <a:buNone/>
                      </a:pPr>
                      <a:r>
                        <a:rPr lang="en-US" sz="2800" dirty="0" smtClean="0">
                          <a:effectLst>
                            <a:outerShdw blurRad="38100" dist="38100" dir="2700000" algn="tl">
                              <a:srgbClr val="000000">
                                <a:alpha val="43137"/>
                              </a:srgbClr>
                            </a:outerShdw>
                          </a:effectLst>
                        </a:rPr>
                        <a:t>Public</a:t>
                      </a:r>
                      <a:r>
                        <a:rPr lang="en-US" sz="2800" baseline="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High </a:t>
                      </a:r>
                      <a:r>
                        <a:rPr lang="en-US" sz="2800" dirty="0">
                          <a:effectLst>
                            <a:outerShdw blurRad="38100" dist="38100" dir="2700000" algn="tl">
                              <a:srgbClr val="000000">
                                <a:alpha val="43137"/>
                              </a:srgbClr>
                            </a:outerShdw>
                          </a:effectLst>
                        </a:rPr>
                        <a:t>School Era</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Heath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CEFE7"/>
                    </a:solidFill>
                  </a:tcPr>
                </a:tc>
                <a:tc>
                  <a:txBody>
                    <a:bodyPr/>
                    <a:lstStyle/>
                    <a:p>
                      <a:pPr marL="0" marR="0" algn="ctr" defTabSz="457200" rtl="0" eaLnBrk="1" latinLnBrk="0" hangingPunct="1">
                        <a:spcBef>
                          <a:spcPts val="0"/>
                        </a:spcBef>
                        <a:spcAft>
                          <a:spcPts val="0"/>
                        </a:spcAft>
                      </a:pPr>
                      <a:r>
                        <a:rPr lang="en-US" sz="3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Morgan</a:t>
                      </a:r>
                      <a:endParaRPr lang="en-US" sz="3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CEFE7"/>
                    </a:solidFill>
                  </a:tcPr>
                </a:tc>
                <a:tc>
                  <a:txBody>
                    <a:bodyPr/>
                    <a:lstStyle/>
                    <a:p>
                      <a:pPr marL="0" marR="0" algn="ctr" defTabSz="457200" rtl="0" eaLnBrk="1" latinLnBrk="0" hangingPunct="1">
                        <a:spcBef>
                          <a:spcPts val="0"/>
                        </a:spcBef>
                        <a:spcAft>
                          <a:spcPts val="0"/>
                        </a:spcAft>
                      </a:pPr>
                      <a:r>
                        <a:rPr lang="en-US" sz="3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Kaylee</a:t>
                      </a:r>
                      <a:endParaRPr lang="en-US" sz="3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CEFE7"/>
                    </a:solidFill>
                  </a:tcPr>
                </a:tc>
                <a:extLst>
                  <a:ext uri="{0D108BD9-81ED-4DB2-BD59-A6C34878D82A}">
                    <a16:rowId xmlns:a16="http://schemas.microsoft.com/office/drawing/2014/main" val="1040715004"/>
                  </a:ext>
                </a:extLst>
              </a:tr>
              <a:tr h="696685">
                <a:tc>
                  <a:txBody>
                    <a:bodyPr/>
                    <a:lstStyle/>
                    <a:p>
                      <a:pPr marL="0" marR="0" indent="0" algn="l">
                        <a:spcBef>
                          <a:spcPts val="0"/>
                        </a:spcBef>
                        <a:spcAft>
                          <a:spcPts val="0"/>
                        </a:spcAft>
                        <a:buFont typeface="+mj-lt"/>
                        <a:buNone/>
                      </a:pPr>
                      <a:r>
                        <a:rPr lang="en-US" sz="2800" dirty="0">
                          <a:effectLst>
                            <a:outerShdw blurRad="38100" dist="38100" dir="2700000" algn="tl">
                              <a:srgbClr val="000000">
                                <a:alpha val="43137"/>
                              </a:srgbClr>
                            </a:outerShdw>
                          </a:effectLst>
                        </a:rPr>
                        <a:t>Post-WWII Equity </a:t>
                      </a:r>
                      <a:r>
                        <a:rPr lang="en-US" sz="2800" dirty="0" smtClean="0">
                          <a:effectLst>
                            <a:outerShdw blurRad="38100" dist="38100" dir="2700000" algn="tl">
                              <a:srgbClr val="000000">
                                <a:alpha val="43137"/>
                              </a:srgbClr>
                            </a:outerShdw>
                          </a:effectLst>
                        </a:rPr>
                        <a:t>Era</a:t>
                      </a:r>
                      <a:endParaRPr lang="en-US" sz="2800" dirty="0">
                        <a:effectLst>
                          <a:outerShdw blurRad="38100" dist="38100" dir="2700000" algn="tl">
                            <a:srgbClr val="000000">
                              <a:alpha val="43137"/>
                            </a:srgbClr>
                          </a:outerShdw>
                        </a:effectLst>
                      </a:endParaRP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Hannah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Logan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Michaela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226794"/>
                  </a:ext>
                </a:extLst>
              </a:tr>
              <a:tr h="594845">
                <a:tc>
                  <a:txBody>
                    <a:bodyPr/>
                    <a:lstStyle/>
                    <a:p>
                      <a:pPr marL="0" marR="0" indent="0" algn="l" defTabSz="457200" rtl="0" eaLnBrk="1" latinLnBrk="0" hangingPunct="1">
                        <a:spcBef>
                          <a:spcPts val="0"/>
                        </a:spcBef>
                        <a:spcAft>
                          <a:spcPts val="0"/>
                        </a:spcAft>
                        <a:buFont typeface="+mj-lt"/>
                        <a:buNone/>
                      </a:pPr>
                      <a:r>
                        <a:rPr lang="en-US" sz="2800" b="1" kern="1200" dirty="0" smtClean="0">
                          <a:solidFill>
                            <a:schemeClr val="lt1"/>
                          </a:solidFill>
                          <a:effectLst>
                            <a:outerShdw blurRad="38100" dist="38100" dir="2700000" algn="tl">
                              <a:srgbClr val="000000">
                                <a:alpha val="43137"/>
                              </a:srgbClr>
                            </a:outerShdw>
                          </a:effectLst>
                          <a:latin typeface="+mn-lt"/>
                          <a:ea typeface="+mn-ea"/>
                          <a:cs typeface="+mn-cs"/>
                        </a:rPr>
                        <a:t>Equal-Rights Era</a:t>
                      </a: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Rachel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Karina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Austin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7379589"/>
                  </a:ext>
                </a:extLst>
              </a:tr>
              <a:tr h="472807">
                <a:tc>
                  <a:txBody>
                    <a:bodyPr/>
                    <a:lstStyle/>
                    <a:p>
                      <a:pPr marL="0" marR="0" indent="0" algn="l">
                        <a:spcBef>
                          <a:spcPts val="0"/>
                        </a:spcBef>
                        <a:spcAft>
                          <a:spcPts val="0"/>
                        </a:spcAft>
                        <a:buFont typeface="+mj-lt"/>
                        <a:buNone/>
                      </a:pPr>
                      <a:r>
                        <a:rPr lang="en-US" sz="2800" dirty="0">
                          <a:effectLst>
                            <a:outerShdw blurRad="38100" dist="38100" dir="2700000" algn="tl">
                              <a:srgbClr val="000000">
                                <a:alpha val="43137"/>
                              </a:srgbClr>
                            </a:outerShdw>
                          </a:effectLst>
                        </a:rPr>
                        <a:t>Reform &amp; Standards </a:t>
                      </a:r>
                      <a:r>
                        <a:rPr lang="en-US" sz="2800" dirty="0" smtClean="0">
                          <a:effectLst>
                            <a:outerShdw blurRad="38100" dist="38100" dir="2700000" algn="tl">
                              <a:srgbClr val="000000">
                                <a:alpha val="43137"/>
                              </a:srgbClr>
                            </a:outerShdw>
                          </a:effectLst>
                        </a:rPr>
                        <a:t>Era</a:t>
                      </a:r>
                      <a:endParaRPr lang="en-US" sz="2800" dirty="0">
                        <a:effectLst>
                          <a:outerShdw blurRad="38100" dist="38100" dir="2700000" algn="tl">
                            <a:srgbClr val="000000">
                              <a:alpha val="43137"/>
                            </a:srgbClr>
                          </a:outerShdw>
                        </a:effectLst>
                      </a:endParaRPr>
                    </a:p>
                  </a:txBody>
                  <a:tcPr marL="68580" marR="68580" marT="0" marB="0" anchor="ctr">
                    <a:solidFill>
                      <a:srgbClr val="E3880F"/>
                    </a:solidFill>
                  </a:tcP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Brandon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Caleb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Andrea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6474170"/>
                  </a:ext>
                </a:extLst>
              </a:tr>
              <a:tr h="817513">
                <a:tc gridSpan="4">
                  <a:txBody>
                    <a:bodyPr/>
                    <a:lstStyle/>
                    <a:p>
                      <a:pPr marL="0" marR="0" indent="0" algn="ctr">
                        <a:spcBef>
                          <a:spcPts val="0"/>
                        </a:spcBef>
                        <a:spcAft>
                          <a:spcPts val="0"/>
                        </a:spcAft>
                        <a:buFont typeface="+mj-lt"/>
                        <a:buNone/>
                      </a:pPr>
                      <a:r>
                        <a:rPr lang="en-US" sz="2800" dirty="0" smtClean="0">
                          <a:effectLst>
                            <a:outerShdw blurRad="38100" dist="38100" dir="2700000" algn="tl">
                              <a:srgbClr val="000000">
                                <a:alpha val="43137"/>
                              </a:srgbClr>
                            </a:outerShdw>
                          </a:effectLst>
                        </a:rPr>
                        <a:t>See rubric</a:t>
                      </a:r>
                      <a:r>
                        <a:rPr lang="en-US" sz="2800" baseline="0" dirty="0" smtClean="0">
                          <a:effectLst>
                            <a:outerShdw blurRad="38100" dist="38100" dir="2700000" algn="tl">
                              <a:srgbClr val="000000">
                                <a:alpha val="43137"/>
                              </a:srgbClr>
                            </a:outerShdw>
                          </a:effectLst>
                        </a:rPr>
                        <a:t> for presentation expectations</a:t>
                      </a:r>
                      <a:endParaRPr lang="en-US" sz="2800" dirty="0">
                        <a:effectLst>
                          <a:outerShdw blurRad="38100" dist="38100" dir="2700000" algn="tl">
                            <a:srgbClr val="000000">
                              <a:alpha val="43137"/>
                            </a:srgbClr>
                          </a:outerShdw>
                        </a:effectLst>
                      </a:endParaRPr>
                    </a:p>
                  </a:txBody>
                  <a:tcPr marL="68580" marR="68580" marT="0" marB="0" anchor="ctr">
                    <a:solidFill>
                      <a:schemeClr val="bg2"/>
                    </a:solidFill>
                  </a:tcPr>
                </a:tc>
                <a:tc hMerge="1">
                  <a:txBody>
                    <a:bodyPr/>
                    <a:lstStyle/>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2586573"/>
                  </a:ext>
                </a:extLst>
              </a:tr>
            </a:tbl>
          </a:graphicData>
        </a:graphic>
      </p:graphicFrame>
      <p:pic>
        <p:nvPicPr>
          <p:cNvPr id="4" name="Picture 3" descr="http://www.starlight-tower.com/images/starlight_tower/The_Thinker_Rodin-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0292863" y="487280"/>
            <a:ext cx="1137138" cy="1212565"/>
          </a:xfrm>
          <a:prstGeom prst="rect">
            <a:avLst/>
          </a:prstGeom>
          <a:noFill/>
          <a:extLst/>
        </p:spPr>
      </p:pic>
    </p:spTree>
    <p:extLst>
      <p:ext uri="{BB962C8B-B14F-4D97-AF65-F5344CB8AC3E}">
        <p14:creationId xmlns:p14="http://schemas.microsoft.com/office/powerpoint/2010/main" val="1055515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Homeschooling </a:t>
            </a:r>
            <a:br>
              <a:rPr lang="en-US" dirty="0" smtClean="0"/>
            </a:br>
            <a:r>
              <a:rPr lang="en-US" dirty="0" smtClean="0"/>
              <a:t>(and Unschooling</a:t>
            </a:r>
            <a:r>
              <a:rPr lang="en-US" dirty="0"/>
              <a:t>)</a:t>
            </a:r>
            <a:br>
              <a:rPr lang="en-US" dirty="0"/>
            </a:br>
            <a:r>
              <a:rPr lang="en-US" sz="2800" dirty="0"/>
              <a:t>Table Talk Topics</a:t>
            </a:r>
          </a:p>
        </p:txBody>
      </p:sp>
      <p:sp>
        <p:nvSpPr>
          <p:cNvPr id="3" name="Content Placeholder 2"/>
          <p:cNvSpPr>
            <a:spLocks noGrp="1"/>
          </p:cNvSpPr>
          <p:nvPr>
            <p:ph idx="1"/>
          </p:nvPr>
        </p:nvSpPr>
        <p:spPr>
          <a:xfrm>
            <a:off x="680321" y="2088108"/>
            <a:ext cx="11254122" cy="4769892"/>
          </a:xfrm>
        </p:spPr>
        <p:txBody>
          <a:bodyPr>
            <a:normAutofit/>
          </a:bodyPr>
          <a:lstStyle/>
          <a:p>
            <a:pPr marL="514350" indent="-514350">
              <a:buFont typeface="+mj-lt"/>
              <a:buAutoNum type="arabicPeriod"/>
            </a:pPr>
            <a:r>
              <a:rPr lang="en-US" sz="2800" dirty="0">
                <a:effectLst>
                  <a:outerShdw blurRad="38100" dist="38100" dir="2700000" algn="tl">
                    <a:srgbClr val="000000">
                      <a:alpha val="43137"/>
                    </a:srgbClr>
                  </a:outerShdw>
                </a:effectLst>
              </a:rPr>
              <a:t>Pros</a:t>
            </a:r>
          </a:p>
          <a:p>
            <a:pPr marL="514350" indent="-514350">
              <a:buFont typeface="+mj-lt"/>
              <a:buAutoNum type="arabicPeriod"/>
            </a:pPr>
            <a:r>
              <a:rPr lang="en-US" sz="2800" dirty="0">
                <a:effectLst>
                  <a:outerShdw blurRad="38100" dist="38100" dir="2700000" algn="tl">
                    <a:srgbClr val="000000">
                      <a:alpha val="43137"/>
                    </a:srgbClr>
                  </a:outerShdw>
                </a:effectLst>
              </a:rPr>
              <a:t>Cons</a:t>
            </a:r>
          </a:p>
          <a:p>
            <a:pPr marL="514350" indent="-514350">
              <a:buFont typeface="+mj-lt"/>
              <a:buAutoNum type="arabicPeriod"/>
            </a:pPr>
            <a:r>
              <a:rPr lang="en-US" sz="28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800" dirty="0" smtClean="0">
                <a:effectLst>
                  <a:outerShdw blurRad="38100" dist="38100" dir="2700000" algn="tl">
                    <a:srgbClr val="000000">
                      <a:alpha val="43137"/>
                    </a:srgbClr>
                  </a:outerShdw>
                </a:effectLst>
              </a:rPr>
              <a:t>Personal </a:t>
            </a:r>
            <a:r>
              <a:rPr lang="en-US" sz="2800" dirty="0">
                <a:effectLst>
                  <a:outerShdw blurRad="38100" dist="38100" dir="2700000" algn="tl">
                    <a:srgbClr val="000000">
                      <a:alpha val="43137"/>
                    </a:srgbClr>
                  </a:outerShdw>
                </a:effectLst>
              </a:rPr>
              <a:t>experience in a </a:t>
            </a:r>
            <a:r>
              <a:rPr lang="en-US" sz="2800" dirty="0" smtClean="0">
                <a:effectLst>
                  <a:outerShdw blurRad="38100" dist="38100" dir="2700000" algn="tl">
                    <a:srgbClr val="000000">
                      <a:alpha val="43137"/>
                    </a:srgbClr>
                  </a:outerShdw>
                </a:effectLst>
              </a:rPr>
              <a:t>Homeschooling learning </a:t>
            </a:r>
            <a:r>
              <a:rPr lang="en-US" sz="2800" dirty="0">
                <a:effectLst>
                  <a:outerShdw blurRad="38100" dist="38100" dir="2700000" algn="tl">
                    <a:srgbClr val="000000">
                      <a:alpha val="43137"/>
                    </a:srgbClr>
                  </a:outerShdw>
                </a:effectLst>
              </a:rPr>
              <a:t>situation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8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800" dirty="0">
                <a:effectLst>
                  <a:outerShdw blurRad="38100" dist="38100" dir="2700000" algn="tl">
                    <a:srgbClr val="000000">
                      <a:alpha val="43137"/>
                    </a:srgbClr>
                  </a:outerShdw>
                </a:effectLst>
              </a:rPr>
              <a:t>Implications for Classroom </a:t>
            </a:r>
            <a:r>
              <a:rPr lang="en-US" sz="28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800" dirty="0">
                <a:effectLst>
                  <a:outerShdw blurRad="38100" dist="38100" dir="2700000" algn="tl">
                    <a:srgbClr val="000000">
                      <a:alpha val="43137"/>
                    </a:srgbClr>
                  </a:outerShdw>
                </a:effectLst>
              </a:rPr>
              <a:t>Important take-</a:t>
            </a:r>
            <a:r>
              <a:rPr lang="en-US" sz="2800" dirty="0" err="1">
                <a:effectLst>
                  <a:outerShdw blurRad="38100" dist="38100" dir="2700000" algn="tl">
                    <a:srgbClr val="000000">
                      <a:alpha val="43137"/>
                    </a:srgbClr>
                  </a:outerShdw>
                </a:effectLst>
              </a:rPr>
              <a:t>aways</a:t>
            </a:r>
            <a:r>
              <a:rPr lang="en-US" sz="2800" dirty="0">
                <a:effectLst>
                  <a:outerShdw blurRad="38100" dist="38100" dir="2700000" algn="tl">
                    <a:srgbClr val="000000">
                      <a:alpha val="43137"/>
                    </a:srgbClr>
                  </a:outerShdw>
                </a:effectLst>
              </a:rPr>
              <a:t> for parents &amp; board members</a:t>
            </a:r>
          </a:p>
          <a:p>
            <a:pPr marL="514350" indent="-514350">
              <a:buFont typeface="+mj-lt"/>
              <a:buAutoNum type="arabicPeriod"/>
            </a:pPr>
            <a:endParaRPr lang="en-US" sz="2800" dirty="0"/>
          </a:p>
          <a:p>
            <a:endParaRPr lang="en-US" sz="3000" dirty="0" smtClean="0"/>
          </a:p>
          <a:p>
            <a:pPr marL="457200" indent="-457200">
              <a:buFont typeface="+mj-lt"/>
              <a:buAutoNum type="arabicPeriod"/>
            </a:pPr>
            <a:endParaRPr lang="en-US" dirty="0"/>
          </a:p>
        </p:txBody>
      </p:sp>
      <p:pic>
        <p:nvPicPr>
          <p:cNvPr id="1026" name="Picture 2" descr="http://upload.wikimedia.org/wikipedia/en/thumb/f/fb/John_Holt_(educator).jpg/220px-John_Holt_(educato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8801" y="420390"/>
            <a:ext cx="20955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64625" y="2525416"/>
            <a:ext cx="2497008" cy="1200329"/>
          </a:xfrm>
          <a:prstGeom prst="rect">
            <a:avLst/>
          </a:prstGeom>
          <a:noFill/>
        </p:spPr>
        <p:txBody>
          <a:bodyPr wrap="square" rtlCol="0">
            <a:spAutoFit/>
          </a:bodyPr>
          <a:lstStyle/>
          <a:p>
            <a:pPr algn="r"/>
            <a:r>
              <a:rPr lang="en-US" i="1" dirty="0">
                <a:solidFill>
                  <a:srgbClr val="FFC000"/>
                </a:solidFill>
              </a:rPr>
              <a:t>John </a:t>
            </a:r>
            <a:r>
              <a:rPr lang="en-US" i="1" dirty="0" smtClean="0">
                <a:solidFill>
                  <a:srgbClr val="FFC000"/>
                </a:solidFill>
              </a:rPr>
              <a:t>Holt </a:t>
            </a:r>
            <a:br>
              <a:rPr lang="en-US" i="1" dirty="0" smtClean="0">
                <a:solidFill>
                  <a:srgbClr val="FFC000"/>
                </a:solidFill>
              </a:rPr>
            </a:br>
            <a:r>
              <a:rPr lang="en-US" i="1" dirty="0" smtClean="0">
                <a:solidFill>
                  <a:srgbClr val="FFC000"/>
                </a:solidFill>
              </a:rPr>
              <a:t>(1923-1985) educator, </a:t>
            </a:r>
          </a:p>
          <a:p>
            <a:pPr algn="r"/>
            <a:r>
              <a:rPr lang="en-US" i="1" dirty="0" smtClean="0">
                <a:solidFill>
                  <a:srgbClr val="FFC000"/>
                </a:solidFill>
              </a:rPr>
              <a:t>Growing </a:t>
            </a:r>
            <a:r>
              <a:rPr lang="en-US" i="1" dirty="0">
                <a:solidFill>
                  <a:srgbClr val="FFC000"/>
                </a:solidFill>
              </a:rPr>
              <a:t>without Schooling</a:t>
            </a:r>
          </a:p>
        </p:txBody>
      </p:sp>
      <p:sp>
        <p:nvSpPr>
          <p:cNvPr id="5" name="Slide Number Placeholder 4"/>
          <p:cNvSpPr>
            <a:spLocks noGrp="1"/>
          </p:cNvSpPr>
          <p:nvPr>
            <p:ph type="sldNum" sz="quarter" idx="12"/>
          </p:nvPr>
        </p:nvSpPr>
        <p:spPr/>
        <p:txBody>
          <a:bodyPr/>
          <a:lstStyle/>
          <a:p>
            <a:fld id="{6D22F896-40B5-4ADD-8801-0D06FADFA095}" type="slidenum">
              <a:rPr lang="en-US" smtClean="0"/>
              <a:t>30</a:t>
            </a:fld>
            <a:endParaRPr lang="en-US" dirty="0"/>
          </a:p>
        </p:txBody>
      </p:sp>
      <p:sp>
        <p:nvSpPr>
          <p:cNvPr id="8" name="Rectangle 7"/>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unschooli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16698" y="420390"/>
            <a:ext cx="42100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6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a:t>
            </a:r>
            <a:r>
              <a:rPr lang="en-US" i="1" dirty="0" smtClean="0"/>
              <a:t>all</a:t>
            </a:r>
            <a:r>
              <a:rPr lang="en-US" dirty="0" smtClean="0"/>
              <a:t> the –isms</a:t>
            </a:r>
            <a:endParaRPr lang="en-US" dirty="0"/>
          </a:p>
        </p:txBody>
      </p:sp>
      <p:sp>
        <p:nvSpPr>
          <p:cNvPr id="3" name="Content Placeholder 2"/>
          <p:cNvSpPr>
            <a:spLocks noGrp="1"/>
          </p:cNvSpPr>
          <p:nvPr>
            <p:ph idx="1"/>
          </p:nvPr>
        </p:nvSpPr>
        <p:spPr>
          <a:xfrm>
            <a:off x="411481" y="2112264"/>
            <a:ext cx="11050206" cy="4711582"/>
          </a:xfrm>
        </p:spPr>
        <p:txBody>
          <a:bodyPr>
            <a:normAutofit/>
          </a:bodyPr>
          <a:lstStyle/>
          <a:p>
            <a:pPr marL="457200" indent="-457200">
              <a:buFont typeface="+mj-lt"/>
              <a:buAutoNum type="arabicPeriod"/>
            </a:pPr>
            <a:endParaRPr lang="en-US" u="sng" dirty="0" smtClean="0"/>
          </a:p>
          <a:p>
            <a:pPr marL="457200" indent="-457200">
              <a:buFont typeface="+mj-lt"/>
              <a:buAutoNum type="arabicPeriod"/>
            </a:pPr>
            <a:endParaRPr lang="en-US" u="sng"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Rectangle 5"/>
          <p:cNvSpPr/>
          <p:nvPr/>
        </p:nvSpPr>
        <p:spPr>
          <a:xfrm>
            <a:off x="11423119" y="842177"/>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0</a:t>
            </a:r>
            <a:endParaRPr lang="en-US" sz="54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158329" y="2314255"/>
            <a:ext cx="11563108" cy="3552767"/>
          </a:xfrm>
          <a:prstGeom prst="rect">
            <a:avLst/>
          </a:prstGeom>
        </p:spPr>
        <p:txBody>
          <a:bodyPr wrap="square">
            <a:spAutoFit/>
          </a:bodyPr>
          <a:lstStyle/>
          <a:p>
            <a:pPr marL="514350" indent="-514350">
              <a:lnSpc>
                <a:spcPct val="87000"/>
              </a:lnSpc>
              <a:spcBef>
                <a:spcPts val="1000"/>
              </a:spcBef>
              <a:spcAft>
                <a:spcPts val="800"/>
              </a:spcAft>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How should we attempt to apply </a:t>
            </a: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r>
            <a:b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b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each positive </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aspect of all of these </a:t>
            </a: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r>
            <a:b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b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philosophies </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in our classroom </a:t>
            </a: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r>
            <a:b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br>
            <a:r>
              <a:rPr lang="en-US" sz="2800"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someday</a:t>
            </a: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If each philosophy is partially true, how can people adhere to just one? can people adhere to just one philosophy?</a:t>
            </a:r>
          </a:p>
          <a:p>
            <a:pPr marL="514350" lvl="0" indent="-514350">
              <a:lnSpc>
                <a:spcPct val="87000"/>
              </a:lnSpc>
              <a:spcBef>
                <a:spcPts val="1000"/>
              </a:spcBef>
              <a:spcAft>
                <a:spcPts val="800"/>
              </a:spcAft>
              <a:buFont typeface="+mj-lt"/>
              <a:buAutoNum type="arabicPeriod"/>
            </a:pPr>
            <a:r>
              <a:rPr lang="en-US" sz="28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Can you implement multiple educational theories into one lesson?</a:t>
            </a:r>
          </a:p>
          <a:p>
            <a:pPr marL="514350" indent="-514350">
              <a:lnSpc>
                <a:spcPct val="87000"/>
              </a:lnSpc>
              <a:spcBef>
                <a:spcPts val="1000"/>
              </a:spcBef>
              <a:spcAft>
                <a:spcPts val="800"/>
              </a:spcAft>
              <a:buFont typeface="+mj-lt"/>
              <a:buAutoNum type="arabicPeriod"/>
            </a:pPr>
            <a:r>
              <a:rPr lang="en-US" sz="28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Is </a:t>
            </a:r>
            <a:r>
              <a:rPr lang="en-US" sz="28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it wise to pick and choose ideas from different philosophies that we like in order to enforce our own?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584" y="157462"/>
            <a:ext cx="5411120" cy="3065842"/>
          </a:xfrm>
          <a:prstGeom prst="rect">
            <a:avLst/>
          </a:prstGeom>
        </p:spPr>
      </p:pic>
    </p:spTree>
    <p:extLst>
      <p:ext uri="{BB962C8B-B14F-4D97-AF65-F5344CB8AC3E}">
        <p14:creationId xmlns:p14="http://schemas.microsoft.com/office/powerpoint/2010/main" val="1109463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582" y="0"/>
            <a:ext cx="10936586" cy="6865257"/>
          </a:xfrm>
          <a:prstGeom prst="rect">
            <a:avLst/>
          </a:prstGeom>
        </p:spPr>
      </p:pic>
    </p:spTree>
    <p:extLst>
      <p:ext uri="{BB962C8B-B14F-4D97-AF65-F5344CB8AC3E}">
        <p14:creationId xmlns:p14="http://schemas.microsoft.com/office/powerpoint/2010/main" val="4233381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0347" y="128017"/>
            <a:ext cx="11201400" cy="6598830"/>
          </a:xfrm>
          <a:prstGeom prst="rect">
            <a:avLst/>
          </a:prstGeom>
        </p:spPr>
      </p:pic>
    </p:spTree>
    <p:extLst>
      <p:ext uri="{BB962C8B-B14F-4D97-AF65-F5344CB8AC3E}">
        <p14:creationId xmlns:p14="http://schemas.microsoft.com/office/powerpoint/2010/main" val="838830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Philosophy of Education?</a:t>
            </a:r>
            <a:endParaRPr lang="en-US" dirty="0"/>
          </a:p>
        </p:txBody>
      </p:sp>
      <p:sp>
        <p:nvSpPr>
          <p:cNvPr id="3" name="Text Placeholder 2"/>
          <p:cNvSpPr>
            <a:spLocks noGrp="1"/>
          </p:cNvSpPr>
          <p:nvPr>
            <p:ph type="body" idx="1"/>
          </p:nvPr>
        </p:nvSpPr>
        <p:spPr>
          <a:xfrm>
            <a:off x="609600" y="1528178"/>
            <a:ext cx="5386917" cy="639762"/>
          </a:xfrm>
        </p:spPr>
        <p:txBody>
          <a:bodyPr>
            <a:noAutofit/>
          </a:bodyPr>
          <a:lstStyle/>
          <a:p>
            <a:pPr marL="68580"/>
            <a:r>
              <a:rPr lang="en-US" sz="2800" dirty="0">
                <a:solidFill>
                  <a:schemeClr val="tx1"/>
                </a:solidFill>
              </a:rPr>
              <a:t>On-line Questionnaire</a:t>
            </a:r>
          </a:p>
        </p:txBody>
      </p:sp>
      <p:sp>
        <p:nvSpPr>
          <p:cNvPr id="5" name="Content Placeholder 4"/>
          <p:cNvSpPr>
            <a:spLocks noGrp="1"/>
          </p:cNvSpPr>
          <p:nvPr>
            <p:ph sz="quarter" idx="2"/>
          </p:nvPr>
        </p:nvSpPr>
        <p:spPr>
          <a:xfrm>
            <a:off x="609600" y="2048256"/>
            <a:ext cx="10132381" cy="1307017"/>
          </a:xfrm>
        </p:spPr>
        <p:txBody>
          <a:bodyPr>
            <a:normAutofit lnSpcReduction="10000"/>
          </a:bodyPr>
          <a:lstStyle/>
          <a:p>
            <a:r>
              <a:rPr lang="en-US" dirty="0">
                <a:hlinkClick r:id="rId3"/>
              </a:rPr>
              <a:t>http://www.authenticeducating.com/education-philosophy-inventory</a:t>
            </a:r>
            <a:r>
              <a:rPr lang="en-US" dirty="0" smtClean="0">
                <a:hlinkClick r:id="rId3"/>
              </a:rPr>
              <a:t>/</a:t>
            </a:r>
            <a:endParaRPr lang="en-US" dirty="0" smtClean="0"/>
          </a:p>
          <a:p>
            <a:pPr marL="68580" indent="0">
              <a:buNone/>
            </a:pPr>
            <a:r>
              <a:rPr lang="en-US" sz="2800" dirty="0" smtClean="0"/>
              <a:t>Also, check out the philosophies behind these movies about education:</a:t>
            </a:r>
          </a:p>
          <a:p>
            <a:endParaRPr lang="en-US" dirty="0"/>
          </a:p>
        </p:txBody>
      </p:sp>
      <p:pic>
        <p:nvPicPr>
          <p:cNvPr id="10242" name="Picture 2" descr="http://ddeubel.edublogs.org/files/2011/10/Phil5-1ece063-150x15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69348" y="3629546"/>
            <a:ext cx="2012396"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ddeubel.edublogs.org/files/2011/10/phil1-qqrll3-150x15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1407" y="3635826"/>
            <a:ext cx="1735993" cy="21945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1408" y="5758543"/>
            <a:ext cx="11757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   </a:t>
            </a:r>
            <a:r>
              <a:rPr kumimoji="0" lang="en-US" sz="2000" b="0" i="0" u="none" strike="noStrike" kern="1200" cap="none" spc="0" normalizeH="0" baseline="0" noProof="0" dirty="0" err="1" smtClean="0">
                <a:ln>
                  <a:noFill/>
                </a:ln>
                <a:solidFill>
                  <a:srgbClr val="B4DCFA">
                    <a:lumMod val="75000"/>
                  </a:srgbClr>
                </a:solidFill>
                <a:effectLst/>
                <a:uLnTx/>
                <a:uFillTx/>
                <a:latin typeface="Arial Narrow" panose="020B0606020202030204" pitchFamily="34" charset="0"/>
                <a:ea typeface="+mn-ea"/>
                <a:cs typeface="+mn-cs"/>
              </a:rPr>
              <a:t>Perennialism</a:t>
            </a:r>
            <a:r>
              <a:rPr kumimoji="0" lang="en-US" sz="2000" b="0" i="0" u="none" strike="noStrike" kern="1200" cap="none" spc="0" normalizeH="0" baseline="0" noProof="0" dirty="0" smtClean="0">
                <a:ln>
                  <a:noFill/>
                </a:ln>
                <a:solidFill>
                  <a:srgbClr val="B4DCFA">
                    <a:lumMod val="75000"/>
                  </a:srgbClr>
                </a:solidFill>
                <a:effectLst/>
                <a:uLnTx/>
                <a:uFillTx/>
                <a:latin typeface="Arial Narrow" panose="020B0606020202030204" pitchFamily="34" charset="0"/>
                <a:ea typeface="+mn-ea"/>
                <a:cs typeface="+mn-cs"/>
              </a:rPr>
              <a:t>                   Essentialism                      Progressivism                    Existentialism            Social Reconstr</a:t>
            </a:r>
            <a:r>
              <a:rPr kumimoji="0" lang="en-US" sz="2000" b="0" i="0" u="none" strike="noStrike" kern="1200" cap="none" spc="0" normalizeH="0" baseline="0" noProof="0" dirty="0" smtClean="0">
                <a:ln>
                  <a:noFill/>
                </a:ln>
                <a:solidFill>
                  <a:srgbClr val="B4DCFA">
                    <a:lumMod val="75000"/>
                  </a:srgbClr>
                </a:solidFill>
                <a:effectLst/>
                <a:uLnTx/>
                <a:uFillTx/>
                <a:latin typeface="Arial" panose="020B0604020202020204"/>
                <a:ea typeface="+mn-ea"/>
                <a:cs typeface="+mn-cs"/>
              </a:rPr>
              <a:t>uction</a:t>
            </a:r>
            <a:endParaRPr kumimoji="0" lang="en-US" sz="1800" b="0" i="0" u="none" strike="noStrike" kern="1200" cap="none" spc="0" normalizeH="0" baseline="0" noProof="0" dirty="0">
              <a:ln>
                <a:noFill/>
              </a:ln>
              <a:solidFill>
                <a:srgbClr val="B4DCFA">
                  <a:lumMod val="75000"/>
                </a:srgbClr>
              </a:solidFill>
              <a:effectLst/>
              <a:uLnTx/>
              <a:uFillTx/>
              <a:latin typeface="Arial" panose="020B0604020202020204"/>
              <a:ea typeface="+mn-ea"/>
              <a:cs typeface="+mn-cs"/>
            </a:endParaRPr>
          </a:p>
        </p:txBody>
      </p:sp>
      <p:pic>
        <p:nvPicPr>
          <p:cNvPr id="10246" name="Picture 6" descr="http://ddeubel.edublogs.org/files/2011/10/Phil3-2emg7h6-150x15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04276" y="3635825"/>
            <a:ext cx="2022004"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deubel.edublogs.org/files/2011/10/Phil4-1b99qn5-150x15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30951" y="3635825"/>
            <a:ext cx="2018489"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ddeubel.edublogs.org/files/2011/10/phil2-19pr5ft-150x150.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841627" y="3629546"/>
            <a:ext cx="1908413"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7778" y="6400800"/>
            <a:ext cx="8842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FF99CC"/>
                </a:solidFill>
                <a:effectLst>
                  <a:outerShdw blurRad="38100" dist="38100" dir="2700000" algn="tl">
                    <a:srgbClr val="000000">
                      <a:alpha val="43137"/>
                    </a:srgbClr>
                  </a:outerShdw>
                </a:effectLst>
                <a:uLnTx/>
                <a:uFillTx/>
                <a:latin typeface="Arial" panose="020B0604020202020204"/>
                <a:ea typeface="+mn-ea"/>
                <a:cs typeface="+mn-cs"/>
              </a:rPr>
              <a:t>7:18</a:t>
            </a:r>
            <a:endParaRPr kumimoji="0" lang="en-US" sz="1800" b="0" i="1" u="none" strike="noStrike" kern="1200" cap="none" spc="0" normalizeH="0" baseline="0" noProof="0" dirty="0">
              <a:ln>
                <a:noFill/>
              </a:ln>
              <a:solidFill>
                <a:srgbClr val="FF99CC"/>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4" name="TextBox 3"/>
          <p:cNvSpPr txBox="1"/>
          <p:nvPr/>
        </p:nvSpPr>
        <p:spPr>
          <a:xfrm>
            <a:off x="321407" y="6073230"/>
            <a:ext cx="16462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Kevin Kline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2002</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p:cNvSpPr txBox="1"/>
          <p:nvPr/>
        </p:nvSpPr>
        <p:spPr>
          <a:xfrm>
            <a:off x="2504276" y="6077634"/>
            <a:ext cx="20220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Edward James Olmos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1988</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TextBox 13"/>
          <p:cNvSpPr txBox="1"/>
          <p:nvPr/>
        </p:nvSpPr>
        <p:spPr>
          <a:xfrm>
            <a:off x="5173372" y="6077633"/>
            <a:ext cx="16462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Robin Williams </a:t>
            </a:r>
            <a:endParaRPr kumimoji="0" lang="en-US" sz="18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1989</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7654610" y="6061850"/>
            <a:ext cx="16462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Michelle Pfeiffer </a:t>
            </a:r>
            <a:endParaRPr kumimoji="0" lang="en-US" sz="18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1995</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extBox 15"/>
          <p:cNvSpPr txBox="1"/>
          <p:nvPr/>
        </p:nvSpPr>
        <p:spPr>
          <a:xfrm>
            <a:off x="10025336" y="6066253"/>
            <a:ext cx="16462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Jack Black </a:t>
            </a:r>
            <a:endParaRPr kumimoji="0" lang="en-US" sz="18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2003</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806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Test ~ General Information</a:t>
            </a:r>
            <a:endParaRPr lang="en-US" dirty="0"/>
          </a:p>
        </p:txBody>
      </p:sp>
      <p:sp>
        <p:nvSpPr>
          <p:cNvPr id="3" name="Content Placeholder 2"/>
          <p:cNvSpPr>
            <a:spLocks noGrp="1"/>
          </p:cNvSpPr>
          <p:nvPr>
            <p:ph idx="1"/>
          </p:nvPr>
        </p:nvSpPr>
        <p:spPr>
          <a:xfrm>
            <a:off x="504092" y="2121877"/>
            <a:ext cx="11406553" cy="4551066"/>
          </a:xfrm>
        </p:spPr>
        <p:txBody>
          <a:bodyPr>
            <a:normAutofit fontScale="77500" lnSpcReduction="20000"/>
          </a:bodyPr>
          <a:lstStyle/>
          <a:p>
            <a:pPr>
              <a:lnSpc>
                <a:spcPct val="120000"/>
              </a:lnSpc>
            </a:pPr>
            <a:r>
              <a:rPr lang="en-US" sz="2600" b="1" u="sng" dirty="0" smtClean="0">
                <a:effectLst>
                  <a:outerShdw blurRad="38100" dist="38100" dir="2700000" algn="tl">
                    <a:srgbClr val="000000">
                      <a:alpha val="43137"/>
                    </a:srgbClr>
                  </a:outerShdw>
                </a:effectLst>
              </a:rPr>
              <a:t>Due:</a:t>
            </a:r>
            <a:r>
              <a:rPr lang="en-US" sz="2600" dirty="0" smtClean="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October 24 at 9:45 pm.  Covers court cases, historical eras, and Knight chapters 1-9.</a:t>
            </a:r>
          </a:p>
          <a:p>
            <a:pPr>
              <a:lnSpc>
                <a:spcPct val="120000"/>
              </a:lnSpc>
            </a:pPr>
            <a:r>
              <a:rPr lang="en-US" sz="2600" b="1" u="sng" dirty="0" smtClean="0">
                <a:effectLst>
                  <a:outerShdw blurRad="38100" dist="38100" dir="2700000" algn="tl">
                    <a:srgbClr val="000000">
                      <a:alpha val="43137"/>
                    </a:srgbClr>
                  </a:outerShdw>
                </a:effectLst>
              </a:rPr>
              <a:t>Format:</a:t>
            </a:r>
            <a:r>
              <a:rPr lang="en-US" sz="2600" dirty="0" smtClean="0">
                <a:effectLst>
                  <a:outerShdw blurRad="38100" dist="38100" dir="2700000" algn="tl">
                    <a:srgbClr val="000000">
                      <a:alpha val="43137"/>
                    </a:srgbClr>
                  </a:outerShdw>
                </a:effectLst>
              </a:rPr>
              <a:t>  This </a:t>
            </a:r>
            <a:r>
              <a:rPr lang="en-US" sz="2600" dirty="0">
                <a:effectLst>
                  <a:outerShdw blurRad="38100" dist="38100" dir="2700000" algn="tl">
                    <a:srgbClr val="000000">
                      <a:alpha val="43137"/>
                    </a:srgbClr>
                  </a:outerShdw>
                </a:effectLst>
              </a:rPr>
              <a:t>test is </a:t>
            </a:r>
            <a:r>
              <a:rPr lang="en-US" sz="2600" dirty="0" smtClean="0">
                <a:effectLst>
                  <a:outerShdw blurRad="38100" dist="38100" dir="2700000" algn="tl">
                    <a:srgbClr val="000000">
                      <a:alpha val="43137"/>
                    </a:srgbClr>
                  </a:outerShdw>
                </a:effectLst>
              </a:rPr>
              <a:t>open-book, open-notes. Number </a:t>
            </a:r>
            <a:r>
              <a:rPr lang="en-US" sz="2600" dirty="0">
                <a:effectLst>
                  <a:outerShdw blurRad="38100" dist="38100" dir="2700000" algn="tl">
                    <a:srgbClr val="000000">
                      <a:alpha val="43137"/>
                    </a:srgbClr>
                  </a:outerShdw>
                </a:effectLst>
              </a:rPr>
              <a:t>your answers to correspond to the questions.  I also would appreciate </a:t>
            </a:r>
            <a:r>
              <a:rPr lang="en-US" sz="2600" i="1" dirty="0">
                <a:effectLst>
                  <a:outerShdw blurRad="38100" dist="38100" dir="2700000" algn="tl">
                    <a:srgbClr val="000000">
                      <a:alpha val="43137"/>
                    </a:srgbClr>
                  </a:outerShdw>
                </a:effectLst>
              </a:rPr>
              <a:t>headings</a:t>
            </a:r>
            <a:r>
              <a:rPr lang="en-US" sz="2600" dirty="0">
                <a:effectLst>
                  <a:outerShdw blurRad="38100" dist="38100" dir="2700000" algn="tl">
                    <a:srgbClr val="000000">
                      <a:alpha val="43137"/>
                    </a:srgbClr>
                  </a:outerShdw>
                </a:effectLst>
              </a:rPr>
              <a:t> in each essay to show transitions to new court </a:t>
            </a:r>
            <a:r>
              <a:rPr lang="en-US" sz="2600" dirty="0" smtClean="0">
                <a:effectLst>
                  <a:outerShdw blurRad="38100" dist="38100" dir="2700000" algn="tl">
                    <a:srgbClr val="000000">
                      <a:alpha val="43137"/>
                    </a:srgbClr>
                  </a:outerShdw>
                </a:effectLst>
              </a:rPr>
              <a:t>cases, historical eras, </a:t>
            </a:r>
            <a:r>
              <a:rPr lang="en-US" sz="2600" dirty="0">
                <a:effectLst>
                  <a:outerShdw blurRad="38100" dist="38100" dir="2700000" algn="tl">
                    <a:srgbClr val="000000">
                      <a:alpha val="43137"/>
                    </a:srgbClr>
                  </a:outerShdw>
                </a:effectLst>
              </a:rPr>
              <a:t>or new philosophical components.  Do not worry about term-paper-perfect spelling, punctuation, and grammar, but make sure your sentences make sense.  Please </a:t>
            </a:r>
            <a:r>
              <a:rPr lang="en-US" sz="2600" dirty="0" smtClean="0">
                <a:effectLst>
                  <a:outerShdw blurRad="38100" dist="38100" dir="2700000" algn="tl">
                    <a:srgbClr val="000000">
                      <a:alpha val="43137"/>
                    </a:srgbClr>
                  </a:outerShdw>
                </a:effectLst>
              </a:rPr>
              <a:t>save your three essays in a </a:t>
            </a:r>
            <a:r>
              <a:rPr lang="en-US" sz="2600" i="1" dirty="0" smtClean="0">
                <a:effectLst>
                  <a:outerShdw blurRad="38100" dist="38100" dir="2700000" algn="tl">
                    <a:srgbClr val="000000">
                      <a:alpha val="43137"/>
                    </a:srgbClr>
                  </a:outerShdw>
                </a:effectLst>
              </a:rPr>
              <a:t>single</a:t>
            </a:r>
            <a:r>
              <a:rPr lang="en-US" sz="2600" dirty="0" smtClean="0">
                <a:effectLst>
                  <a:outerShdw blurRad="38100" dist="38100" dir="2700000" algn="tl">
                    <a:srgbClr val="000000">
                      <a:alpha val="43137"/>
                    </a:srgbClr>
                  </a:outerShdw>
                </a:effectLst>
              </a:rPr>
              <a:t> Word or PDF document and submit on the Canvas course site by 9:45pm on October 24.  </a:t>
            </a:r>
          </a:p>
          <a:p>
            <a:pPr>
              <a:lnSpc>
                <a:spcPct val="120000"/>
              </a:lnSpc>
            </a:pPr>
            <a:r>
              <a:rPr lang="en-US" sz="2600" b="1" u="sng" dirty="0" smtClean="0">
                <a:effectLst>
                  <a:outerShdw blurRad="38100" dist="38100" dir="2700000" algn="tl">
                    <a:srgbClr val="000000">
                      <a:alpha val="43137"/>
                    </a:srgbClr>
                  </a:outerShdw>
                </a:effectLst>
              </a:rPr>
              <a:t>Content:</a:t>
            </a:r>
            <a:r>
              <a:rPr lang="en-US" sz="2600" dirty="0" smtClean="0">
                <a:effectLst>
                  <a:outerShdw blurRad="38100" dist="38100" dir="2700000" algn="tl">
                    <a:srgbClr val="000000">
                      <a:alpha val="43137"/>
                    </a:srgbClr>
                  </a:outerShdw>
                </a:effectLst>
              </a:rPr>
              <a:t>  Essays will deal with court cases, history of education, and philosophies from all three categories studied:  </a:t>
            </a:r>
            <a:r>
              <a:rPr lang="en-US" sz="2600" i="1" dirty="0">
                <a:effectLst>
                  <a:outerShdw blurRad="38100" dist="38100" dir="2700000" algn="tl">
                    <a:srgbClr val="000000">
                      <a:alpha val="43137"/>
                    </a:srgbClr>
                  </a:outerShdw>
                </a:effectLst>
              </a:rPr>
              <a:t>traditional</a:t>
            </a:r>
            <a:r>
              <a:rPr lang="en-US" sz="2600" dirty="0">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modern and postmodern</a:t>
            </a:r>
            <a:r>
              <a:rPr lang="en-US" sz="2600" dirty="0">
                <a:effectLst>
                  <a:outerShdw blurRad="38100" dist="38100" dir="2700000" algn="tl">
                    <a:srgbClr val="000000">
                      <a:alpha val="43137"/>
                    </a:srgbClr>
                  </a:outerShdw>
                </a:effectLst>
              </a:rPr>
              <a:t>, and </a:t>
            </a:r>
            <a:r>
              <a:rPr lang="en-US" sz="2600" i="1" dirty="0" smtClean="0">
                <a:effectLst>
                  <a:outerShdw blurRad="38100" dist="38100" dir="2700000" algn="tl">
                    <a:srgbClr val="000000">
                      <a:alpha val="43137"/>
                    </a:srgbClr>
                  </a:outerShdw>
                </a:effectLst>
              </a:rPr>
              <a:t>contemporary</a:t>
            </a:r>
            <a:r>
              <a:rPr lang="en-US" sz="2600" dirty="0" smtClean="0">
                <a:effectLst>
                  <a:outerShdw blurRad="38100" dist="38100" dir="2700000" algn="tl">
                    <a:srgbClr val="000000">
                      <a:alpha val="43137"/>
                    </a:srgbClr>
                  </a:outerShdw>
                </a:effectLst>
              </a:rPr>
              <a:t> (which includes Chap. 7, Analytic Philosophy).  The essay questions will ask you to compare </a:t>
            </a:r>
            <a:br>
              <a:rPr lang="en-US" sz="26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and contrast specifics among philosophies, bring in personal examples at times, and </a:t>
            </a:r>
            <a:br>
              <a:rPr lang="en-US" sz="26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evaluate the philosophies through a Christian lens.  </a:t>
            </a:r>
          </a:p>
          <a:p>
            <a:pPr>
              <a:lnSpc>
                <a:spcPct val="120000"/>
              </a:lnSpc>
            </a:pPr>
            <a:r>
              <a:rPr lang="en-US" sz="2600" dirty="0" smtClean="0">
                <a:effectLst>
                  <a:outerShdw blurRad="38100" dist="38100" dir="2700000" algn="tl">
                    <a:srgbClr val="000000">
                      <a:alpha val="43137"/>
                    </a:srgbClr>
                  </a:outerShdw>
                </a:effectLst>
              </a:rPr>
              <a:t>See </a:t>
            </a:r>
            <a:r>
              <a:rPr lang="en-US" sz="2600" b="1" u="sng" dirty="0" smtClean="0">
                <a:effectLst>
                  <a:outerShdw blurRad="38100" dist="38100" dir="2700000" algn="tl">
                    <a:srgbClr val="000000">
                      <a:alpha val="43137"/>
                    </a:srgbClr>
                  </a:outerShdw>
                </a:effectLst>
              </a:rPr>
              <a:t>Study Guide </a:t>
            </a:r>
            <a:r>
              <a:rPr lang="en-US" sz="2600" dirty="0" smtClean="0">
                <a:effectLst>
                  <a:outerShdw blurRad="38100" dist="38100" dir="2700000" algn="tl">
                    <a:srgbClr val="000000">
                      <a:alpha val="43137"/>
                    </a:srgbClr>
                  </a:outerShdw>
                </a:effectLst>
              </a:rPr>
              <a:t>(Word doc) on Canvas – in Modules, under Week 7.  </a:t>
            </a:r>
            <a:endParaRPr lang="en-US" sz="2600" dirty="0">
              <a:effectLst>
                <a:outerShdw blurRad="38100" dist="38100" dir="2700000" algn="tl">
                  <a:srgbClr val="000000">
                    <a:alpha val="43137"/>
                  </a:srgbClr>
                </a:outerShdw>
              </a:effectLst>
            </a:endParaRPr>
          </a:p>
          <a:p>
            <a:endParaRPr lang="en-US" dirty="0"/>
          </a:p>
        </p:txBody>
      </p:sp>
      <p:pic>
        <p:nvPicPr>
          <p:cNvPr id="4" name="Picture 3" descr="http://www.starlight-tower.com/images/starlight_tower/The_Thinker_Rodin-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65972" y="753228"/>
            <a:ext cx="1047114" cy="1080938"/>
          </a:xfrm>
          <a:prstGeom prst="rect">
            <a:avLst/>
          </a:prstGeom>
          <a:noFill/>
          <a:extLst/>
        </p:spPr>
      </p:pic>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096386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E3880F"/>
            </a:gs>
            <a:gs pos="100000">
              <a:srgbClr val="860000"/>
            </a:gs>
          </a:gsLst>
          <a:lin ang="2520000" scaled="0"/>
        </a:gradFill>
        <a:effectLst/>
      </p:bgPr>
    </p:bg>
    <p:spTree>
      <p:nvGrpSpPr>
        <p:cNvPr id="1" name=""/>
        <p:cNvGrpSpPr/>
        <p:nvPr/>
      </p:nvGrpSpPr>
      <p:grpSpPr>
        <a:xfrm>
          <a:off x="0" y="0"/>
          <a:ext cx="0" cy="0"/>
          <a:chOff x="0" y="0"/>
          <a:chExt cx="0" cy="0"/>
        </a:xfrm>
      </p:grpSpPr>
      <p:sp>
        <p:nvSpPr>
          <p:cNvPr id="5" name="Rectangle 4"/>
          <p:cNvSpPr/>
          <p:nvPr/>
        </p:nvSpPr>
        <p:spPr>
          <a:xfrm>
            <a:off x="0" y="-6349"/>
            <a:ext cx="8153399" cy="1879599"/>
          </a:xfrm>
          <a:prstGeom prst="rect">
            <a:avLst/>
          </a:prstGeom>
          <a:solidFill>
            <a:srgbClr val="E38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6314" y="365125"/>
            <a:ext cx="7674429" cy="1325563"/>
          </a:xfrm>
          <a:solidFill>
            <a:schemeClr val="tx1"/>
          </a:solidFill>
        </p:spPr>
        <p:txBody>
          <a:bodyPr>
            <a:noAutofit/>
          </a:bodyPr>
          <a:lstStyle/>
          <a:p>
            <a:r>
              <a:rPr lang="en-US" sz="3600" b="1" dirty="0" smtClean="0">
                <a:solidFill>
                  <a:schemeClr val="bg1"/>
                </a:solidFill>
                <a:latin typeface="Californian FB" panose="0207040306080B030204" pitchFamily="18" charset="0"/>
              </a:rPr>
              <a:t>Debate Topic:  View of the Teacher</a:t>
            </a:r>
            <a:br>
              <a:rPr lang="en-US" sz="3600" b="1" dirty="0" smtClean="0">
                <a:solidFill>
                  <a:schemeClr val="bg1"/>
                </a:solidFill>
                <a:latin typeface="Californian FB" panose="0207040306080B030204" pitchFamily="18" charset="0"/>
              </a:rPr>
            </a:br>
            <a:r>
              <a:rPr lang="en-US" sz="2800" b="1" dirty="0" smtClean="0">
                <a:solidFill>
                  <a:schemeClr val="bg1"/>
                </a:solidFill>
                <a:latin typeface="Californian FB" panose="0207040306080B030204" pitchFamily="18" charset="0"/>
              </a:rPr>
              <a:t>(Week 5:  Knight Chapter 6)</a:t>
            </a:r>
            <a:endParaRPr lang="en-US" sz="2800" b="1" dirty="0">
              <a:solidFill>
                <a:schemeClr val="bg1"/>
              </a:solidFill>
              <a:latin typeface="Californian FB" panose="0207040306080B030204" pitchFamily="18" charset="0"/>
            </a:endParaRPr>
          </a:p>
        </p:txBody>
      </p:sp>
      <p:sp>
        <p:nvSpPr>
          <p:cNvPr id="3" name="Content Placeholder 2"/>
          <p:cNvSpPr>
            <a:spLocks noGrp="1"/>
          </p:cNvSpPr>
          <p:nvPr>
            <p:ph idx="1"/>
          </p:nvPr>
        </p:nvSpPr>
        <p:spPr>
          <a:xfrm>
            <a:off x="93785" y="1873250"/>
            <a:ext cx="11260015" cy="4984749"/>
          </a:xfrm>
        </p:spPr>
        <p:txBody>
          <a:bodyPr>
            <a:normAutofit fontScale="92500" lnSpcReduction="20000"/>
          </a:bodyPr>
          <a:lstStyle/>
          <a:p>
            <a:r>
              <a:rPr lang="en-US" dirty="0" smtClean="0"/>
              <a:t>How would two</a:t>
            </a:r>
            <a:r>
              <a:rPr lang="en-US" i="1" dirty="0" smtClean="0"/>
              <a:t> –isms </a:t>
            </a:r>
            <a:r>
              <a:rPr lang="en-US" dirty="0" smtClean="0"/>
              <a:t>in Chapter 6 view the teacher? </a:t>
            </a:r>
          </a:p>
          <a:p>
            <a:pPr lvl="1"/>
            <a:r>
              <a:rPr lang="en-US" sz="2500" dirty="0" smtClean="0"/>
              <a:t>List the different views of the teacher that you see in this </a:t>
            </a:r>
            <a:br>
              <a:rPr lang="en-US" sz="2500" dirty="0" smtClean="0"/>
            </a:br>
            <a:r>
              <a:rPr lang="en-US" sz="2500" dirty="0" smtClean="0"/>
              <a:t>chapter.  </a:t>
            </a:r>
          </a:p>
          <a:p>
            <a:r>
              <a:rPr lang="en-US" dirty="0" smtClean="0"/>
              <a:t>Groups pick one of the views of the teacher (listed below).  </a:t>
            </a:r>
          </a:p>
          <a:p>
            <a:pPr lvl="1"/>
            <a:r>
              <a:rPr lang="en-US" sz="2500" dirty="0" smtClean="0"/>
              <a:t>Views of the teacher:  shepherd, cop, facilitator, coach, fellow traveler, experienced guide, trainer, seed planter</a:t>
            </a:r>
          </a:p>
          <a:p>
            <a:pPr marL="914400" lvl="1" indent="-457200">
              <a:buFont typeface="+mj-lt"/>
              <a:buAutoNum type="arabicPeriod"/>
            </a:pPr>
            <a:r>
              <a:rPr lang="en-US" sz="2500" dirty="0" smtClean="0"/>
              <a:t>Brainstorm and write a sentence expressing this view of the teacher. </a:t>
            </a:r>
          </a:p>
          <a:p>
            <a:pPr marL="914400" lvl="1" indent="-457200">
              <a:buFont typeface="+mj-lt"/>
              <a:buAutoNum type="arabicPeriod"/>
            </a:pPr>
            <a:r>
              <a:rPr lang="en-US" sz="2500" dirty="0" smtClean="0"/>
              <a:t>Pick two of this week’s –isms that could back up this view of the teacher.  </a:t>
            </a:r>
          </a:p>
          <a:p>
            <a:pPr marL="914400" lvl="1" indent="-457200">
              <a:buFont typeface="+mj-lt"/>
              <a:buAutoNum type="arabicPeriod"/>
            </a:pPr>
            <a:r>
              <a:rPr lang="en-US" sz="2500" dirty="0" smtClean="0"/>
              <a:t>Evaluate the pros and cons of this view from a biblical stance.  </a:t>
            </a:r>
          </a:p>
          <a:p>
            <a:pPr marL="914400" lvl="1" indent="-457200">
              <a:buFont typeface="+mj-lt"/>
              <a:buAutoNum type="arabicPeriod"/>
            </a:pPr>
            <a:r>
              <a:rPr lang="en-US" sz="2500" dirty="0" smtClean="0"/>
              <a:t>Write a sentence that describes your group’s consensus for now on </a:t>
            </a:r>
            <a:r>
              <a:rPr lang="en-US" sz="2500" i="1" dirty="0" smtClean="0"/>
              <a:t>your</a:t>
            </a:r>
            <a:r>
              <a:rPr lang="en-US" sz="2500" dirty="0" smtClean="0"/>
              <a:t> view of the teacher.  </a:t>
            </a:r>
          </a:p>
          <a:p>
            <a:pPr marL="914400" lvl="1" indent="-457200">
              <a:buFont typeface="+mj-lt"/>
              <a:buAutoNum type="arabicPeriod"/>
            </a:pPr>
            <a:r>
              <a:rPr lang="en-US" sz="2500" dirty="0" smtClean="0"/>
              <a:t>What implications does this view of the teacher have for one’s view of classroom management?  </a:t>
            </a:r>
          </a:p>
          <a:p>
            <a:pPr marL="914400" lvl="1" indent="-457200">
              <a:buFont typeface="+mj-lt"/>
              <a:buAutoNum type="arabicPeriod"/>
            </a:pPr>
            <a:r>
              <a:rPr lang="en-US" sz="2500" dirty="0" smtClean="0"/>
              <a:t>What implications does this view of the teacher have for one’s view of the student, curriculum and purpose of education?  </a:t>
            </a:r>
          </a:p>
        </p:txBody>
      </p:sp>
      <p:pic>
        <p:nvPicPr>
          <p:cNvPr id="6146" name="Picture 2" descr="Image result for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3" y="0"/>
            <a:ext cx="3976460" cy="264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a:t>
            </a:r>
            <a:endParaRPr lang="en-US" dirty="0"/>
          </a:p>
        </p:txBody>
      </p:sp>
      <p:sp>
        <p:nvSpPr>
          <p:cNvPr id="3" name="Content Placeholder 2"/>
          <p:cNvSpPr>
            <a:spLocks noGrp="1"/>
          </p:cNvSpPr>
          <p:nvPr>
            <p:ph idx="1"/>
          </p:nvPr>
        </p:nvSpPr>
        <p:spPr>
          <a:xfrm>
            <a:off x="680321" y="2139696"/>
            <a:ext cx="10950898" cy="4718303"/>
          </a:xfrm>
        </p:spPr>
        <p:txBody>
          <a:bodyPr>
            <a:normAutofit/>
          </a:bodyPr>
          <a:lstStyle/>
          <a:p>
            <a:pPr marL="457200" indent="-457200">
              <a:buFont typeface="+mj-lt"/>
              <a:buAutoNum type="arabicPeriod"/>
            </a:pPr>
            <a:r>
              <a:rPr lang="en-US" dirty="0" smtClean="0">
                <a:effectLst>
                  <a:outerShdw blurRad="38100" dist="38100" dir="2700000" algn="tl">
                    <a:srgbClr val="000000">
                      <a:alpha val="43137"/>
                    </a:srgbClr>
                  </a:outerShdw>
                </a:effectLst>
              </a:rPr>
              <a:t>Student-centered.  Sometimes called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experi</a:t>
            </a:r>
            <a:r>
              <a:rPr lang="en-US" i="1" dirty="0" smtClean="0">
                <a:effectLst>
                  <a:outerShdw blurRad="38100" dist="38100" dir="2700000" algn="tl">
                    <a:srgbClr val="000000">
                      <a:alpha val="43137"/>
                    </a:srgbClr>
                  </a:outerShdw>
                </a:effectLst>
              </a:rPr>
              <a:t>ment</a:t>
            </a:r>
            <a:r>
              <a:rPr lang="en-US" dirty="0" smtClean="0">
                <a:effectLst>
                  <a:outerShdw blurRad="38100" dist="38100" dir="2700000" algn="tl">
                    <a:srgbClr val="000000">
                      <a:alpha val="43137"/>
                    </a:srgbClr>
                  </a:outerShdw>
                </a:effectLst>
              </a:rPr>
              <a:t>alism or exper</a:t>
            </a:r>
            <a:r>
              <a:rPr lang="en-US" i="1" dirty="0" smtClean="0">
                <a:effectLst>
                  <a:outerShdw blurRad="38100" dist="38100" dir="2700000" algn="tl">
                    <a:srgbClr val="000000">
                      <a:alpha val="43137"/>
                    </a:srgbClr>
                  </a:outerShdw>
                </a:effectLst>
              </a:rPr>
              <a:t>ient</a:t>
            </a:r>
            <a:r>
              <a:rPr lang="en-US" dirty="0" smtClean="0">
                <a:effectLst>
                  <a:outerShdw blurRad="38100" dist="38100" dir="2700000" algn="tl">
                    <a:srgbClr val="000000">
                      <a:alpha val="43137"/>
                    </a:srgbClr>
                  </a:outerShdw>
                </a:effectLst>
              </a:rPr>
              <a:t>ialism.</a:t>
            </a:r>
          </a:p>
          <a:p>
            <a:pPr marL="457200" indent="-457200">
              <a:buFont typeface="+mj-lt"/>
              <a:buAutoNum type="arabicPeriod"/>
            </a:pPr>
            <a:r>
              <a:rPr lang="en-US" dirty="0">
                <a:effectLst>
                  <a:outerShdw blurRad="38100" dist="38100" dir="2700000" algn="tl">
                    <a:srgbClr val="000000">
                      <a:alpha val="43137"/>
                    </a:srgbClr>
                  </a:outerShdw>
                </a:effectLst>
              </a:rPr>
              <a:t>Dewey, </a:t>
            </a:r>
            <a:r>
              <a:rPr lang="en-US" dirty="0" smtClean="0">
                <a:effectLst>
                  <a:outerShdw blurRad="38100" dist="38100" dir="2700000" algn="tl">
                    <a:srgbClr val="000000">
                      <a:alpha val="43137"/>
                    </a:srgbClr>
                  </a:outerShdw>
                </a:effectLst>
              </a:rPr>
              <a:t>Montessori, Freud</a:t>
            </a:r>
            <a:r>
              <a:rPr lang="en-US" dirty="0">
                <a:effectLst>
                  <a:outerShdw blurRad="38100" dist="38100" dir="2700000" algn="tl">
                    <a:srgbClr val="000000">
                      <a:alpha val="43137"/>
                    </a:srgbClr>
                  </a:outerShdw>
                </a:effectLst>
              </a:rPr>
              <a:t>, Rousseau</a:t>
            </a:r>
          </a:p>
          <a:p>
            <a:pPr marL="457200" indent="-457200">
              <a:buFont typeface="+mj-lt"/>
              <a:buAutoNum type="arabicPeriod"/>
            </a:pPr>
            <a:r>
              <a:rPr lang="en-US" dirty="0" smtClean="0">
                <a:effectLst>
                  <a:outerShdw blurRad="38100" dist="38100" dir="2700000" algn="tl">
                    <a:srgbClr val="000000">
                      <a:alpha val="43137"/>
                    </a:srgbClr>
                  </a:outerShdw>
                </a:effectLst>
              </a:rPr>
              <a:t>Reacting against traditional education</a:t>
            </a:r>
          </a:p>
          <a:p>
            <a:pPr marL="457200" indent="-457200">
              <a:buFont typeface="+mj-lt"/>
              <a:buAutoNum type="arabicPeriod"/>
            </a:pPr>
            <a:r>
              <a:rPr lang="en-US" dirty="0" smtClean="0">
                <a:effectLst>
                  <a:outerShdw blurRad="38100" dist="38100" dir="2700000" algn="tl">
                    <a:srgbClr val="000000">
                      <a:alpha val="43137"/>
                    </a:srgbClr>
                  </a:outerShdw>
                </a:effectLst>
              </a:rPr>
              <a:t>Directly descended from Pragmatism (see p. 104)</a:t>
            </a:r>
          </a:p>
          <a:p>
            <a:pPr marL="457200" indent="-457200">
              <a:buFont typeface="+mj-lt"/>
              <a:buAutoNum type="arabicPeriod"/>
            </a:pPr>
            <a:r>
              <a:rPr lang="en-US" dirty="0" smtClean="0">
                <a:effectLst>
                  <a:outerShdw blurRad="38100" dist="38100" dir="2700000" algn="tl">
                    <a:srgbClr val="000000">
                      <a:alpha val="43137"/>
                    </a:srgbClr>
                  </a:outerShdw>
                </a:effectLst>
              </a:rPr>
              <a:t>Student seen as </a:t>
            </a:r>
            <a:r>
              <a:rPr lang="en-US" i="1" dirty="0" smtClean="0">
                <a:effectLst>
                  <a:outerShdw blurRad="38100" dist="38100" dir="2700000" algn="tl">
                    <a:srgbClr val="000000">
                      <a:alpha val="43137"/>
                    </a:srgbClr>
                  </a:outerShdw>
                </a:effectLst>
              </a:rPr>
              <a:t>naturally</a:t>
            </a:r>
            <a:r>
              <a:rPr lang="en-US" dirty="0" smtClean="0">
                <a:effectLst>
                  <a:outerShdw blurRad="38100" dist="38100" dir="2700000" algn="tl">
                    <a:srgbClr val="000000">
                      <a:alpha val="43137"/>
                    </a:srgbClr>
                  </a:outerShdw>
                </a:effectLst>
              </a:rPr>
              <a:t> inquisitive, active learner</a:t>
            </a:r>
          </a:p>
          <a:p>
            <a:pPr marL="457200" indent="-457200">
              <a:buFont typeface="+mj-lt"/>
              <a:buAutoNum type="arabicPeriod"/>
            </a:pPr>
            <a:r>
              <a:rPr lang="en-US" dirty="0" smtClean="0">
                <a:effectLst>
                  <a:outerShdw blurRad="38100" dist="38100" dir="2700000" algn="tl">
                    <a:srgbClr val="000000">
                      <a:alpha val="43137"/>
                    </a:srgbClr>
                  </a:outerShdw>
                </a:effectLst>
              </a:rPr>
              <a:t>Teacher seen as </a:t>
            </a:r>
            <a:r>
              <a:rPr lang="en-US" i="1" dirty="0" smtClean="0">
                <a:effectLst>
                  <a:outerShdw blurRad="38100" dist="38100" dir="2700000" algn="tl">
                    <a:srgbClr val="000000">
                      <a:alpha val="43137"/>
                    </a:srgbClr>
                  </a:outerShdw>
                </a:effectLst>
              </a:rPr>
              <a:t>adviser</a:t>
            </a:r>
            <a:r>
              <a:rPr lang="en-US" dirty="0" smtClean="0">
                <a:effectLst>
                  <a:outerShdw blurRad="38100" dist="38100" dir="2700000" algn="tl">
                    <a:srgbClr val="000000">
                      <a:alpha val="43137"/>
                    </a:srgbClr>
                  </a:outerShdw>
                </a:effectLst>
              </a:rPr>
              <a:t>, guide, fellow traveler</a:t>
            </a:r>
          </a:p>
          <a:p>
            <a:pPr lvl="1"/>
            <a:r>
              <a:rPr lang="en-US" dirty="0" smtClean="0">
                <a:effectLst>
                  <a:outerShdw blurRad="38100" dist="38100" dir="2700000" algn="tl">
                    <a:srgbClr val="000000">
                      <a:alpha val="43137"/>
                    </a:srgbClr>
                  </a:outerShdw>
                </a:effectLst>
              </a:rPr>
              <a:t>Montessori:  “</a:t>
            </a:r>
            <a:r>
              <a:rPr lang="en-US" i="1" dirty="0">
                <a:effectLst>
                  <a:outerShdw blurRad="38100" dist="38100" dir="2700000" algn="tl">
                    <a:srgbClr val="000000">
                      <a:alpha val="43137"/>
                    </a:srgbClr>
                  </a:outerShdw>
                </a:effectLst>
              </a:rPr>
              <a:t>Never help a child with a task at which he feels he can succeed</a:t>
            </a:r>
            <a:r>
              <a:rPr lang="en-US" i="1" dirty="0" smtClean="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a:p>
            <a:pPr marL="457200" indent="-457200">
              <a:buFont typeface="+mj-lt"/>
              <a:buAutoNum type="arabicPeriod"/>
            </a:pPr>
            <a:r>
              <a:rPr lang="en-US" dirty="0" smtClean="0">
                <a:effectLst>
                  <a:outerShdw blurRad="38100" dist="38100" dir="2700000" algn="tl">
                    <a:srgbClr val="000000">
                      <a:alpha val="43137"/>
                    </a:srgbClr>
                  </a:outerShdw>
                </a:effectLst>
              </a:rPr>
              <a:t>Curriculum and vocation both focus on </a:t>
            </a:r>
            <a:r>
              <a:rPr lang="en-US" i="1" dirty="0" smtClean="0">
                <a:effectLst>
                  <a:outerShdw blurRad="38100" dist="38100" dir="2700000" algn="tl">
                    <a:srgbClr val="000000">
                      <a:alpha val="43137"/>
                    </a:srgbClr>
                  </a:outerShdw>
                </a:effectLst>
              </a:rPr>
              <a:t>changing the world </a:t>
            </a:r>
            <a:r>
              <a:rPr lang="en-US" dirty="0" smtClean="0">
                <a:effectLst>
                  <a:outerShdw blurRad="38100" dist="38100" dir="2700000" algn="tl">
                    <a:srgbClr val="000000">
                      <a:alpha val="43137"/>
                    </a:srgbClr>
                  </a:outerShdw>
                </a:effectLst>
              </a:rPr>
              <a:t>for the better</a:t>
            </a:r>
          </a:p>
          <a:p>
            <a:pPr lvl="1"/>
            <a:r>
              <a:rPr lang="en-US" dirty="0" smtClean="0">
                <a:effectLst>
                  <a:outerShdw blurRad="38100" dist="38100" dir="2700000" algn="tl">
                    <a:srgbClr val="000000">
                      <a:alpha val="43137"/>
                    </a:srgbClr>
                  </a:outerShdw>
                </a:effectLst>
              </a:rPr>
              <a:t>Curriculum should be the </a:t>
            </a:r>
            <a:r>
              <a:rPr lang="en-US" i="1" dirty="0" smtClean="0">
                <a:effectLst>
                  <a:outerShdw blurRad="38100" dist="38100" dir="2700000" algn="tl">
                    <a:srgbClr val="000000">
                      <a:alpha val="43137"/>
                    </a:srgbClr>
                  </a:outerShdw>
                </a:effectLst>
              </a:rPr>
              <a:t>resource</a:t>
            </a:r>
            <a:r>
              <a:rPr lang="en-US" dirty="0" smtClean="0">
                <a:effectLst>
                  <a:outerShdw blurRad="38100" dist="38100" dir="2700000" algn="tl">
                    <a:srgbClr val="000000">
                      <a:alpha val="43137"/>
                    </a:srgbClr>
                  </a:outerShdw>
                </a:effectLst>
              </a:rPr>
              <a:t> materials for students’ natural curiosity</a:t>
            </a:r>
          </a:p>
        </p:txBody>
      </p:sp>
      <p:pic>
        <p:nvPicPr>
          <p:cNvPr id="1026" name="Picture 2" descr="http://i.mlquotes.com/authors/John-Dewe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58290" y="202771"/>
            <a:ext cx="2172929"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4131" y="3004119"/>
            <a:ext cx="4507088" cy="1200329"/>
          </a:xfrm>
          <a:prstGeom prst="rect">
            <a:avLst/>
          </a:prstGeom>
          <a:noFill/>
        </p:spPr>
        <p:txBody>
          <a:bodyPr wrap="square" rtlCol="0">
            <a:spAutoFit/>
          </a:bodyPr>
          <a:lstStyle/>
          <a:p>
            <a:pPr algn="r"/>
            <a:r>
              <a:rPr lang="en-US" i="1" dirty="0" smtClean="0">
                <a:solidFill>
                  <a:srgbClr val="FFC000"/>
                </a:solidFill>
              </a:rPr>
              <a:t>Maria Montessori (1870-1952)  Italian physician &amp; educator</a:t>
            </a:r>
          </a:p>
          <a:p>
            <a:pPr algn="r"/>
            <a:r>
              <a:rPr lang="en-US" i="1" dirty="0" smtClean="0">
                <a:solidFill>
                  <a:srgbClr val="FFC000"/>
                </a:solidFill>
              </a:rPr>
              <a:t>John Dewey </a:t>
            </a:r>
            <a:r>
              <a:rPr lang="en-US" i="1" dirty="0">
                <a:solidFill>
                  <a:srgbClr val="FFC000"/>
                </a:solidFill>
              </a:rPr>
              <a:t>(1859-1952)  </a:t>
            </a:r>
            <a:r>
              <a:rPr lang="en-US" i="1" dirty="0" smtClean="0">
                <a:solidFill>
                  <a:srgbClr val="FFC000"/>
                </a:solidFill>
              </a:rPr>
              <a:t>Educator, University of Chicago</a:t>
            </a:r>
            <a:endParaRPr lang="en-US" i="1" dirty="0">
              <a:solidFill>
                <a:srgbClr val="FFC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
        <p:nvSpPr>
          <p:cNvPr id="11" name="Rectangle 10"/>
          <p:cNvSpPr/>
          <p:nvPr/>
        </p:nvSpPr>
        <p:spPr>
          <a:xfrm>
            <a:off x="10969453" y="753228"/>
            <a:ext cx="100861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10</a:t>
            </a:r>
            <a:endParaRPr lang="en-US" sz="5400" b="1" cap="none" spc="50" dirty="0">
              <a:ln w="0"/>
              <a:solidFill>
                <a:schemeClr val="bg2"/>
              </a:solidFill>
              <a:effectLst>
                <a:innerShdw blurRad="63500" dist="50800" dir="13500000">
                  <a:srgbClr val="000000">
                    <a:alpha val="50000"/>
                  </a:srgbClr>
                </a:innerShdw>
              </a:effectLst>
            </a:endParaRPr>
          </a:p>
        </p:txBody>
      </p:sp>
      <p:pic>
        <p:nvPicPr>
          <p:cNvPr id="6" name="Picture 2" descr="Image result for maria montessori"/>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24131" y="202771"/>
            <a:ext cx="20789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13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lquotes.com/authors/John-Dewe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58290" y="202771"/>
            <a:ext cx="2172929"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Progressivism Qs</a:t>
            </a:r>
            <a:endParaRPr lang="en-US" dirty="0"/>
          </a:p>
        </p:txBody>
      </p:sp>
      <p:sp>
        <p:nvSpPr>
          <p:cNvPr id="3" name="Content Placeholder 2"/>
          <p:cNvSpPr>
            <a:spLocks noGrp="1"/>
          </p:cNvSpPr>
          <p:nvPr>
            <p:ph idx="1"/>
          </p:nvPr>
        </p:nvSpPr>
        <p:spPr>
          <a:xfrm>
            <a:off x="356616" y="1984248"/>
            <a:ext cx="6767515" cy="4839597"/>
          </a:xfrm>
        </p:spPr>
        <p:txBody>
          <a:bodyPr>
            <a:normAutofit/>
          </a:bodyPr>
          <a:lstStyle/>
          <a:p>
            <a:pPr marR="0" indent="-457200">
              <a:lnSpc>
                <a:spcPct val="107000"/>
              </a:lnSpc>
              <a:spcBef>
                <a:spcPts val="0"/>
              </a:spcBef>
              <a:spcAft>
                <a:spcPts val="800"/>
              </a:spcAft>
              <a:buFont typeface="+mj-lt"/>
              <a:buAutoNum type="arabicPeriod"/>
            </a:pP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 have been hearing a lot in the news about Betsy </a:t>
            </a:r>
            <a:r>
              <a:rPr lang="en-US" sz="3200" dirty="0" err="1">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DeVos</a:t>
            </a: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and her </a:t>
            </a: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secretary </a:t>
            </a: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of education position. Many progressives are not in favor of her taking on this role. Why is this</a:t>
            </a:r>
            <a:r>
              <a:rPr lang="en-US" sz="32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t>
            </a:r>
            <a:endPar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a:p>
            <a:pPr marR="0" indent="-457200">
              <a:lnSpc>
                <a:spcPct val="107000"/>
              </a:lnSpc>
              <a:spcBef>
                <a:spcPts val="0"/>
              </a:spcBef>
              <a:spcAft>
                <a:spcPts val="800"/>
              </a:spcAft>
              <a:buFont typeface="+mj-lt"/>
              <a:buAutoNum type="arabicPeriod"/>
            </a:pPr>
            <a:r>
              <a:rPr lang="en-US" sz="32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are some negatives of progressivism? </a:t>
            </a:r>
            <a:endParaRPr lang="en-US" sz="2800" i="1" dirty="0">
              <a:solidFill>
                <a:srgbClr val="FFFF00"/>
              </a:solidFill>
            </a:endParaRPr>
          </a:p>
        </p:txBody>
      </p:sp>
      <p:sp>
        <p:nvSpPr>
          <p:cNvPr id="4" name="TextBox 3"/>
          <p:cNvSpPr txBox="1"/>
          <p:nvPr/>
        </p:nvSpPr>
        <p:spPr>
          <a:xfrm>
            <a:off x="8865432" y="2945971"/>
            <a:ext cx="2857500" cy="646331"/>
          </a:xfrm>
          <a:prstGeom prst="rect">
            <a:avLst/>
          </a:prstGeom>
          <a:noFill/>
        </p:spPr>
        <p:txBody>
          <a:bodyPr wrap="square" rtlCol="0">
            <a:spAutoFit/>
          </a:bodyPr>
          <a:lstStyle/>
          <a:p>
            <a:pPr algn="r"/>
            <a:r>
              <a:rPr lang="en-US" i="1" dirty="0" smtClean="0">
                <a:solidFill>
                  <a:srgbClr val="FFC000"/>
                </a:solidFill>
              </a:rPr>
              <a:t>Maria Montessori,</a:t>
            </a:r>
          </a:p>
          <a:p>
            <a:pPr algn="r"/>
            <a:r>
              <a:rPr lang="en-US" i="1" dirty="0" smtClean="0">
                <a:solidFill>
                  <a:srgbClr val="FFC000"/>
                </a:solidFill>
              </a:rPr>
              <a:t>John </a:t>
            </a:r>
            <a:r>
              <a:rPr lang="en-US" i="1" dirty="0">
                <a:solidFill>
                  <a:srgbClr val="FFC000"/>
                </a:solidFill>
              </a:rPr>
              <a:t>Dewey</a:t>
            </a:r>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7" name="Rectangle 6"/>
          <p:cNvSpPr/>
          <p:nvPr/>
        </p:nvSpPr>
        <p:spPr>
          <a:xfrm>
            <a:off x="10969453" y="753228"/>
            <a:ext cx="100861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10</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maria montessori"/>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24131" y="202771"/>
            <a:ext cx="207893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rogressive educ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63841" y="3740219"/>
            <a:ext cx="3747906" cy="28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6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lquotes.com/authors/John-Dewe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58290" y="202771"/>
            <a:ext cx="2172929"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Progressivism Qs</a:t>
            </a:r>
            <a:endParaRPr lang="en-US" dirty="0"/>
          </a:p>
        </p:txBody>
      </p:sp>
      <p:sp>
        <p:nvSpPr>
          <p:cNvPr id="3" name="Content Placeholder 2"/>
          <p:cNvSpPr>
            <a:spLocks noGrp="1"/>
          </p:cNvSpPr>
          <p:nvPr>
            <p:ph idx="1"/>
          </p:nvPr>
        </p:nvSpPr>
        <p:spPr>
          <a:xfrm>
            <a:off x="200895" y="2093976"/>
            <a:ext cx="6831523" cy="4839597"/>
          </a:xfrm>
        </p:spPr>
        <p:txBody>
          <a:bodyPr>
            <a:normAutofit fontScale="25000" lnSpcReduction="20000"/>
          </a:bodyPr>
          <a:lstStyle/>
          <a:p>
            <a:pPr indent="-457200">
              <a:lnSpc>
                <a:spcPct val="127000"/>
              </a:lnSpc>
              <a:spcBef>
                <a:spcPts val="0"/>
              </a:spcBef>
              <a:spcAft>
                <a:spcPts val="800"/>
              </a:spcAft>
              <a:buFont typeface="+mj-lt"/>
              <a:buAutoNum type="arabicPeriod"/>
            </a:pP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As we have seen throughout this course, the most relevant and </a:t>
            </a: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powerful </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learning to the modern world individual is transformative </a:t>
            </a: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education</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Could it be that to experience transformation a learner must be </a:t>
            </a: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intrinsically </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motivated?  Does intrinsic motivation itself lead to many of the </a:t>
            </a: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qualities </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we find in transformative education? (</a:t>
            </a:r>
            <a:r>
              <a:rPr lang="en-US" sz="10000" dirty="0" err="1">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eg</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creativity, innovation, </a:t>
            </a: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collaboration</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flexibility and pluralism.)</a:t>
            </a:r>
          </a:p>
          <a:p>
            <a:pPr indent="-457200">
              <a:lnSpc>
                <a:spcPct val="127000"/>
              </a:lnSpc>
              <a:spcBef>
                <a:spcPts val="0"/>
              </a:spcBef>
              <a:spcAft>
                <a:spcPts val="800"/>
              </a:spcAft>
              <a:buFont typeface="+mj-lt"/>
              <a:buAutoNum type="arabicPeriod"/>
            </a:pPr>
            <a:r>
              <a:rPr lang="en-US" sz="10000" dirty="0" smtClean="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What </a:t>
            </a:r>
            <a:r>
              <a:rPr lang="en-US" sz="10000" dirty="0">
                <a:solidFill>
                  <a:srgbClr val="FFFF00"/>
                </a:solidFill>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are the downfalls of an education system that is excessively student-centered?</a:t>
            </a:r>
            <a:r>
              <a:rPr lang="en-US" sz="100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 </a:t>
            </a:r>
          </a:p>
          <a:p>
            <a:pPr marL="457200" indent="-457200">
              <a:buFont typeface="+mj-lt"/>
              <a:buAutoNum type="arabicPeriod"/>
            </a:pPr>
            <a:endParaRPr lang="en-US" i="1"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
        <p:nvSpPr>
          <p:cNvPr id="7" name="Rectangle 6"/>
          <p:cNvSpPr/>
          <p:nvPr/>
        </p:nvSpPr>
        <p:spPr>
          <a:xfrm>
            <a:off x="10969453" y="753228"/>
            <a:ext cx="100861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10</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maria montessori"/>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24131" y="202771"/>
            <a:ext cx="2078937"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5432" y="2945971"/>
            <a:ext cx="2857500" cy="646331"/>
          </a:xfrm>
          <a:prstGeom prst="rect">
            <a:avLst/>
          </a:prstGeom>
          <a:noFill/>
        </p:spPr>
        <p:txBody>
          <a:bodyPr wrap="square" rtlCol="0">
            <a:spAutoFit/>
          </a:bodyPr>
          <a:lstStyle/>
          <a:p>
            <a:pPr algn="r"/>
            <a:r>
              <a:rPr lang="en-US" i="1" dirty="0" smtClean="0">
                <a:solidFill>
                  <a:srgbClr val="FFC000"/>
                </a:solidFill>
              </a:rPr>
              <a:t>Maria Montessori,</a:t>
            </a:r>
          </a:p>
          <a:p>
            <a:pPr algn="r"/>
            <a:r>
              <a:rPr lang="en-US" i="1" dirty="0" smtClean="0">
                <a:solidFill>
                  <a:srgbClr val="FFC000"/>
                </a:solidFill>
              </a:rPr>
              <a:t>John </a:t>
            </a:r>
            <a:r>
              <a:rPr lang="en-US" i="1" dirty="0">
                <a:solidFill>
                  <a:srgbClr val="FFC000"/>
                </a:solidFill>
              </a:rPr>
              <a:t>Dewey</a:t>
            </a:r>
          </a:p>
        </p:txBody>
      </p:sp>
      <p:pic>
        <p:nvPicPr>
          <p:cNvPr id="11" name="Picture 2" descr="Image result for progressive educ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63841" y="3740219"/>
            <a:ext cx="3747906" cy="28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5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lquotes.com/authors/John-Dewe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58290" y="202771"/>
            <a:ext cx="2172929"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0321" y="753227"/>
            <a:ext cx="9613861" cy="1164349"/>
          </a:xfrm>
        </p:spPr>
        <p:txBody>
          <a:bodyPr>
            <a:normAutofit/>
          </a:bodyPr>
          <a:lstStyle/>
          <a:p>
            <a:r>
              <a:rPr lang="en-US" dirty="0" smtClean="0"/>
              <a:t>Progressivism Table Talk Topics</a:t>
            </a:r>
            <a:br>
              <a:rPr lang="en-US" dirty="0" smtClean="0"/>
            </a:br>
            <a:r>
              <a:rPr lang="en-US" sz="2000" i="1" dirty="0" smtClean="0">
                <a:solidFill>
                  <a:schemeClr val="accent1"/>
                </a:solidFill>
              </a:rPr>
              <a:t>(Groups will be assigned different items below)</a:t>
            </a:r>
            <a:endParaRPr lang="en-US" sz="2000" i="1" dirty="0">
              <a:solidFill>
                <a:schemeClr val="accent1"/>
              </a:solidFill>
            </a:endParaRPr>
          </a:p>
        </p:txBody>
      </p:sp>
      <p:sp>
        <p:nvSpPr>
          <p:cNvPr id="3" name="Content Placeholder 2"/>
          <p:cNvSpPr>
            <a:spLocks noGrp="1"/>
          </p:cNvSpPr>
          <p:nvPr>
            <p:ph idx="1"/>
          </p:nvPr>
        </p:nvSpPr>
        <p:spPr>
          <a:xfrm>
            <a:off x="374904" y="2066545"/>
            <a:ext cx="8203039" cy="4576992"/>
          </a:xfrm>
        </p:spPr>
        <p:txBody>
          <a:bodyPr>
            <a:noAutofit/>
          </a:bodyPr>
          <a:lstStyle/>
          <a:p>
            <a:pPr marL="514350" indent="-514350">
              <a:buFont typeface="+mj-lt"/>
              <a:buAutoNum type="arabicPeriod"/>
            </a:pPr>
            <a:r>
              <a:rPr lang="en-US" sz="2200" dirty="0">
                <a:effectLst>
                  <a:outerShdw blurRad="38100" dist="38100" dir="2700000" algn="tl">
                    <a:srgbClr val="000000">
                      <a:alpha val="43137"/>
                    </a:srgbClr>
                  </a:outerShdw>
                </a:effectLst>
              </a:rPr>
              <a:t>Pros</a:t>
            </a:r>
          </a:p>
          <a:p>
            <a:pPr marL="514350" indent="-514350">
              <a:buFont typeface="+mj-lt"/>
              <a:buAutoNum type="arabicPeriod"/>
            </a:pPr>
            <a:r>
              <a:rPr lang="en-US" sz="2200" dirty="0">
                <a:effectLst>
                  <a:outerShdw blurRad="38100" dist="38100" dir="2700000" algn="tl">
                    <a:srgbClr val="000000">
                      <a:alpha val="43137"/>
                    </a:srgbClr>
                  </a:outerShdw>
                </a:effectLst>
              </a:rPr>
              <a:t>Cons</a:t>
            </a:r>
          </a:p>
          <a:p>
            <a:pPr marL="514350" indent="-514350">
              <a:buFont typeface="+mj-lt"/>
              <a:buAutoNum type="arabicPeriod"/>
            </a:pPr>
            <a:r>
              <a:rPr lang="en-US" sz="2200" dirty="0">
                <a:effectLst>
                  <a:outerShdw blurRad="38100" dist="38100" dir="2700000" algn="tl">
                    <a:srgbClr val="000000">
                      <a:alpha val="43137"/>
                    </a:srgbClr>
                  </a:outerShdw>
                </a:effectLst>
              </a:rPr>
              <a:t>Compatibility with Christian worldview</a:t>
            </a:r>
          </a:p>
          <a:p>
            <a:pPr marL="514350" indent="-514350">
              <a:buFont typeface="+mj-lt"/>
              <a:buAutoNum type="arabicPeriod"/>
            </a:pPr>
            <a:r>
              <a:rPr lang="en-US" sz="2200" dirty="0" smtClean="0">
                <a:effectLst>
                  <a:outerShdw blurRad="38100" dist="38100" dir="2700000" algn="tl">
                    <a:srgbClr val="000000">
                      <a:alpha val="43137"/>
                    </a:srgbClr>
                  </a:outerShdw>
                </a:effectLst>
              </a:rPr>
              <a:t>Personal </a:t>
            </a:r>
            <a:r>
              <a:rPr lang="en-US" sz="2200" dirty="0">
                <a:effectLst>
                  <a:outerShdw blurRad="38100" dist="38100" dir="2700000" algn="tl">
                    <a:srgbClr val="000000">
                      <a:alpha val="43137"/>
                    </a:srgbClr>
                  </a:outerShdw>
                </a:effectLst>
              </a:rPr>
              <a:t>experience in a Progressivist</a:t>
            </a:r>
            <a:r>
              <a:rPr lang="en-US" sz="2200" dirty="0" smtClean="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learning situation</a:t>
            </a:r>
          </a:p>
          <a:p>
            <a:pPr marL="514350" indent="-514350">
              <a:buFont typeface="+mj-lt"/>
              <a:buAutoNum type="arabicPeriod"/>
            </a:pPr>
            <a:r>
              <a:rPr lang="en-US" sz="2200" dirty="0">
                <a:effectLst>
                  <a:outerShdw blurRad="38100" dist="38100" dir="2700000" algn="tl">
                    <a:srgbClr val="000000">
                      <a:alpha val="43137"/>
                    </a:srgbClr>
                  </a:outerShdw>
                </a:effectLst>
              </a:rPr>
              <a:t>Implications for Curriculum design</a:t>
            </a:r>
          </a:p>
          <a:p>
            <a:pPr marL="514350" indent="-514350">
              <a:buFont typeface="+mj-lt"/>
              <a:buAutoNum type="arabicPeriod"/>
            </a:pPr>
            <a:r>
              <a:rPr lang="en-US" sz="2200" dirty="0">
                <a:effectLst>
                  <a:outerShdw blurRad="38100" dist="38100" dir="2700000" algn="tl">
                    <a:srgbClr val="000000">
                      <a:alpha val="43137"/>
                    </a:srgbClr>
                  </a:outerShdw>
                </a:effectLst>
              </a:rPr>
              <a:t>Implications for Methods of instruction</a:t>
            </a:r>
          </a:p>
          <a:p>
            <a:pPr marL="514350" indent="-514350">
              <a:buFont typeface="+mj-lt"/>
              <a:buAutoNum type="arabicPeriod"/>
            </a:pPr>
            <a:r>
              <a:rPr lang="en-US" sz="2200" dirty="0">
                <a:effectLst>
                  <a:outerShdw blurRad="38100" dist="38100" dir="2700000" algn="tl">
                    <a:srgbClr val="000000">
                      <a:alpha val="43137"/>
                    </a:srgbClr>
                  </a:outerShdw>
                </a:effectLst>
              </a:rPr>
              <a:t>Implications for Assessment</a:t>
            </a:r>
          </a:p>
          <a:p>
            <a:pPr marL="514350" indent="-514350">
              <a:buFont typeface="+mj-lt"/>
              <a:buAutoNum type="arabicPeriod"/>
            </a:pPr>
            <a:r>
              <a:rPr lang="en-US" sz="2200" dirty="0">
                <a:effectLst>
                  <a:outerShdw blurRad="38100" dist="38100" dir="2700000" algn="tl">
                    <a:srgbClr val="000000">
                      <a:alpha val="43137"/>
                    </a:srgbClr>
                  </a:outerShdw>
                </a:effectLst>
              </a:rPr>
              <a:t>Implications for Classroom </a:t>
            </a:r>
            <a:r>
              <a:rPr lang="en-US" sz="2200" dirty="0" smtClean="0">
                <a:effectLst>
                  <a:outerShdw blurRad="38100" dist="38100" dir="2700000" algn="tl">
                    <a:srgbClr val="000000">
                      <a:alpha val="43137"/>
                    </a:srgbClr>
                  </a:outerShdw>
                </a:effectLst>
              </a:rPr>
              <a:t>management</a:t>
            </a:r>
          </a:p>
          <a:p>
            <a:pPr marL="514350" indent="-514350">
              <a:buFont typeface="+mj-lt"/>
              <a:buAutoNum type="arabicPeriod"/>
            </a:pPr>
            <a:r>
              <a:rPr lang="en-US" sz="2200" dirty="0" smtClean="0">
                <a:effectLst>
                  <a:outerShdw blurRad="38100" dist="38100" dir="2700000" algn="tl">
                    <a:srgbClr val="000000">
                      <a:alpha val="43137"/>
                    </a:srgbClr>
                  </a:outerShdw>
                </a:effectLst>
              </a:rPr>
              <a:t>Important take-</a:t>
            </a:r>
            <a:r>
              <a:rPr lang="en-US" sz="2200" dirty="0" err="1" smtClean="0">
                <a:effectLst>
                  <a:outerShdw blurRad="38100" dist="38100" dir="2700000" algn="tl">
                    <a:srgbClr val="000000">
                      <a:alpha val="43137"/>
                    </a:srgbClr>
                  </a:outerShdw>
                </a:effectLst>
              </a:rPr>
              <a:t>aways</a:t>
            </a:r>
            <a:r>
              <a:rPr lang="en-US" sz="2200" dirty="0" smtClean="0">
                <a:effectLst>
                  <a:outerShdw blurRad="38100" dist="38100" dir="2700000" algn="tl">
                    <a:srgbClr val="000000">
                      <a:alpha val="43137"/>
                    </a:srgbClr>
                  </a:outerShdw>
                </a:effectLst>
              </a:rPr>
              <a:t> for parents &amp; board </a:t>
            </a:r>
            <a:br>
              <a:rPr lang="en-US" sz="2200" dirty="0" smtClean="0">
                <a:effectLst>
                  <a:outerShdw blurRad="38100" dist="38100" dir="2700000" algn="tl">
                    <a:srgbClr val="000000">
                      <a:alpha val="43137"/>
                    </a:srgbClr>
                  </a:outerShdw>
                </a:effectLst>
              </a:rPr>
            </a:br>
            <a:r>
              <a:rPr lang="en-US" sz="2200" dirty="0" smtClean="0">
                <a:effectLst>
                  <a:outerShdw blurRad="38100" dist="38100" dir="2700000" algn="tl">
                    <a:srgbClr val="000000">
                      <a:alpha val="43137"/>
                    </a:srgbClr>
                  </a:outerShdw>
                </a:effectLst>
              </a:rPr>
              <a:t>members</a:t>
            </a:r>
            <a:endParaRPr lang="en-US" sz="22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
        <p:nvSpPr>
          <p:cNvPr id="7" name="Rectangle 6"/>
          <p:cNvSpPr/>
          <p:nvPr/>
        </p:nvSpPr>
        <p:spPr>
          <a:xfrm>
            <a:off x="10969453" y="753228"/>
            <a:ext cx="100861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10</a:t>
            </a:r>
            <a:endParaRPr lang="en-US" sz="5400" b="1" cap="none" spc="50" dirty="0">
              <a:ln w="0"/>
              <a:solidFill>
                <a:schemeClr val="bg2"/>
              </a:solidFill>
              <a:effectLst>
                <a:innerShdw blurRad="63500" dist="50800" dir="13500000">
                  <a:srgbClr val="000000">
                    <a:alpha val="50000"/>
                  </a:srgbClr>
                </a:innerShdw>
              </a:effectLst>
            </a:endParaRPr>
          </a:p>
        </p:txBody>
      </p:sp>
      <p:pic>
        <p:nvPicPr>
          <p:cNvPr id="9" name="Picture 2" descr="Image result for maria montessori"/>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24131" y="202771"/>
            <a:ext cx="2078937"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65432" y="2945971"/>
            <a:ext cx="2857500" cy="646331"/>
          </a:xfrm>
          <a:prstGeom prst="rect">
            <a:avLst/>
          </a:prstGeom>
          <a:noFill/>
        </p:spPr>
        <p:txBody>
          <a:bodyPr wrap="square" rtlCol="0">
            <a:spAutoFit/>
          </a:bodyPr>
          <a:lstStyle/>
          <a:p>
            <a:pPr algn="r"/>
            <a:r>
              <a:rPr lang="en-US" i="1" dirty="0" smtClean="0">
                <a:solidFill>
                  <a:srgbClr val="FFC000"/>
                </a:solidFill>
              </a:rPr>
              <a:t>Maria Montessori,</a:t>
            </a:r>
          </a:p>
          <a:p>
            <a:pPr algn="r"/>
            <a:r>
              <a:rPr lang="en-US" i="1" dirty="0" smtClean="0">
                <a:solidFill>
                  <a:srgbClr val="FFC000"/>
                </a:solidFill>
              </a:rPr>
              <a:t>John </a:t>
            </a:r>
            <a:r>
              <a:rPr lang="en-US" i="1" dirty="0">
                <a:solidFill>
                  <a:srgbClr val="FFC000"/>
                </a:solidFill>
              </a:rPr>
              <a:t>Dewey</a:t>
            </a:r>
          </a:p>
        </p:txBody>
      </p:sp>
      <p:pic>
        <p:nvPicPr>
          <p:cNvPr id="11" name="Picture 2" descr="Image result for progressive educa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10143" y="3740219"/>
            <a:ext cx="3601603" cy="28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2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Humanism in Education</a:t>
            </a:r>
            <a:endParaRPr lang="en-US" dirty="0"/>
          </a:p>
        </p:txBody>
      </p:sp>
      <p:sp>
        <p:nvSpPr>
          <p:cNvPr id="3" name="Content Placeholder 2"/>
          <p:cNvSpPr>
            <a:spLocks noGrp="1"/>
          </p:cNvSpPr>
          <p:nvPr>
            <p:ph idx="1"/>
          </p:nvPr>
        </p:nvSpPr>
        <p:spPr>
          <a:xfrm>
            <a:off x="680321" y="2084832"/>
            <a:ext cx="9240919" cy="4773167"/>
          </a:xfrm>
        </p:spPr>
        <p:txBody>
          <a:bodyPr>
            <a:normAutofit/>
          </a:bodyPr>
          <a:lstStyle/>
          <a:p>
            <a:pPr marL="457200" indent="-457200">
              <a:buFont typeface="+mj-lt"/>
              <a:buAutoNum type="arabicPeriod"/>
            </a:pPr>
            <a:r>
              <a:rPr lang="en-US" dirty="0">
                <a:effectLst>
                  <a:outerShdw blurRad="38100" dist="38100" dir="2700000" algn="tl">
                    <a:srgbClr val="000000">
                      <a:alpha val="43137"/>
                    </a:srgbClr>
                  </a:outerShdw>
                </a:effectLst>
              </a:rPr>
              <a:t>Student-centered.  </a:t>
            </a:r>
            <a:r>
              <a:rPr lang="en-US" dirty="0" smtClean="0">
                <a:effectLst>
                  <a:outerShdw blurRad="38100" dist="38100" dir="2700000" algn="tl">
                    <a:srgbClr val="000000">
                      <a:alpha val="43137"/>
                    </a:srgbClr>
                  </a:outerShdw>
                </a:effectLst>
              </a:rPr>
              <a:t>Sometimes called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enlightened, evolved, or humane education.</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smtClean="0">
                <a:effectLst>
                  <a:outerShdw blurRad="38100" dist="38100" dir="2700000" algn="tl">
                    <a:srgbClr val="000000">
                      <a:alpha val="43137"/>
                    </a:srgbClr>
                  </a:outerShdw>
                </a:effectLst>
              </a:rPr>
              <a:t>Maslow, (early) Holt, </a:t>
            </a:r>
            <a:r>
              <a:rPr lang="en-US" dirty="0" err="1" smtClean="0">
                <a:effectLst>
                  <a:outerShdw blurRad="38100" dist="38100" dir="2700000" algn="tl">
                    <a:srgbClr val="000000">
                      <a:alpha val="43137"/>
                    </a:srgbClr>
                  </a:outerShdw>
                </a:effectLst>
              </a:rPr>
              <a:t>Glasser</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a:effectLst>
                  <a:outerShdw blurRad="38100" dist="38100" dir="2700000" algn="tl">
                    <a:srgbClr val="000000">
                      <a:alpha val="43137"/>
                    </a:srgbClr>
                  </a:outerShdw>
                </a:effectLst>
              </a:rPr>
              <a:t>Reacting against </a:t>
            </a:r>
            <a:r>
              <a:rPr lang="en-US" dirty="0" smtClean="0">
                <a:effectLst>
                  <a:outerShdw blurRad="38100" dist="38100" dir="2700000" algn="tl">
                    <a:srgbClr val="000000">
                      <a:alpha val="43137"/>
                    </a:srgbClr>
                  </a:outerShdw>
                </a:effectLst>
              </a:rPr>
              <a:t>mindless, </a:t>
            </a:r>
            <a:r>
              <a:rPr lang="en-US" i="1" dirty="0" smtClean="0">
                <a:effectLst>
                  <a:outerShdw blurRad="38100" dist="38100" dir="2700000" algn="tl">
                    <a:srgbClr val="000000">
                      <a:alpha val="43137"/>
                    </a:srgbClr>
                  </a:outerShdw>
                </a:effectLst>
              </a:rPr>
              <a:t>inhumane</a:t>
            </a:r>
            <a:r>
              <a:rPr lang="en-US" dirty="0" smtClean="0">
                <a:effectLst>
                  <a:outerShdw blurRad="38100" dist="38100" dir="2700000" algn="tl">
                    <a:srgbClr val="000000">
                      <a:alpha val="43137"/>
                    </a:srgbClr>
                  </a:outerShdw>
                </a:effectLst>
              </a:rPr>
              <a:t> schools</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smtClean="0">
                <a:effectLst>
                  <a:outerShdw blurRad="38100" dist="38100" dir="2700000" algn="tl">
                    <a:srgbClr val="000000">
                      <a:alpha val="43137"/>
                    </a:srgbClr>
                  </a:outerShdw>
                </a:effectLst>
              </a:rPr>
              <a:t>Influenced by progressivism (with more emphasis on the </a:t>
            </a:r>
            <a:r>
              <a:rPr lang="en-US" i="1" dirty="0" smtClean="0">
                <a:effectLst>
                  <a:outerShdw blurRad="38100" dist="38100" dir="2700000" algn="tl">
                    <a:srgbClr val="000000">
                      <a:alpha val="43137"/>
                    </a:srgbClr>
                  </a:outerShdw>
                </a:effectLst>
              </a:rPr>
              <a:t>student</a:t>
            </a:r>
            <a:r>
              <a:rPr lang="en-US" dirty="0" smtClean="0">
                <a:effectLst>
                  <a:outerShdw blurRad="38100" dist="38100" dir="2700000" algn="tl">
                    <a:srgbClr val="000000">
                      <a:alpha val="43137"/>
                    </a:srgbClr>
                  </a:outerShdw>
                </a:effectLst>
              </a:rPr>
              <a:t> than on changing society)</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a:effectLst>
                  <a:outerShdw blurRad="38100" dist="38100" dir="2700000" algn="tl">
                    <a:srgbClr val="000000">
                      <a:alpha val="43137"/>
                    </a:srgbClr>
                  </a:outerShdw>
                </a:effectLst>
              </a:rPr>
              <a:t>Student seen as </a:t>
            </a:r>
            <a:r>
              <a:rPr lang="en-US" dirty="0" smtClean="0">
                <a:effectLst>
                  <a:outerShdw blurRad="38100" dist="38100" dir="2700000" algn="tl">
                    <a:srgbClr val="000000">
                      <a:alpha val="43137"/>
                    </a:srgbClr>
                  </a:outerShdw>
                </a:effectLst>
              </a:rPr>
              <a:t>a unique individual</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a:effectLst>
                  <a:outerShdw blurRad="38100" dist="38100" dir="2700000" algn="tl">
                    <a:srgbClr val="000000">
                      <a:alpha val="43137"/>
                    </a:srgbClr>
                  </a:outerShdw>
                </a:effectLst>
              </a:rPr>
              <a:t>Teacher </a:t>
            </a:r>
            <a:r>
              <a:rPr lang="en-US" i="1" dirty="0" smtClean="0">
                <a:effectLst>
                  <a:outerShdw blurRad="38100" dist="38100" dir="2700000" algn="tl">
                    <a:srgbClr val="000000">
                      <a:alpha val="43137"/>
                    </a:srgbClr>
                  </a:outerShdw>
                </a:effectLst>
              </a:rPr>
              <a:t>enables</a:t>
            </a:r>
            <a:r>
              <a:rPr lang="en-US" dirty="0" smtClean="0">
                <a:effectLst>
                  <a:outerShdw blurRad="38100" dist="38100" dir="2700000" algn="tl">
                    <a:srgbClr val="000000">
                      <a:alpha val="43137"/>
                    </a:srgbClr>
                  </a:outerShdw>
                </a:effectLst>
              </a:rPr>
              <a:t> students to pursue their interests</a:t>
            </a:r>
            <a:endParaRPr lang="en-US" dirty="0">
              <a:effectLst>
                <a:outerShdw blurRad="38100" dist="38100" dir="2700000" algn="tl">
                  <a:srgbClr val="000000">
                    <a:alpha val="43137"/>
                  </a:srgbClr>
                </a:outerShdw>
              </a:effectLst>
            </a:endParaRPr>
          </a:p>
          <a:p>
            <a:pPr marL="457200" indent="-457200">
              <a:buFont typeface="+mj-lt"/>
              <a:buAutoNum type="arabicPeriod"/>
            </a:pPr>
            <a:r>
              <a:rPr lang="en-US" dirty="0" smtClean="0">
                <a:effectLst>
                  <a:outerShdw blurRad="38100" dist="38100" dir="2700000" algn="tl">
                    <a:srgbClr val="000000">
                      <a:alpha val="43137"/>
                    </a:srgbClr>
                  </a:outerShdw>
                </a:effectLst>
              </a:rPr>
              <a:t>Open classroom, “free” school, desks in clusters, activity areas with resource materials</a:t>
            </a:r>
          </a:p>
          <a:p>
            <a:pPr marL="457200" indent="-457200">
              <a:buFont typeface="+mj-lt"/>
              <a:buAutoNum type="arabicPeriod"/>
            </a:pPr>
            <a:r>
              <a:rPr lang="en-US" dirty="0" smtClean="0">
                <a:effectLst>
                  <a:outerShdw blurRad="38100" dist="38100" dir="2700000" algn="tl">
                    <a:srgbClr val="000000">
                      <a:alpha val="43137"/>
                    </a:srgbClr>
                  </a:outerShdw>
                </a:effectLst>
              </a:rPr>
              <a:t>Avoid intense competition, harsh discipline, fear of failure</a:t>
            </a:r>
            <a:endParaRPr lang="en-US" u="sng" dirty="0" smtClean="0">
              <a:effectLst>
                <a:outerShdw blurRad="38100" dist="38100" dir="2700000" algn="tl">
                  <a:srgbClr val="000000">
                    <a:alpha val="43137"/>
                  </a:srgbClr>
                </a:outerShdw>
              </a:effectLst>
            </a:endParaRPr>
          </a:p>
          <a:p>
            <a:pPr marL="457200" indent="-457200">
              <a:buFont typeface="+mj-lt"/>
              <a:buAutoNum type="arabicPeriod"/>
            </a:pPr>
            <a:endParaRPr lang="en-US" dirty="0"/>
          </a:p>
        </p:txBody>
      </p:sp>
      <p:pic>
        <p:nvPicPr>
          <p:cNvPr id="2050" name="Picture 2" descr="Dr. William Glass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0803" y="319542"/>
            <a:ext cx="1935918" cy="2823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80803" y="3142756"/>
            <a:ext cx="1975104" cy="1338828"/>
          </a:xfrm>
          <a:prstGeom prst="rect">
            <a:avLst/>
          </a:prstGeom>
          <a:noFill/>
        </p:spPr>
        <p:txBody>
          <a:bodyPr wrap="square" rtlCol="0">
            <a:spAutoFit/>
          </a:bodyPr>
          <a:lstStyle/>
          <a:p>
            <a:pPr algn="r" defTabSz="914400">
              <a:lnSpc>
                <a:spcPct val="90000"/>
              </a:lnSpc>
              <a:spcBef>
                <a:spcPts val="1000"/>
              </a:spcBef>
            </a:pPr>
            <a:r>
              <a:rPr lang="en-US" i="1" dirty="0">
                <a:solidFill>
                  <a:srgbClr val="FFC000"/>
                </a:solidFill>
              </a:rPr>
              <a:t>William </a:t>
            </a:r>
            <a:r>
              <a:rPr lang="en-US" i="1" dirty="0" err="1" smtClean="0">
                <a:solidFill>
                  <a:srgbClr val="FFC000"/>
                </a:solidFill>
              </a:rPr>
              <a:t>Glasser</a:t>
            </a:r>
            <a:r>
              <a:rPr lang="en-US" i="1" dirty="0" smtClean="0">
                <a:solidFill>
                  <a:srgbClr val="FFC000"/>
                </a:solidFill>
              </a:rPr>
              <a:t> (1925-2013) </a:t>
            </a:r>
            <a:r>
              <a:rPr lang="en-US" i="1" dirty="0">
                <a:solidFill>
                  <a:srgbClr val="FFC000"/>
                </a:solidFill>
              </a:rPr>
              <a:t>psychologist:   Reality Therapy, Choice Theory</a:t>
            </a:r>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
        <p:nvSpPr>
          <p:cNvPr id="7" name="Rectangle 6"/>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9</a:t>
            </a:r>
            <a:endParaRPr lang="en-US" sz="5400" b="1" cap="none" spc="50" dirty="0">
              <a:ln w="0"/>
              <a:solidFill>
                <a:schemeClr val="bg2"/>
              </a:solidFill>
              <a:effectLst>
                <a:innerShdw blurRad="63500" dist="50800" dir="13500000">
                  <a:srgbClr val="000000">
                    <a:alpha val="50000"/>
                  </a:srgbClr>
                </a:innerShdw>
              </a:effectLst>
            </a:endParaRPr>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602" y="319542"/>
            <a:ext cx="1552575" cy="1790701"/>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09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Humanism Q’s</a:t>
            </a:r>
            <a:endParaRPr lang="en-US" dirty="0"/>
          </a:p>
        </p:txBody>
      </p:sp>
      <p:sp>
        <p:nvSpPr>
          <p:cNvPr id="3" name="Content Placeholder 2"/>
          <p:cNvSpPr>
            <a:spLocks noGrp="1"/>
          </p:cNvSpPr>
          <p:nvPr>
            <p:ph idx="1"/>
          </p:nvPr>
        </p:nvSpPr>
        <p:spPr>
          <a:xfrm>
            <a:off x="680321" y="2084832"/>
            <a:ext cx="9240919" cy="4773167"/>
          </a:xfrm>
        </p:spPr>
        <p:txBody>
          <a:bodyPr>
            <a:normAutofit fontScale="85000" lnSpcReduction="20000"/>
          </a:bodyPr>
          <a:lstStyle/>
          <a:p>
            <a:pPr marL="514350" marR="0" indent="-514350" defTabSz="457200">
              <a:lnSpc>
                <a:spcPct val="107000"/>
              </a:lnSpc>
              <a:spcBef>
                <a:spcPts val="0"/>
              </a:spcBef>
              <a:spcAft>
                <a:spcPts val="800"/>
              </a:spcAft>
              <a:buFont typeface="+mj-lt"/>
              <a:buAutoNum type="arabicPeriod"/>
            </a:pPr>
            <a:r>
              <a:rPr lang="en-US" sz="35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Why are most humanistic proposals aimed at </a:t>
            </a:r>
            <a:br>
              <a:rPr lang="en-US" sz="35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br>
            <a:r>
              <a:rPr lang="en-US" sz="35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elementary education? Middle school and high school should also be structured in this way.</a:t>
            </a:r>
          </a:p>
          <a:p>
            <a:pPr marL="514350" marR="0" indent="-514350" defTabSz="457200">
              <a:lnSpc>
                <a:spcPct val="107000"/>
              </a:lnSpc>
              <a:spcBef>
                <a:spcPts val="0"/>
              </a:spcBef>
              <a:spcAft>
                <a:spcPts val="800"/>
              </a:spcAft>
              <a:buFont typeface="+mj-lt"/>
              <a:buAutoNum type="arabicPeriod"/>
            </a:pPr>
            <a:r>
              <a:rPr lang="en-US" sz="35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Most schools or curriculum statements say that they are “child centered education.” Shouldn’t this be a given? What else would it be centered around, is this not the point of having schools? </a:t>
            </a:r>
          </a:p>
          <a:p>
            <a:pPr marL="514350" marR="0" indent="-514350" defTabSz="457200">
              <a:lnSpc>
                <a:spcPct val="107000"/>
              </a:lnSpc>
              <a:spcBef>
                <a:spcPts val="0"/>
              </a:spcBef>
              <a:spcAft>
                <a:spcPts val="800"/>
              </a:spcAft>
              <a:buFont typeface="+mj-lt"/>
              <a:buAutoNum type="arabicPeriod"/>
            </a:pPr>
            <a:r>
              <a:rPr lang="en-US" sz="3500"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Helvetica" panose="020B0604020202020204" pitchFamily="34" charset="0"/>
              </a:rPr>
              <a:t>Would it be frowned upon in a humanistic classroom to punish a student for something wrong he/she did? Or is it an acceptable punishment if it is not “harsh”?</a:t>
            </a:r>
          </a:p>
          <a:p>
            <a:pPr marL="914400" lvl="1" indent="-457200">
              <a:buFont typeface="+mj-lt"/>
              <a:buAutoNum type="arabicPeriod"/>
            </a:pPr>
            <a:endParaRPr lang="en-US" sz="2400" dirty="0"/>
          </a:p>
        </p:txBody>
      </p:sp>
      <p:pic>
        <p:nvPicPr>
          <p:cNvPr id="2050" name="Picture 2" descr="Dr. William Glass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63907" y="319542"/>
            <a:ext cx="1935918" cy="2823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44314" y="3206441"/>
            <a:ext cx="1975104" cy="1338828"/>
          </a:xfrm>
          <a:prstGeom prst="rect">
            <a:avLst/>
          </a:prstGeom>
          <a:noFill/>
        </p:spPr>
        <p:txBody>
          <a:bodyPr wrap="square" rtlCol="0">
            <a:spAutoFit/>
          </a:bodyPr>
          <a:lstStyle/>
          <a:p>
            <a:pPr algn="r" defTabSz="914400">
              <a:lnSpc>
                <a:spcPct val="90000"/>
              </a:lnSpc>
              <a:spcBef>
                <a:spcPts val="1000"/>
              </a:spcBef>
            </a:pPr>
            <a:r>
              <a:rPr lang="en-US" i="1" dirty="0">
                <a:solidFill>
                  <a:srgbClr val="FFC000"/>
                </a:solidFill>
              </a:rPr>
              <a:t>William </a:t>
            </a:r>
            <a:r>
              <a:rPr lang="en-US" i="1" dirty="0" err="1" smtClean="0">
                <a:solidFill>
                  <a:srgbClr val="FFC000"/>
                </a:solidFill>
              </a:rPr>
              <a:t>Glasser</a:t>
            </a:r>
            <a:r>
              <a:rPr lang="en-US" i="1" dirty="0" smtClean="0">
                <a:solidFill>
                  <a:srgbClr val="FFC000"/>
                </a:solidFill>
              </a:rPr>
              <a:t> (1925-2013) </a:t>
            </a:r>
            <a:r>
              <a:rPr lang="en-US" i="1" dirty="0">
                <a:solidFill>
                  <a:srgbClr val="FFC000"/>
                </a:solidFill>
              </a:rPr>
              <a:t>psychologist:   Reality Therapy, Choice Theory</a:t>
            </a:r>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7" name="Rectangle 6"/>
          <p:cNvSpPr/>
          <p:nvPr/>
        </p:nvSpPr>
        <p:spPr>
          <a:xfrm>
            <a:off x="11313428" y="753228"/>
            <a:ext cx="596637"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9</a:t>
            </a:r>
            <a:endParaRPr lang="en-US" sz="5400" b="1" cap="none" spc="50" dirty="0">
              <a:ln w="0"/>
              <a:solidFill>
                <a:schemeClr val="bg2"/>
              </a:solidFill>
              <a:effectLst>
                <a:innerShdw blurRad="63500" dist="50800" dir="13500000">
                  <a:srgbClr val="000000">
                    <a:alpha val="50000"/>
                  </a:srgbClr>
                </a:innerShdw>
              </a:effectLst>
            </a:endParaRPr>
          </a:p>
        </p:txBody>
      </p:sp>
      <p:pic>
        <p:nvPicPr>
          <p:cNvPr id="10" name="Picture 2" descr="Relat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602" y="319542"/>
            <a:ext cx="1552575" cy="1790701"/>
          </a:xfrm>
          <a:prstGeom prst="rect">
            <a:avLst/>
          </a:prstGeom>
          <a:noFill/>
          <a:effectLst>
            <a:outerShdw blurRad="190500" dist="190500" dir="72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21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3952</TotalTime>
  <Words>1740</Words>
  <Application>Microsoft Office PowerPoint</Application>
  <PresentationFormat>Widescreen</PresentationFormat>
  <Paragraphs>434</Paragraphs>
  <Slides>36</Slides>
  <Notes>31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36</vt:i4>
      </vt:variant>
    </vt:vector>
  </HeadingPairs>
  <TitlesOfParts>
    <vt:vector size="54" baseType="lpstr">
      <vt:lpstr>MS Mincho</vt:lpstr>
      <vt:lpstr>Aharoni</vt:lpstr>
      <vt:lpstr>Arial</vt:lpstr>
      <vt:lpstr>Arial Narrow</vt:lpstr>
      <vt:lpstr>Baskerville Old Face</vt:lpstr>
      <vt:lpstr>Calibri</vt:lpstr>
      <vt:lpstr>Calibri Light</vt:lpstr>
      <vt:lpstr>Californian FB</vt:lpstr>
      <vt:lpstr>Helvetica</vt:lpstr>
      <vt:lpstr>Symbol</vt:lpstr>
      <vt:lpstr>Times New Roman</vt:lpstr>
      <vt:lpstr>Trebuchet MS</vt:lpstr>
      <vt:lpstr>Wingdings</vt:lpstr>
      <vt:lpstr>Wingdings 2</vt:lpstr>
      <vt:lpstr>Wingdings 3</vt:lpstr>
      <vt:lpstr>Berlin</vt:lpstr>
      <vt:lpstr>Office Theme</vt:lpstr>
      <vt:lpstr>Nightfall design template</vt:lpstr>
      <vt:lpstr>Contemporary Theories (10) of Education</vt:lpstr>
      <vt:lpstr>Course Schedule for Next Few Weeks</vt:lpstr>
      <vt:lpstr>PowerPoint Presentation</vt:lpstr>
      <vt:lpstr>Progressivism</vt:lpstr>
      <vt:lpstr>Your Progressivism Qs</vt:lpstr>
      <vt:lpstr>Your Progressivism Qs</vt:lpstr>
      <vt:lpstr>Progressivism Table Talk Topics (Groups will be assigned different items below)</vt:lpstr>
      <vt:lpstr>Humanism in Education</vt:lpstr>
      <vt:lpstr>Your Humanism Q’s</vt:lpstr>
      <vt:lpstr>Humanism Table Talk Topics</vt:lpstr>
      <vt:lpstr>Perennialism</vt:lpstr>
      <vt:lpstr>Your Perennialism Q’s</vt:lpstr>
      <vt:lpstr>Perennialism Table Talk Topics</vt:lpstr>
      <vt:lpstr>Essentialism</vt:lpstr>
      <vt:lpstr>Your Essentialism Qs</vt:lpstr>
      <vt:lpstr>Essentialism Table Talk Topics</vt:lpstr>
      <vt:lpstr>Reconstructionism &amp; Futurism</vt:lpstr>
      <vt:lpstr>Reconstructionism &amp; Futurism Table Talk Topics</vt:lpstr>
      <vt:lpstr>Critical Pedagogy</vt:lpstr>
      <vt:lpstr>Your Critical Pedagogy Qs</vt:lpstr>
      <vt:lpstr>Critical Pedagogy  Table Talk Topics</vt:lpstr>
      <vt:lpstr>Behaviorism </vt:lpstr>
      <vt:lpstr>Your Behaviorism Qs</vt:lpstr>
      <vt:lpstr>Behaviorism Table Talk Topics</vt:lpstr>
      <vt:lpstr>Deschooling</vt:lpstr>
      <vt:lpstr>Your Deschooling Qs</vt:lpstr>
      <vt:lpstr>Deschooling Table Talk  Topics</vt:lpstr>
      <vt:lpstr>Homeschooling  (and Unschooling)</vt:lpstr>
      <vt:lpstr>Your Homeschooling Qs</vt:lpstr>
      <vt:lpstr>Homeschooling  (and Unschooling) Table Talk Topics</vt:lpstr>
      <vt:lpstr>Your Qs on all the –isms</vt:lpstr>
      <vt:lpstr>PowerPoint Presentation</vt:lpstr>
      <vt:lpstr>PowerPoint Presentation</vt:lpstr>
      <vt:lpstr>What’s Your Philosophy of Education?</vt:lpstr>
      <vt:lpstr>Midterm Test ~ General Information</vt:lpstr>
      <vt:lpstr>Debate Topic:  View of the Teacher (Week 5:  Knight Chapter 6)</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  Contemporary Theories of Education</dc:title>
  <dc:creator>Steve Holtrop</dc:creator>
  <cp:lastModifiedBy>Steve Holtrop</cp:lastModifiedBy>
  <cp:revision>176</cp:revision>
  <cp:lastPrinted>2016-09-20T20:38:44Z</cp:lastPrinted>
  <dcterms:created xsi:type="dcterms:W3CDTF">2014-09-30T22:03:43Z</dcterms:created>
  <dcterms:modified xsi:type="dcterms:W3CDTF">2017-10-03T22:26:10Z</dcterms:modified>
</cp:coreProperties>
</file>