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5" r:id="rId3"/>
    <p:sldId id="283" r:id="rId4"/>
    <p:sldId id="269" r:id="rId5"/>
    <p:sldId id="284" r:id="rId6"/>
  </p:sldIdLst>
  <p:sldSz cx="12192000" cy="6858000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860E"/>
    <a:srgbClr val="FFFFFF"/>
    <a:srgbClr val="FFCE3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092" autoAdjust="0"/>
    <p:restoredTop sz="94478" autoAdjust="0"/>
  </p:normalViewPr>
  <p:slideViewPr>
    <p:cSldViewPr snapToGrid="0">
      <p:cViewPr>
        <p:scale>
          <a:sx n="60" d="100"/>
          <a:sy n="60" d="100"/>
        </p:scale>
        <p:origin x="946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493F102-5597-4217-95E5-70FB535CB32A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ABC5556-CDDC-462D-AF4A-6E85872C3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90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B33F4B8-6B3D-42F5-88B3-29124C9C4CB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132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6"/>
            <a:ext cx="7447280" cy="2765346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6D3D3CE-4437-4BF0-8D9B-C01EDFBE7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4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3D3CE-4437-4BF0-8D9B-C01EDFBE78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43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3D3CE-4437-4BF0-8D9B-C01EDFBE78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96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3D3CE-4437-4BF0-8D9B-C01EDFBE78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07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3D3CE-4437-4BF0-8D9B-C01EDFBE78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33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B17-6E3B-419A-AEE2-EA5A314116ED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B77-AE0F-4E37-B2E8-B45D421E8501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B077-020A-427E-BB86-BB77F24CF92E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0D67-F34A-472D-80B1-64A5259EDC7A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23B6-6890-4B19-BFE8-FA2CED312D4F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F5CF-B53E-473C-BAC5-02D4E731E7CA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2355-88DF-452B-9CC2-73C42C24E517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56D9-870E-49E9-BCF1-0EE03FE50B3C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59A1BAA-C2A9-4FFE-87DA-1BAC2CC4CED1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6CD4-1B9C-4D9A-9ADA-A29CB20D7580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3637" y="6099004"/>
            <a:ext cx="1095186" cy="758996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EBB0B-D319-4DFA-BF7F-CD7CBD9CC9C9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F29E-44C2-452E-87C5-75B61962E344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38B3-386B-42FA-AF40-2631FDFE9558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0BC7-A13D-4EC1-8D65-F806CE3E17A2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79A9-865E-4D81-A4CF-1BD72B347C33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C967-B013-416A-AE00-B9F6FF21AFAA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C566-D11C-4368-8B67-D4902E59317A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66E70-3581-4516-82CE-7A6673C285E9}" type="datetime1">
              <a:rPr lang="en-US" smtClean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Various views of the curriculum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en-US" i="1" dirty="0" smtClean="0">
                <a:solidFill>
                  <a:srgbClr val="FFC000"/>
                </a:solidFill>
              </a:rPr>
              <a:t>in our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1923068"/>
            <a:ext cx="9613861" cy="4843491"/>
          </a:xfr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dirty="0" smtClean="0"/>
              <a:t>Time-tested truths  </a:t>
            </a:r>
          </a:p>
          <a:p>
            <a:r>
              <a:rPr lang="en-US" dirty="0" smtClean="0"/>
              <a:t>Tools for exploration</a:t>
            </a:r>
          </a:p>
          <a:p>
            <a:r>
              <a:rPr lang="en-US" dirty="0" smtClean="0"/>
              <a:t>Resources on </a:t>
            </a:r>
            <a:r>
              <a:rPr lang="en-US" dirty="0"/>
              <a:t>the </a:t>
            </a:r>
            <a:r>
              <a:rPr lang="en-US" dirty="0" smtClean="0"/>
              <a:t>journey</a:t>
            </a:r>
          </a:p>
          <a:p>
            <a:r>
              <a:rPr lang="en-US" dirty="0" smtClean="0"/>
              <a:t>Debatable propositions</a:t>
            </a:r>
          </a:p>
          <a:p>
            <a:r>
              <a:rPr lang="en-US" dirty="0" smtClean="0"/>
              <a:t>Cultural artifacts</a:t>
            </a:r>
          </a:p>
          <a:p>
            <a:r>
              <a:rPr lang="en-US" dirty="0" smtClean="0"/>
              <a:t>What the state wants covered</a:t>
            </a:r>
          </a:p>
          <a:p>
            <a:r>
              <a:rPr lang="en-US" dirty="0" smtClean="0"/>
              <a:t>What the curriculum publishers want covered</a:t>
            </a:r>
          </a:p>
          <a:p>
            <a:r>
              <a:rPr lang="en-US" dirty="0" smtClean="0"/>
              <a:t>What the test makers want covered</a:t>
            </a:r>
          </a:p>
          <a:p>
            <a:r>
              <a:rPr lang="en-US" dirty="0" smtClean="0"/>
              <a:t>A record </a:t>
            </a:r>
            <a:r>
              <a:rPr lang="en-US" dirty="0"/>
              <a:t>of human knowledge and </a:t>
            </a:r>
            <a:r>
              <a:rPr lang="en-US" dirty="0" smtClean="0"/>
              <a:t>accomplishment</a:t>
            </a:r>
          </a:p>
          <a:p>
            <a:r>
              <a:rPr lang="en-US" dirty="0" smtClean="0"/>
              <a:t>Materials to keep kids entertained</a:t>
            </a:r>
          </a:p>
          <a:p>
            <a:r>
              <a:rPr lang="en-US" dirty="0" smtClean="0"/>
              <a:t>Materials to help students achieve state standards</a:t>
            </a:r>
          </a:p>
          <a:p>
            <a:r>
              <a:rPr lang="en-US" dirty="0" smtClean="0"/>
              <a:t>Resources for </a:t>
            </a:r>
            <a:r>
              <a:rPr lang="en-US" dirty="0"/>
              <a:t>constructing individual </a:t>
            </a:r>
            <a:r>
              <a:rPr lang="en-US" dirty="0" smtClean="0"/>
              <a:t>knowledge </a:t>
            </a:r>
          </a:p>
          <a:p>
            <a:r>
              <a:rPr lang="en-US" dirty="0" smtClean="0"/>
              <a:t>Programmable tidbits </a:t>
            </a:r>
            <a:r>
              <a:rPr lang="en-US" dirty="0"/>
              <a:t>for reinforcing </a:t>
            </a:r>
            <a:r>
              <a:rPr lang="en-US" dirty="0" smtClean="0"/>
              <a:t>memories</a:t>
            </a:r>
          </a:p>
          <a:p>
            <a:r>
              <a:rPr lang="en-US" dirty="0" smtClean="0"/>
              <a:t>Stuff to </a:t>
            </a:r>
            <a:r>
              <a:rPr lang="en-US" dirty="0"/>
              <a:t>stimulate student </a:t>
            </a:r>
            <a:r>
              <a:rPr lang="en-US" dirty="0" smtClean="0"/>
              <a:t>interest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lated image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1"/>
            <a:ext cx="12192000" cy="687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/>
              <a:t>Christian perspectives on the </a:t>
            </a:r>
            <a:r>
              <a:rPr lang="en-US" dirty="0" smtClean="0"/>
              <a:t>curriculum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en-US" i="1" dirty="0">
                <a:solidFill>
                  <a:srgbClr val="FFC000"/>
                </a:solidFill>
              </a:rPr>
              <a:t>Christianity </a:t>
            </a:r>
            <a:r>
              <a:rPr lang="en-US" i="1" u="sng" dirty="0">
                <a:solidFill>
                  <a:srgbClr val="FFC000"/>
                </a:solidFill>
              </a:rPr>
              <a:t>against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>
                <a:solidFill>
                  <a:srgbClr val="FFC000"/>
                </a:solidFill>
              </a:rPr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36" y="1834166"/>
            <a:ext cx="11826791" cy="5023834"/>
          </a:xfr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Ageless truths, universal ideals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Influenced by:</a:t>
            </a:r>
          </a:p>
          <a:p>
            <a:pPr marL="685800" lvl="2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Attractive logic of a solid, timeless, universal set of things everyone should know. </a:t>
            </a:r>
          </a:p>
          <a:p>
            <a:pPr marL="685800" lvl="2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Appealing:  Great Books &amp;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perennialism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(Adler), Back to Basics &amp; essentialism (Hirsch)</a:t>
            </a:r>
          </a:p>
          <a:p>
            <a:pPr marL="685800" lvl="2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Backlash against perceived overdoing it with student-centered emphases</a:t>
            </a:r>
          </a:p>
          <a:p>
            <a:pPr marL="1143000" lvl="3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curriculum, common core, state tests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Suspicion of secular knowledge and curriculum materials</a:t>
            </a:r>
          </a:p>
          <a:p>
            <a:pPr marL="685800" lvl="2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Especially “newer” theories, like evolution, “PC”/“revisionist” history, and global warming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prone to a proof-texting approach to “faith integration”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Assessment:  memorizing multiplication tables, grammar rules, Bible verses, and arguments against secular theories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Over-emphasizes curriculum as coverage (Wiggins &amp;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McTeigh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2005)</a:t>
            </a:r>
          </a:p>
          <a:p>
            <a:pPr>
              <a:lnSpc>
                <a:spcPct val="110000"/>
              </a:lnSpc>
            </a:pP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/>
          </a:p>
        </p:txBody>
      </p:sp>
      <p:pic>
        <p:nvPicPr>
          <p:cNvPr id="5" name="Picture 4" descr="http://www.coreknowledge.org/mimik/mimik_uploads/interior_pages/20/edhirsch_jr_interi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52636" y="148376"/>
            <a:ext cx="2662691" cy="1771864"/>
          </a:xfrm>
          <a:prstGeom prst="rect">
            <a:avLst/>
          </a:prstGeom>
          <a:noFill/>
          <a:effectLst>
            <a:outerShdw blurRad="101600" dist="101600" dir="8760000" algn="ctr" rotWithShape="0">
              <a:schemeClr val="bg1">
                <a:lumMod val="75000"/>
                <a:lumOff val="25000"/>
                <a:alpha val="8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352635" y="1699696"/>
            <a:ext cx="2662691" cy="973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800" i="1" dirty="0" smtClean="0">
                <a:solidFill>
                  <a:srgbClr val="FFC000"/>
                </a:solidFill>
              </a:rPr>
              <a:t>E.D. Hirsch (b.1928) author, founder of </a:t>
            </a:r>
            <a:r>
              <a:rPr lang="en-US" sz="1700" i="1" dirty="0" smtClean="0">
                <a:solidFill>
                  <a:srgbClr val="FFC000"/>
                </a:solidFill>
              </a:rPr>
              <a:t>CoreKnowledge.org</a:t>
            </a:r>
          </a:p>
          <a:p>
            <a:pPr marL="457200" indent="-457200">
              <a:buFont typeface="+mj-lt"/>
              <a:buAutoNum type="arabicPeriod"/>
            </a:pPr>
            <a:endParaRPr lang="en-US" sz="17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1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Christian perspectives on the </a:t>
            </a:r>
            <a:r>
              <a:rPr lang="en-US" dirty="0" smtClean="0"/>
              <a:t>curriculum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en-US" i="1" dirty="0">
                <a:solidFill>
                  <a:srgbClr val="FFC000"/>
                </a:solidFill>
              </a:rPr>
              <a:t>Christianity </a:t>
            </a:r>
            <a:r>
              <a:rPr lang="en-US" i="1" u="sng" dirty="0">
                <a:solidFill>
                  <a:srgbClr val="FFC000"/>
                </a:solidFill>
              </a:rPr>
              <a:t>embracing</a:t>
            </a:r>
            <a:r>
              <a:rPr lang="en-US" i="1" dirty="0">
                <a:solidFill>
                  <a:srgbClr val="FFC000"/>
                </a:solidFill>
              </a:rPr>
              <a:t>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52" y="1834166"/>
            <a:ext cx="11248494" cy="5023834"/>
          </a:xfr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Influenced by humanism, progressivism,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reconstructionism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existentialism, and postmodernism in the wider culture.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human discovery and thought in how society works, human mind, politics, historical perspectives, solutions through science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to us by God, view through a Christian worldview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also a lot of faith in humanity and human progress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is naturally exploratory, creative, curious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be allowed to choose interests, learning preferences, areas of strength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Real-world learning, creative assessments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Authentic assessment, project-based learning, mastery learning, portfolios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over-emphasize curriculum for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(Wiggins &amp;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McTeigh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2005)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3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cache-graphicslib.viator.com/graphicslib/media/00/fall-foliage-massachusetts-photo_1852160-770tall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5700"/>
            <a:ext cx="12192000" cy="688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Christian perspectives on the </a:t>
            </a:r>
            <a:r>
              <a:rPr lang="en-US" dirty="0" smtClean="0"/>
              <a:t>curriculum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en-US" i="1" dirty="0">
                <a:solidFill>
                  <a:srgbClr val="FFC000"/>
                </a:solidFill>
              </a:rPr>
              <a:t>Christ </a:t>
            </a:r>
            <a:r>
              <a:rPr lang="en-US" i="1" u="sng" dirty="0">
                <a:solidFill>
                  <a:srgbClr val="FFC000"/>
                </a:solidFill>
              </a:rPr>
              <a:t>transforming</a:t>
            </a:r>
            <a:r>
              <a:rPr lang="en-US" i="1" dirty="0">
                <a:solidFill>
                  <a:srgbClr val="FFC000"/>
                </a:solidFill>
              </a:rPr>
              <a:t>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54" y="2008682"/>
            <a:ext cx="11287594" cy="4849317"/>
          </a:xfr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needs of the student </a:t>
            </a:r>
            <a:r>
              <a:rPr lang="en-US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broader needs as well: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of society, families, etc. for intellectual, moral, and creative development of each student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of students for flexibility, choice, and individual suitability of materials and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 balance: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Professionally selecting appropriate learning materials and strategies</a:t>
            </a:r>
          </a:p>
          <a:p>
            <a:pPr lvl="2"/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 is called to select high quality, true, engaging, and relevant materials.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Letting students have some reading and learning options based on differing interests</a:t>
            </a:r>
          </a:p>
          <a:p>
            <a:pPr lvl="2"/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are unique, with different learning styles, needs, cultural backgrounds, educational goals, and divine callings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Overarching theme:  contributing to God’s kingdom building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Discerning intellectual, moral, creative strengths and calling through curriculum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565608"/>
            <a:ext cx="12192000" cy="15180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28" y="753228"/>
            <a:ext cx="11771521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Summary:  Different Christian Perspectives </a:t>
            </a:r>
            <a:br>
              <a:rPr lang="en-US" dirty="0" smtClean="0"/>
            </a:br>
            <a:r>
              <a:rPr lang="en-US" i="1" dirty="0" smtClean="0"/>
              <a:t>on Making Disciples in the Educational Environment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300" dirty="0" smtClean="0">
                <a:solidFill>
                  <a:srgbClr val="FFC000"/>
                </a:solidFill>
              </a:rPr>
              <a:t>Christianity </a:t>
            </a:r>
            <a:r>
              <a:rPr lang="en-US" sz="3300" u="sng" dirty="0" smtClean="0">
                <a:solidFill>
                  <a:srgbClr val="FFC000"/>
                </a:solidFill>
              </a:rPr>
              <a:t>Against</a:t>
            </a:r>
            <a:r>
              <a:rPr lang="en-US" sz="3300" dirty="0" smtClean="0">
                <a:solidFill>
                  <a:srgbClr val="FFC000"/>
                </a:solidFill>
              </a:rPr>
              <a:t>,  </a:t>
            </a:r>
            <a:r>
              <a:rPr lang="en-US" sz="3300" dirty="0" smtClean="0">
                <a:solidFill>
                  <a:srgbClr val="FFC000"/>
                </a:solidFill>
                <a:latin typeface="Script MT Bold" panose="03040602040607080904" pitchFamily="66" charset="0"/>
              </a:rPr>
              <a:t>X-</a:t>
            </a:r>
            <a:r>
              <a:rPr lang="en-US" sz="3300" dirty="0" err="1" smtClean="0">
                <a:solidFill>
                  <a:srgbClr val="FFC000"/>
                </a:solidFill>
              </a:rPr>
              <a:t>ity</a:t>
            </a:r>
            <a:r>
              <a:rPr lang="en-US" sz="3300" dirty="0" smtClean="0">
                <a:solidFill>
                  <a:srgbClr val="FFC000"/>
                </a:solidFill>
              </a:rPr>
              <a:t> </a:t>
            </a:r>
            <a:r>
              <a:rPr lang="en-US" sz="3300" u="sng" dirty="0" smtClean="0">
                <a:solidFill>
                  <a:srgbClr val="FFC000"/>
                </a:solidFill>
              </a:rPr>
              <a:t>Embracing</a:t>
            </a:r>
            <a:r>
              <a:rPr lang="en-US" sz="3300" dirty="0" smtClean="0">
                <a:solidFill>
                  <a:srgbClr val="FFC000"/>
                </a:solidFill>
              </a:rPr>
              <a:t>,    or </a:t>
            </a:r>
            <a:r>
              <a:rPr lang="en-US" sz="3300" dirty="0" smtClean="0">
                <a:solidFill>
                  <a:srgbClr val="FFC000"/>
                </a:solidFill>
                <a:latin typeface="Script MT Bold" panose="03040602040607080904" pitchFamily="66" charset="0"/>
              </a:rPr>
              <a:t>X</a:t>
            </a:r>
            <a:r>
              <a:rPr lang="en-US" sz="3300" dirty="0" smtClean="0">
                <a:solidFill>
                  <a:srgbClr val="FFC000"/>
                </a:solidFill>
              </a:rPr>
              <a:t> </a:t>
            </a:r>
            <a:r>
              <a:rPr lang="en-US" sz="3300" u="sng" dirty="0" smtClean="0">
                <a:solidFill>
                  <a:srgbClr val="FFC000"/>
                </a:solidFill>
              </a:rPr>
              <a:t>Transforming</a:t>
            </a:r>
            <a:r>
              <a:rPr lang="en-US" sz="3300" dirty="0" smtClean="0">
                <a:solidFill>
                  <a:srgbClr val="FFC000"/>
                </a:solidFill>
              </a:rPr>
              <a:t> Culture</a:t>
            </a:r>
            <a:endParaRPr lang="en-US" sz="33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1" y="2216102"/>
            <a:ext cx="3797496" cy="4212978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Rejecting Culture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“Baptizing”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over Reason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as sinner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 as controller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Curriculum centered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knowledge?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to duty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Truth:  theology over science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71876" y="2216101"/>
            <a:ext cx="4200524" cy="43454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Assimilating Culture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“With you always”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Reason not affected by faith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Student as explorer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Teacher as accommodator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Student centered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Heart knowledge?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Called to freedom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</a:rPr>
              <a:t>Truth:  science locates the Biblical truths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466029" y="2202064"/>
            <a:ext cx="4725971" cy="46559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Transforming, Kingdom</a:t>
            </a:r>
            <a:r>
              <a:rPr kumimoji="0" lang="en-US" sz="2400" b="0" i="0" u="sng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 building</a:t>
            </a: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“Teaching”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Faith-Reason mutually infused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Student as responsible agent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Teacher as collaborator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</a:rPr>
              <a:t>Teacher, c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urriculum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 &amp; student in creative balance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Called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 to action, to respond, to discern (head, heart, and hands)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Truth:  best understood in faithful, relational service to “the way, the truth, and the life.”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60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1103</TotalTime>
  <Words>586</Words>
  <Application>Microsoft Office PowerPoint</Application>
  <PresentationFormat>Widescreen</PresentationFormat>
  <Paragraphs>92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Script MT Bold</vt:lpstr>
      <vt:lpstr>Trebuchet MS</vt:lpstr>
      <vt:lpstr>Wingdings</vt:lpstr>
      <vt:lpstr>Berlin</vt:lpstr>
      <vt:lpstr>Various views of the curriculum   in our culture</vt:lpstr>
      <vt:lpstr>Christian perspectives on the curriculum   Christianity against culture</vt:lpstr>
      <vt:lpstr>Christian perspectives on the curriculum   Christianity embracing culture</vt:lpstr>
      <vt:lpstr>Christian perspectives on the curriculum   Christ transforming culture</vt:lpstr>
      <vt:lpstr>Summary:  Different Christian Perspectives  on Making Disciples in the Educational Environment Christianity Against,  X-ity Embracing,    or X Transforming Culture</vt:lpstr>
    </vt:vector>
  </TitlesOfParts>
  <Company>Dordt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Holtrop</dc:creator>
  <cp:lastModifiedBy>Steve Holtrop</cp:lastModifiedBy>
  <cp:revision>124</cp:revision>
  <cp:lastPrinted>2017-10-03T03:50:04Z</cp:lastPrinted>
  <dcterms:created xsi:type="dcterms:W3CDTF">2017-09-28T01:06:33Z</dcterms:created>
  <dcterms:modified xsi:type="dcterms:W3CDTF">2017-10-17T18:50:46Z</dcterms:modified>
</cp:coreProperties>
</file>