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72" r:id="rId2"/>
    <p:sldId id="273" r:id="rId3"/>
    <p:sldId id="287" r:id="rId4"/>
    <p:sldId id="274" r:id="rId5"/>
    <p:sldId id="291" r:id="rId6"/>
    <p:sldId id="292" r:id="rId7"/>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60E"/>
    <a:srgbClr val="FFFFFF"/>
    <a:srgbClr val="FFCE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92" autoAdjust="0"/>
    <p:restoredTop sz="94478" autoAdjust="0"/>
  </p:normalViewPr>
  <p:slideViewPr>
    <p:cSldViewPr snapToGrid="0">
      <p:cViewPr varScale="1">
        <p:scale>
          <a:sx n="81" d="100"/>
          <a:sy n="81" d="100"/>
        </p:scale>
        <p:origin x="144" y="91"/>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A493F102-5597-4217-95E5-70FB535CB32A}" type="datetimeFigureOut">
              <a:rPr lang="en-US" smtClean="0"/>
              <a:t>10/17/2017</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0ABC5556-CDDC-462D-AF4A-6E85872C36B8}" type="slidenum">
              <a:rPr lang="en-US" smtClean="0"/>
              <a:t>‹#›</a:t>
            </a:fld>
            <a:endParaRPr lang="en-US"/>
          </a:p>
        </p:txBody>
      </p:sp>
    </p:spTree>
    <p:extLst>
      <p:ext uri="{BB962C8B-B14F-4D97-AF65-F5344CB8AC3E}">
        <p14:creationId xmlns:p14="http://schemas.microsoft.com/office/powerpoint/2010/main" val="91969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6B33F4B8-6B3D-42F5-88B3-29124C9C4CBB}" type="datetimeFigureOut">
              <a:rPr lang="en-US" smtClean="0"/>
              <a:t>10/17/2017</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B6D3D3CE-4437-4BF0-8D9B-C01EDFBE7888}" type="slidenum">
              <a:rPr lang="en-US" smtClean="0"/>
              <a:t>‹#›</a:t>
            </a:fld>
            <a:endParaRPr lang="en-US"/>
          </a:p>
        </p:txBody>
      </p:sp>
    </p:spTree>
    <p:extLst>
      <p:ext uri="{BB962C8B-B14F-4D97-AF65-F5344CB8AC3E}">
        <p14:creationId xmlns:p14="http://schemas.microsoft.com/office/powerpoint/2010/main" val="36561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3D3CE-4437-4BF0-8D9B-C01EDFBE7888}" type="slidenum">
              <a:rPr lang="en-US" smtClean="0"/>
              <a:t>1</a:t>
            </a:fld>
            <a:endParaRPr lang="en-US"/>
          </a:p>
        </p:txBody>
      </p:sp>
    </p:spTree>
    <p:extLst>
      <p:ext uri="{BB962C8B-B14F-4D97-AF65-F5344CB8AC3E}">
        <p14:creationId xmlns:p14="http://schemas.microsoft.com/office/powerpoint/2010/main" val="316991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3D3CE-4437-4BF0-8D9B-C01EDFBE7888}" type="slidenum">
              <a:rPr lang="en-US" smtClean="0"/>
              <a:t>2</a:t>
            </a:fld>
            <a:endParaRPr lang="en-US"/>
          </a:p>
        </p:txBody>
      </p:sp>
    </p:spTree>
    <p:extLst>
      <p:ext uri="{BB962C8B-B14F-4D97-AF65-F5344CB8AC3E}">
        <p14:creationId xmlns:p14="http://schemas.microsoft.com/office/powerpoint/2010/main" val="206619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3D3CE-4437-4BF0-8D9B-C01EDFBE7888}" type="slidenum">
              <a:rPr lang="en-US" smtClean="0"/>
              <a:t>3</a:t>
            </a:fld>
            <a:endParaRPr lang="en-US"/>
          </a:p>
        </p:txBody>
      </p:sp>
    </p:spTree>
    <p:extLst>
      <p:ext uri="{BB962C8B-B14F-4D97-AF65-F5344CB8AC3E}">
        <p14:creationId xmlns:p14="http://schemas.microsoft.com/office/powerpoint/2010/main" val="261171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3D3CE-4437-4BF0-8D9B-C01EDFBE7888}" type="slidenum">
              <a:rPr lang="en-US" smtClean="0"/>
              <a:t>5</a:t>
            </a:fld>
            <a:endParaRPr lang="en-US"/>
          </a:p>
        </p:txBody>
      </p:sp>
    </p:spTree>
    <p:extLst>
      <p:ext uri="{BB962C8B-B14F-4D97-AF65-F5344CB8AC3E}">
        <p14:creationId xmlns:p14="http://schemas.microsoft.com/office/powerpoint/2010/main" val="3388647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E40B17-6E3B-419A-AEE2-EA5A314116ED}" type="datetime1">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549B77-AE0F-4E37-B2E8-B45D421E8501}"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BDB077-020A-427E-BB86-BB77F24CF92E}"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AE0D67-F34A-472D-80B1-64A5259EDC7A}"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1D23B6-6890-4B19-BFE8-FA2CED312D4F}"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31F5CF-B53E-473C-BAC5-02D4E731E7CA}" type="datetime1">
              <a:rPr lang="en-US" smtClean="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5CC2355-88DF-452B-9CC2-73C42C24E517}" type="datetime1">
              <a:rPr lang="en-US" smtClean="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3C56D9-870E-49E9-BCF1-0EE03FE50B3C}" type="datetime1">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59A1BAA-C2A9-4FFE-87DA-1BAC2CC4CED1}" type="datetime1">
              <a:rPr lang="en-US" smtClean="0"/>
              <a:t>10/17/2017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C66CD4-1B9C-4D9A-9ADA-A29CB20D7580}" type="datetime1">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093637" y="6099004"/>
            <a:ext cx="1095186" cy="758996"/>
          </a:xfrm>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DEBB0B-D319-4DFA-BF7F-CD7CBD9CC9C9}" type="datetime1">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8DF29E-44C2-452E-87C5-75B61962E344}"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D38B3-386B-42FA-AF40-2631FDFE9558}" type="datetime1">
              <a:rPr lang="en-US" smtClean="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C0BC7-A13D-4EC1-8D65-F806CE3E17A2}" type="datetime1">
              <a:rPr lang="en-US" smtClean="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9C79A9-865E-4D81-A4CF-1BD72B347C33}" type="datetime1">
              <a:rPr lang="en-US" smtClean="0"/>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8C967-B013-416A-AE00-B9F6FF21AFAA}"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7AC566-D11C-4368-8B67-D4902E59317A}" type="datetime1">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766E70-3581-4516-82CE-7A6673C285E9}" type="datetime1">
              <a:rPr lang="en-US" smtClean="0"/>
              <a:t>10/17/2017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009" cy="6858000"/>
          </a:xfrm>
        </p:spPr>
      </p:pic>
      <p:sp>
        <p:nvSpPr>
          <p:cNvPr id="2" name="Title 1"/>
          <p:cNvSpPr>
            <a:spLocks noGrp="1"/>
          </p:cNvSpPr>
          <p:nvPr>
            <p:ph type="title"/>
          </p:nvPr>
        </p:nvSpPr>
        <p:spPr>
          <a:solidFill>
            <a:schemeClr val="bg1"/>
          </a:solidFill>
        </p:spPr>
        <p:txBody>
          <a:bodyPr/>
          <a:lstStyle/>
          <a:p>
            <a:r>
              <a:rPr lang="en-US" dirty="0" smtClean="0"/>
              <a:t>Various views of truth</a:t>
            </a:r>
            <a:br>
              <a:rPr lang="en-US" dirty="0" smtClean="0"/>
            </a:br>
            <a:r>
              <a:rPr lang="en-US" dirty="0"/>
              <a:t> </a:t>
            </a:r>
            <a:r>
              <a:rPr lang="en-US" dirty="0">
                <a:solidFill>
                  <a:srgbClr val="FFC000"/>
                </a:solidFill>
                <a:sym typeface="Wingdings" panose="05000000000000000000" pitchFamily="2" charset="2"/>
              </a:rPr>
              <a:t> </a:t>
            </a:r>
            <a:r>
              <a:rPr lang="en-US" i="1" dirty="0" smtClean="0">
                <a:solidFill>
                  <a:srgbClr val="FFC000"/>
                </a:solidFill>
              </a:rPr>
              <a:t>in our culture</a:t>
            </a:r>
            <a:endParaRPr lang="en-US" dirty="0"/>
          </a:p>
        </p:txBody>
      </p:sp>
      <p:sp>
        <p:nvSpPr>
          <p:cNvPr id="3" name="TextBox 2"/>
          <p:cNvSpPr txBox="1"/>
          <p:nvPr/>
        </p:nvSpPr>
        <p:spPr>
          <a:xfrm>
            <a:off x="680320" y="1834166"/>
            <a:ext cx="4767541" cy="4596614"/>
          </a:xfrm>
          <a:prstGeom prst="rect">
            <a:avLst/>
          </a:prstGeom>
          <a:solidFill>
            <a:schemeClr val="bg1">
              <a:alpha val="40000"/>
            </a:schemeClr>
          </a:solidFill>
        </p:spPr>
        <p:txBody>
          <a:bodyPr vert="horz" lIns="91440" tIns="45720" rIns="91440" bIns="45720" rtlCol="0">
            <a:noAutofit/>
          </a:bodyPr>
          <a:lstStyle>
            <a:lvl1pPr marL="228600" indent="-228600" defTabSz="914400">
              <a:lnSpc>
                <a:spcPct val="90000"/>
              </a:lnSpc>
              <a:spcBef>
                <a:spcPts val="1000"/>
              </a:spcBef>
              <a:buFont typeface="Arial" panose="020B0604020202020204" pitchFamily="34" charset="0"/>
              <a:buChar char="•"/>
              <a:defRPr sz="2400"/>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r>
              <a:rPr lang="en-US" sz="2600" dirty="0">
                <a:effectLst>
                  <a:outerShdw blurRad="38100" dist="38100" dir="2700000" algn="tl">
                    <a:srgbClr val="000000">
                      <a:alpha val="43137"/>
                    </a:srgbClr>
                  </a:outerShdw>
                </a:effectLst>
              </a:rPr>
              <a:t>Not “fake news”</a:t>
            </a:r>
          </a:p>
          <a:p>
            <a:r>
              <a:rPr lang="en-US" sz="2600" dirty="0">
                <a:effectLst>
                  <a:outerShdw blurRad="38100" dist="38100" dir="2700000" algn="tl">
                    <a:srgbClr val="000000">
                      <a:alpha val="43137"/>
                    </a:srgbClr>
                  </a:outerShdw>
                </a:effectLst>
              </a:rPr>
              <a:t>What scientists and experts say</a:t>
            </a:r>
          </a:p>
          <a:p>
            <a:r>
              <a:rPr lang="en-US" sz="2600" dirty="0">
                <a:effectLst>
                  <a:outerShdw blurRad="38100" dist="38100" dir="2700000" algn="tl">
                    <a:srgbClr val="000000">
                      <a:alpha val="43137"/>
                    </a:srgbClr>
                  </a:outerShdw>
                </a:effectLst>
              </a:rPr>
              <a:t>What gets the most “</a:t>
            </a:r>
            <a:r>
              <a:rPr lang="en-US" sz="2600" dirty="0" smtClean="0">
                <a:effectLst>
                  <a:outerShdw blurRad="38100" dist="38100" dir="2700000" algn="tl">
                    <a:srgbClr val="000000">
                      <a:alpha val="43137"/>
                    </a:srgbClr>
                  </a:outerShdw>
                </a:effectLst>
              </a:rPr>
              <a:t>likes,” Wiki-votes, </a:t>
            </a:r>
            <a:r>
              <a:rPr lang="en-US" sz="2600" dirty="0">
                <a:effectLst>
                  <a:outerShdw blurRad="38100" dist="38100" dir="2700000" algn="tl">
                    <a:srgbClr val="000000">
                      <a:alpha val="43137"/>
                    </a:srgbClr>
                  </a:outerShdw>
                </a:effectLst>
              </a:rPr>
              <a:t>or highest ratings</a:t>
            </a:r>
          </a:p>
          <a:p>
            <a:r>
              <a:rPr lang="en-US" sz="2600" dirty="0" smtClean="0">
                <a:effectLst>
                  <a:outerShdw blurRad="38100" dist="38100" dir="2700000" algn="tl">
                    <a:srgbClr val="000000">
                      <a:alpha val="43137"/>
                    </a:srgbClr>
                  </a:outerShdw>
                </a:effectLst>
              </a:rPr>
              <a:t>Time-tested </a:t>
            </a:r>
            <a:r>
              <a:rPr lang="en-US" sz="2600" dirty="0">
                <a:effectLst>
                  <a:outerShdw blurRad="38100" dist="38100" dir="2700000" algn="tl">
                    <a:srgbClr val="000000">
                      <a:alpha val="43137"/>
                    </a:srgbClr>
                  </a:outerShdw>
                </a:effectLst>
              </a:rPr>
              <a:t>facts</a:t>
            </a:r>
          </a:p>
          <a:p>
            <a:r>
              <a:rPr lang="en-US" sz="2600" dirty="0">
                <a:effectLst>
                  <a:outerShdw blurRad="38100" dist="38100" dir="2700000" algn="tl">
                    <a:srgbClr val="000000">
                      <a:alpha val="43137"/>
                    </a:srgbClr>
                  </a:outerShdw>
                </a:effectLst>
              </a:rPr>
              <a:t>Provable facts</a:t>
            </a:r>
          </a:p>
          <a:p>
            <a:r>
              <a:rPr lang="en-US" sz="2600" dirty="0">
                <a:effectLst>
                  <a:outerShdw blurRad="38100" dist="38100" dir="2700000" algn="tl">
                    <a:srgbClr val="000000">
                      <a:alpha val="43137"/>
                    </a:srgbClr>
                  </a:outerShdw>
                </a:effectLst>
              </a:rPr>
              <a:t>Logically proven propositions</a:t>
            </a:r>
          </a:p>
          <a:p>
            <a:r>
              <a:rPr lang="en-US" sz="2600" dirty="0">
                <a:effectLst>
                  <a:outerShdw blurRad="38100" dist="38100" dir="2700000" algn="tl">
                    <a:srgbClr val="000000">
                      <a:alpha val="43137"/>
                    </a:srgbClr>
                  </a:outerShdw>
                </a:effectLst>
              </a:rPr>
              <a:t>Emotionally appealing </a:t>
            </a:r>
            <a:r>
              <a:rPr lang="en-US" sz="2600" dirty="0" smtClean="0">
                <a:effectLst>
                  <a:outerShdw blurRad="38100" dist="38100" dir="2700000" algn="tl">
                    <a:srgbClr val="000000">
                      <a:alpha val="43137"/>
                    </a:srgbClr>
                  </a:outerShdw>
                </a:effectLst>
              </a:rPr>
              <a:t>propositions</a:t>
            </a:r>
            <a:endParaRPr lang="en-US" sz="2600"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1</a:t>
            </a:fld>
            <a:endParaRPr lang="en-US" dirty="0"/>
          </a:p>
        </p:txBody>
      </p:sp>
      <p:sp>
        <p:nvSpPr>
          <p:cNvPr id="8" name="TextBox 7"/>
          <p:cNvSpPr txBox="1"/>
          <p:nvPr/>
        </p:nvSpPr>
        <p:spPr>
          <a:xfrm>
            <a:off x="5447862" y="1834166"/>
            <a:ext cx="4846320" cy="4596614"/>
          </a:xfrm>
          <a:prstGeom prst="rect">
            <a:avLst/>
          </a:prstGeom>
          <a:solidFill>
            <a:schemeClr val="bg1">
              <a:alpha val="40000"/>
            </a:schemeClr>
          </a:solidFill>
        </p:spPr>
        <p:txBody>
          <a:bodyPr vert="horz" lIns="91440" tIns="45720" rIns="91440" bIns="45720" rtlCol="0">
            <a:normAutofit/>
          </a:bodyPr>
          <a:lstStyle>
            <a:lvl1pPr marL="228600" indent="-228600" defTabSz="914400">
              <a:lnSpc>
                <a:spcPct val="90000"/>
              </a:lnSpc>
              <a:spcBef>
                <a:spcPts val="1000"/>
              </a:spcBef>
              <a:buFont typeface="Arial" panose="020B0604020202020204" pitchFamily="34" charset="0"/>
              <a:buChar char="•"/>
              <a:defRPr sz="2400"/>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r>
              <a:rPr lang="en-US" sz="2600" dirty="0" smtClean="0">
                <a:effectLst>
                  <a:outerShdw blurRad="38100" dist="38100" dir="2700000" algn="tl">
                    <a:srgbClr val="000000">
                      <a:alpha val="43137"/>
                    </a:srgbClr>
                  </a:outerShdw>
                </a:effectLst>
              </a:rPr>
              <a:t>Jury verdicts</a:t>
            </a:r>
          </a:p>
          <a:p>
            <a:r>
              <a:rPr lang="en-US" sz="2600" dirty="0" smtClean="0">
                <a:effectLst>
                  <a:outerShdw blurRad="38100" dist="38100" dir="2700000" algn="tl">
                    <a:srgbClr val="000000">
                      <a:alpha val="43137"/>
                    </a:srgbClr>
                  </a:outerShdw>
                </a:effectLst>
              </a:rPr>
              <a:t>Oft-repeated </a:t>
            </a:r>
            <a:r>
              <a:rPr lang="en-US" sz="2600" dirty="0">
                <a:effectLst>
                  <a:outerShdw blurRad="38100" dist="38100" dir="2700000" algn="tl">
                    <a:srgbClr val="000000">
                      <a:alpha val="43137"/>
                    </a:srgbClr>
                  </a:outerShdw>
                </a:effectLst>
              </a:rPr>
              <a:t>information</a:t>
            </a:r>
          </a:p>
          <a:p>
            <a:r>
              <a:rPr lang="en-US" sz="2600" dirty="0">
                <a:effectLst>
                  <a:outerShdw blurRad="38100" dist="38100" dir="2700000" algn="tl">
                    <a:srgbClr val="000000">
                      <a:alpha val="43137"/>
                    </a:srgbClr>
                  </a:outerShdw>
                </a:effectLst>
              </a:rPr>
              <a:t>Explanatory “myths”</a:t>
            </a:r>
          </a:p>
          <a:p>
            <a:r>
              <a:rPr lang="en-US" sz="2600" dirty="0">
                <a:effectLst>
                  <a:outerShdw blurRad="38100" dist="38100" dir="2700000" algn="tl">
                    <a:srgbClr val="000000">
                      <a:alpha val="43137"/>
                    </a:srgbClr>
                  </a:outerShdw>
                </a:effectLst>
              </a:rPr>
              <a:t>Verified, peer-reviewed, triangulated data</a:t>
            </a:r>
          </a:p>
          <a:p>
            <a:r>
              <a:rPr lang="en-US" sz="2600" dirty="0">
                <a:effectLst>
                  <a:outerShdw blurRad="38100" dist="38100" dir="2700000" algn="tl">
                    <a:srgbClr val="000000">
                      <a:alpha val="43137"/>
                    </a:srgbClr>
                  </a:outerShdw>
                </a:effectLst>
              </a:rPr>
              <a:t>What works for me</a:t>
            </a:r>
          </a:p>
          <a:p>
            <a:r>
              <a:rPr lang="en-US" sz="2600" dirty="0">
                <a:effectLst>
                  <a:outerShdw blurRad="38100" dist="38100" dir="2700000" algn="tl">
                    <a:srgbClr val="000000">
                      <a:alpha val="43137"/>
                    </a:srgbClr>
                  </a:outerShdw>
                </a:effectLst>
              </a:rPr>
              <a:t>What the Bible says</a:t>
            </a:r>
          </a:p>
          <a:p>
            <a:r>
              <a:rPr lang="en-US" sz="2600" dirty="0">
                <a:effectLst>
                  <a:outerShdw blurRad="38100" dist="38100" dir="2700000" algn="tl">
                    <a:srgbClr val="000000">
                      <a:alpha val="43137"/>
                    </a:srgbClr>
                  </a:outerShdw>
                </a:effectLst>
              </a:rPr>
              <a:t>What Nature says</a:t>
            </a:r>
          </a:p>
          <a:p>
            <a:r>
              <a:rPr lang="en-US" sz="2600" dirty="0">
                <a:effectLst>
                  <a:outerShdw blurRad="38100" dist="38100" dir="2700000" algn="tl">
                    <a:srgbClr val="000000">
                      <a:alpha val="43137"/>
                    </a:srgbClr>
                  </a:outerShdw>
                </a:effectLst>
              </a:rPr>
              <a:t>Truth is troth</a:t>
            </a:r>
          </a:p>
        </p:txBody>
      </p:sp>
    </p:spTree>
    <p:extLst>
      <p:ext uri="{BB962C8B-B14F-4D97-AF65-F5344CB8AC3E}">
        <p14:creationId xmlns:p14="http://schemas.microsoft.com/office/powerpoint/2010/main" val="125726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fall color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962" y="9144"/>
            <a:ext cx="12173038" cy="6848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US" dirty="0"/>
              <a:t>Christian perspectives on </a:t>
            </a:r>
            <a:r>
              <a:rPr lang="en-US" dirty="0" smtClean="0"/>
              <a:t>truth</a:t>
            </a:r>
            <a:br>
              <a:rPr lang="en-US" dirty="0" smtClean="0"/>
            </a:br>
            <a:r>
              <a:rPr lang="en-US" dirty="0"/>
              <a:t> </a:t>
            </a:r>
            <a:r>
              <a:rPr lang="en-US" dirty="0">
                <a:solidFill>
                  <a:srgbClr val="FFC000"/>
                </a:solidFill>
                <a:sym typeface="Wingdings" panose="05000000000000000000" pitchFamily="2" charset="2"/>
              </a:rPr>
              <a:t> </a:t>
            </a:r>
            <a:r>
              <a:rPr lang="en-US" i="1" dirty="0">
                <a:solidFill>
                  <a:srgbClr val="FFC000"/>
                </a:solidFill>
              </a:rPr>
              <a:t>Christianity </a:t>
            </a:r>
            <a:r>
              <a:rPr lang="en-US" i="1" u="sng" dirty="0">
                <a:solidFill>
                  <a:srgbClr val="FFC000"/>
                </a:solidFill>
              </a:rPr>
              <a:t>against</a:t>
            </a:r>
            <a:r>
              <a:rPr lang="en-US" i="1" dirty="0" smtClean="0">
                <a:solidFill>
                  <a:srgbClr val="FFC000"/>
                </a:solidFill>
              </a:rPr>
              <a:t> </a:t>
            </a:r>
            <a:r>
              <a:rPr lang="en-US" i="1" dirty="0">
                <a:solidFill>
                  <a:srgbClr val="FFC000"/>
                </a:solidFill>
              </a:rPr>
              <a:t>culture</a:t>
            </a:r>
            <a:endParaRPr lang="en-US" dirty="0"/>
          </a:p>
        </p:txBody>
      </p:sp>
      <p:sp>
        <p:nvSpPr>
          <p:cNvPr id="3" name="Content Placeholder 2"/>
          <p:cNvSpPr>
            <a:spLocks noGrp="1"/>
          </p:cNvSpPr>
          <p:nvPr>
            <p:ph idx="1"/>
          </p:nvPr>
        </p:nvSpPr>
        <p:spPr>
          <a:xfrm>
            <a:off x="389744" y="1834166"/>
            <a:ext cx="11377535" cy="5023834"/>
          </a:xfrm>
          <a:solidFill>
            <a:schemeClr val="bg1">
              <a:alpha val="40000"/>
            </a:schemeClr>
          </a:solidFill>
        </p:spPr>
        <p:txBody>
          <a:bodyPr vert="horz" lIns="91440" tIns="45720" rIns="91440" bIns="45720" rtlCol="0">
            <a:normAutofit fontScale="92500" lnSpcReduction="10000"/>
          </a:bodyPr>
          <a:lstStyle/>
          <a:p>
            <a:pPr marL="457200" indent="-457200">
              <a:buFont typeface="+mj-lt"/>
              <a:buAutoNum type="arabicPeriod"/>
            </a:pPr>
            <a:r>
              <a:rPr lang="en-US" sz="2300" dirty="0" smtClean="0">
                <a:effectLst>
                  <a:outerShdw blurRad="38100" dist="38100" dir="2700000" algn="tl">
                    <a:srgbClr val="000000">
                      <a:alpha val="43137"/>
                    </a:srgbClr>
                  </a:outerShdw>
                </a:effectLst>
              </a:rPr>
              <a:t>The Bible is true (literal readings are most trustworthy)</a:t>
            </a:r>
          </a:p>
          <a:p>
            <a:pPr marL="457200" indent="-457200">
              <a:buFont typeface="+mj-lt"/>
              <a:buAutoNum type="arabicPeriod"/>
            </a:pPr>
            <a:r>
              <a:rPr lang="en-US" sz="2300" dirty="0" smtClean="0">
                <a:effectLst>
                  <a:outerShdw blurRad="38100" dist="38100" dir="2700000" algn="tl">
                    <a:srgbClr val="000000">
                      <a:alpha val="43137"/>
                    </a:srgbClr>
                  </a:outerShdw>
                </a:effectLst>
              </a:rPr>
              <a:t>What ought to be true in my worldview is a factor</a:t>
            </a:r>
          </a:p>
          <a:p>
            <a:pPr marL="457200" indent="-457200">
              <a:buFont typeface="+mj-lt"/>
              <a:buAutoNum type="arabicPeriod"/>
            </a:pPr>
            <a:r>
              <a:rPr lang="en-US" sz="2300" dirty="0" smtClean="0">
                <a:effectLst>
                  <a:outerShdw blurRad="38100" dist="38100" dir="2700000" algn="tl">
                    <a:srgbClr val="000000">
                      <a:alpha val="43137"/>
                    </a:srgbClr>
                  </a:outerShdw>
                </a:effectLst>
              </a:rPr>
              <a:t>Aligned with Platonic </a:t>
            </a:r>
            <a:r>
              <a:rPr lang="en-US" sz="2300" i="1" dirty="0" smtClean="0">
                <a:effectLst>
                  <a:outerShdw blurRad="38100" dist="38100" dir="2700000" algn="tl">
                    <a:srgbClr val="000000">
                      <a:alpha val="43137"/>
                    </a:srgbClr>
                  </a:outerShdw>
                </a:effectLst>
              </a:rPr>
              <a:t>Idealism </a:t>
            </a:r>
            <a:r>
              <a:rPr lang="en-US" sz="2300" dirty="0" smtClean="0">
                <a:effectLst>
                  <a:outerShdw blurRad="38100" dist="38100" dir="2700000" algn="tl">
                    <a:srgbClr val="000000">
                      <a:alpha val="43137"/>
                    </a:srgbClr>
                  </a:outerShdw>
                </a:effectLst>
              </a:rPr>
              <a:t>like this:</a:t>
            </a:r>
          </a:p>
          <a:p>
            <a:pPr lvl="1"/>
            <a:r>
              <a:rPr lang="en-US" sz="2300" dirty="0" smtClean="0">
                <a:effectLst>
                  <a:outerShdw blurRad="38100" dist="38100" dir="2700000" algn="tl">
                    <a:srgbClr val="000000">
                      <a:alpha val="43137"/>
                    </a:srgbClr>
                  </a:outerShdw>
                </a:effectLst>
              </a:rPr>
              <a:t>The “idea” of what’s ultimately right and true supersedes “realistic” observations such as scientific evidence of evolutionary processes or human-influenced global warming. </a:t>
            </a:r>
          </a:p>
          <a:p>
            <a:pPr marL="457200" indent="-457200">
              <a:buFont typeface="+mj-lt"/>
              <a:buAutoNum type="arabicPeriod"/>
            </a:pPr>
            <a:r>
              <a:rPr lang="en-US" sz="2300" dirty="0" smtClean="0">
                <a:effectLst>
                  <a:outerShdw blurRad="38100" dist="38100" dir="2700000" algn="tl">
                    <a:srgbClr val="000000">
                      <a:alpha val="43137"/>
                    </a:srgbClr>
                  </a:outerShdw>
                </a:effectLst>
              </a:rPr>
              <a:t>Aligned with Aristotelian </a:t>
            </a:r>
            <a:r>
              <a:rPr lang="en-US" sz="2300" i="1" dirty="0">
                <a:effectLst>
                  <a:outerShdw blurRad="38100" dist="38100" dir="2700000" algn="tl">
                    <a:srgbClr val="000000">
                      <a:alpha val="43137"/>
                    </a:srgbClr>
                  </a:outerShdw>
                </a:effectLst>
              </a:rPr>
              <a:t>Realism </a:t>
            </a:r>
            <a:r>
              <a:rPr lang="en-US" sz="2300" dirty="0">
                <a:effectLst>
                  <a:outerShdw blurRad="38100" dist="38100" dir="2700000" algn="tl">
                    <a:srgbClr val="000000">
                      <a:alpha val="43137"/>
                    </a:srgbClr>
                  </a:outerShdw>
                </a:effectLst>
              </a:rPr>
              <a:t>like this:</a:t>
            </a:r>
            <a:endParaRPr lang="en-US" sz="2300" dirty="0" smtClean="0">
              <a:effectLst>
                <a:outerShdw blurRad="38100" dist="38100" dir="2700000" algn="tl">
                  <a:srgbClr val="000000">
                    <a:alpha val="43137"/>
                  </a:srgbClr>
                </a:outerShdw>
              </a:effectLst>
            </a:endParaRPr>
          </a:p>
          <a:p>
            <a:pPr lvl="1"/>
            <a:r>
              <a:rPr lang="en-US" sz="2300" dirty="0" smtClean="0">
                <a:effectLst>
                  <a:outerShdw blurRad="38100" dist="38100" dir="2700000" algn="tl">
                    <a:srgbClr val="000000">
                      <a:alpha val="43137"/>
                    </a:srgbClr>
                  </a:outerShdw>
                </a:effectLst>
              </a:rPr>
              <a:t>The “reality” of my personal experiences (with race, gender, class, politics, perceived persecution, etc.) is more real and true than some “intellectual fancy footwork” some academic or political leader or other elite can put forth.  </a:t>
            </a:r>
          </a:p>
          <a:p>
            <a:pPr marL="457200" indent="-457200">
              <a:buFont typeface="+mj-lt"/>
              <a:buAutoNum type="arabicPeriod"/>
            </a:pPr>
            <a:r>
              <a:rPr lang="en-US" sz="2300" dirty="0">
                <a:effectLst>
                  <a:outerShdw blurRad="38100" dist="38100" dir="2700000" algn="tl">
                    <a:srgbClr val="000000">
                      <a:alpha val="43137"/>
                    </a:srgbClr>
                  </a:outerShdw>
                </a:effectLst>
              </a:rPr>
              <a:t>In education:</a:t>
            </a:r>
          </a:p>
          <a:p>
            <a:pPr lvl="1"/>
            <a:r>
              <a:rPr lang="en-US" sz="2300" dirty="0">
                <a:effectLst>
                  <a:outerShdw blurRad="38100" dist="38100" dir="2700000" algn="tl">
                    <a:srgbClr val="000000">
                      <a:alpha val="43137"/>
                    </a:srgbClr>
                  </a:outerShdw>
                </a:effectLst>
              </a:rPr>
              <a:t>Stick to time-tested truths and curriculum materials, formats, methods, etc.  </a:t>
            </a:r>
          </a:p>
          <a:p>
            <a:pPr lvl="1"/>
            <a:r>
              <a:rPr lang="en-US" sz="2300" dirty="0" smtClean="0">
                <a:effectLst>
                  <a:outerShdw blurRad="38100" dist="38100" dir="2700000" algn="tl">
                    <a:srgbClr val="000000">
                      <a:alpha val="43137"/>
                    </a:srgbClr>
                  </a:outerShdw>
                </a:effectLst>
              </a:rPr>
              <a:t>Influenced by the concepts of timeless truths and perennial, essential learnings in </a:t>
            </a:r>
            <a:r>
              <a:rPr lang="en-US" sz="2300" dirty="0" err="1" smtClean="0">
                <a:effectLst>
                  <a:outerShdw blurRad="38100" dist="38100" dir="2700000" algn="tl">
                    <a:srgbClr val="000000">
                      <a:alpha val="43137"/>
                    </a:srgbClr>
                  </a:outerShdw>
                </a:effectLst>
              </a:rPr>
              <a:t>perennialism</a:t>
            </a:r>
            <a:r>
              <a:rPr lang="en-US" sz="2300" dirty="0" smtClean="0">
                <a:effectLst>
                  <a:outerShdw blurRad="38100" dist="38100" dir="2700000" algn="tl">
                    <a:srgbClr val="000000">
                      <a:alpha val="43137"/>
                    </a:srgbClr>
                  </a:outerShdw>
                </a:effectLst>
              </a:rPr>
              <a:t> and essentialism.  </a:t>
            </a:r>
          </a:p>
          <a:p>
            <a:pPr lvl="1"/>
            <a:r>
              <a:rPr lang="en-US" sz="2300" dirty="0" smtClean="0">
                <a:effectLst>
                  <a:outerShdw blurRad="38100" dist="38100" dir="2700000" algn="tl">
                    <a:srgbClr val="000000">
                      <a:alpha val="43137"/>
                    </a:srgbClr>
                  </a:outerShdw>
                </a:effectLst>
              </a:rPr>
              <a:t>Emphasis on individual salvation as the focus of a calling</a:t>
            </a:r>
          </a:p>
          <a:p>
            <a:pPr lvl="2"/>
            <a:r>
              <a:rPr lang="en-US" sz="2100" dirty="0" smtClean="0">
                <a:effectLst>
                  <a:outerShdw blurRad="38100" dist="38100" dir="2700000" algn="tl">
                    <a:srgbClr val="000000">
                      <a:alpha val="43137"/>
                    </a:srgbClr>
                  </a:outerShdw>
                </a:effectLst>
              </a:rPr>
              <a:t>So education should empower a cycle of winning souls for Christ.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1982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009" cy="6858000"/>
          </a:xfrm>
          <a:solidFill>
            <a:schemeClr val="bg1">
              <a:alpha val="40000"/>
            </a:schemeClr>
          </a:solidFill>
        </p:spPr>
      </p:pic>
      <p:sp>
        <p:nvSpPr>
          <p:cNvPr id="2" name="Title 1"/>
          <p:cNvSpPr>
            <a:spLocks noGrp="1"/>
          </p:cNvSpPr>
          <p:nvPr>
            <p:ph type="title"/>
          </p:nvPr>
        </p:nvSpPr>
        <p:spPr>
          <a:xfrm>
            <a:off x="680321" y="223206"/>
            <a:ext cx="9613861" cy="1080938"/>
          </a:xfrm>
          <a:solidFill>
            <a:schemeClr val="bg1"/>
          </a:solidFill>
        </p:spPr>
        <p:txBody>
          <a:bodyPr/>
          <a:lstStyle/>
          <a:p>
            <a:r>
              <a:rPr lang="en-US" dirty="0"/>
              <a:t>Christian perspectives on </a:t>
            </a:r>
            <a:r>
              <a:rPr lang="en-US" dirty="0" smtClean="0"/>
              <a:t>truth</a:t>
            </a:r>
            <a:br>
              <a:rPr lang="en-US" dirty="0" smtClean="0"/>
            </a:br>
            <a:r>
              <a:rPr lang="en-US" dirty="0"/>
              <a:t> </a:t>
            </a:r>
            <a:r>
              <a:rPr lang="en-US" dirty="0">
                <a:solidFill>
                  <a:srgbClr val="FFC000"/>
                </a:solidFill>
                <a:sym typeface="Wingdings" panose="05000000000000000000" pitchFamily="2" charset="2"/>
              </a:rPr>
              <a:t> </a:t>
            </a:r>
            <a:r>
              <a:rPr lang="en-US" i="1" dirty="0">
                <a:solidFill>
                  <a:srgbClr val="FFC000"/>
                </a:solidFill>
              </a:rPr>
              <a:t>Christianity </a:t>
            </a:r>
            <a:r>
              <a:rPr lang="en-US" i="1" u="sng" dirty="0">
                <a:solidFill>
                  <a:srgbClr val="FFC000"/>
                </a:solidFill>
              </a:rPr>
              <a:t>embracing</a:t>
            </a:r>
            <a:r>
              <a:rPr lang="en-US" i="1" dirty="0">
                <a:solidFill>
                  <a:srgbClr val="FFC000"/>
                </a:solidFill>
              </a:rPr>
              <a:t> culture</a:t>
            </a:r>
            <a:endParaRPr lang="en-US" dirty="0"/>
          </a:p>
        </p:txBody>
      </p:sp>
      <p:sp>
        <p:nvSpPr>
          <p:cNvPr id="3" name="Rectangle 2"/>
          <p:cNvSpPr/>
          <p:nvPr/>
        </p:nvSpPr>
        <p:spPr>
          <a:xfrm>
            <a:off x="0" y="1304144"/>
            <a:ext cx="12207009" cy="5553856"/>
          </a:xfrm>
          <a:prstGeom prst="rect">
            <a:avLst/>
          </a:prstGeom>
          <a:solidFill>
            <a:schemeClr val="bg1">
              <a:alpha val="40000"/>
            </a:schemeClr>
          </a:solidFill>
        </p:spPr>
        <p:txBody>
          <a:bodyPr vert="horz" lIns="91440" tIns="45720" rIns="91440" bIns="45720" rtlCol="0">
            <a:normAutofit fontScale="77500" lnSpcReduction="20000"/>
          </a:bodyPr>
          <a:lstStyle/>
          <a:p>
            <a:pPr marL="514350" indent="-514350" defTabSz="914400">
              <a:lnSpc>
                <a:spcPct val="120000"/>
              </a:lnSpc>
              <a:buFont typeface="+mj-lt"/>
              <a:buAutoNum type="arabicPeriod"/>
            </a:pPr>
            <a:r>
              <a:rPr lang="en-US" sz="2300" dirty="0" smtClean="0">
                <a:effectLst>
                  <a:outerShdw blurRad="38100" dist="38100" dir="2700000" algn="tl">
                    <a:srgbClr val="000000">
                      <a:alpha val="43137"/>
                    </a:srgbClr>
                  </a:outerShdw>
                </a:effectLst>
              </a:rPr>
              <a:t>Truth has a variety of sources.</a:t>
            </a:r>
          </a:p>
          <a:p>
            <a:pPr marL="800100" lvl="1"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The Bible is true but historically and culturally positioned.  </a:t>
            </a:r>
          </a:p>
          <a:p>
            <a:pPr marL="1257300" lvl="2"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And it’s not meant to be a history or science book.  </a:t>
            </a:r>
          </a:p>
          <a:p>
            <a:pPr marL="800100" lvl="1"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Creation and human endeavors also provide us a panoply of truth.  </a:t>
            </a:r>
          </a:p>
          <a:p>
            <a:pPr marL="514350" indent="-514350" defTabSz="914400">
              <a:lnSpc>
                <a:spcPct val="120000"/>
              </a:lnSpc>
              <a:buFont typeface="+mj-lt"/>
              <a:buAutoNum type="arabicPeriod"/>
            </a:pPr>
            <a:r>
              <a:rPr lang="en-US" sz="2300" dirty="0" smtClean="0">
                <a:effectLst>
                  <a:outerShdw blurRad="38100" dist="38100" dir="2700000" algn="tl">
                    <a:srgbClr val="000000">
                      <a:alpha val="43137"/>
                    </a:srgbClr>
                  </a:outerShdw>
                </a:effectLst>
              </a:rPr>
              <a:t>Our worldviews and our sense of what’s true are in a recursive relationship.</a:t>
            </a:r>
          </a:p>
          <a:p>
            <a:pPr marL="800100" lvl="1"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Constantly influencing and rewriting each other</a:t>
            </a:r>
          </a:p>
          <a:p>
            <a:pPr marL="514350" indent="-514350" defTabSz="914400">
              <a:lnSpc>
                <a:spcPct val="120000"/>
              </a:lnSpc>
              <a:buFont typeface="+mj-lt"/>
              <a:buAutoNum type="arabicPeriod"/>
            </a:pPr>
            <a:r>
              <a:rPr lang="en-US" sz="2300" dirty="0" smtClean="0">
                <a:effectLst>
                  <a:outerShdw blurRad="38100" dist="38100" dir="2700000" algn="tl">
                    <a:srgbClr val="000000">
                      <a:alpha val="43137"/>
                    </a:srgbClr>
                  </a:outerShdw>
                </a:effectLst>
              </a:rPr>
              <a:t>Aligned with Aristotelian </a:t>
            </a:r>
            <a:r>
              <a:rPr lang="en-US" sz="2300" i="1" dirty="0" smtClean="0">
                <a:effectLst>
                  <a:outerShdw blurRad="38100" dist="38100" dir="2700000" algn="tl">
                    <a:srgbClr val="000000">
                      <a:alpha val="43137"/>
                    </a:srgbClr>
                  </a:outerShdw>
                </a:effectLst>
              </a:rPr>
              <a:t>Realism</a:t>
            </a:r>
            <a:r>
              <a:rPr lang="en-US" sz="2300" i="1"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like this</a:t>
            </a:r>
            <a:r>
              <a:rPr lang="en-US" sz="2300" dirty="0" smtClean="0">
                <a:effectLst>
                  <a:outerShdw blurRad="38100" dist="38100" dir="2700000" algn="tl">
                    <a:srgbClr val="000000">
                      <a:alpha val="43137"/>
                    </a:srgbClr>
                  </a:outerShdw>
                </a:effectLst>
              </a:rPr>
              <a:t>:</a:t>
            </a:r>
          </a:p>
          <a:p>
            <a:pPr marL="800100" lvl="1"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We can and must trust the work of human discovery over the millennia.  We can get a sense of the “ideal” from the vast reiteration of the “real.”</a:t>
            </a:r>
          </a:p>
          <a:p>
            <a:pPr marL="514350" indent="-514350" defTabSz="914400">
              <a:lnSpc>
                <a:spcPct val="120000"/>
              </a:lnSpc>
              <a:buFont typeface="+mj-lt"/>
              <a:buAutoNum type="arabicPeriod"/>
            </a:pPr>
            <a:r>
              <a:rPr lang="en-US" sz="2300" dirty="0" smtClean="0">
                <a:effectLst>
                  <a:outerShdw blurRad="38100" dist="38100" dir="2700000" algn="tl">
                    <a:srgbClr val="000000">
                      <a:alpha val="43137"/>
                    </a:srgbClr>
                  </a:outerShdw>
                </a:effectLst>
              </a:rPr>
              <a:t>Aligned with Platonic </a:t>
            </a:r>
            <a:r>
              <a:rPr lang="en-US" sz="2300" i="1" dirty="0" smtClean="0">
                <a:effectLst>
                  <a:outerShdw blurRad="38100" dist="38100" dir="2700000" algn="tl">
                    <a:srgbClr val="000000">
                      <a:alpha val="43137"/>
                    </a:srgbClr>
                  </a:outerShdw>
                </a:effectLst>
              </a:rPr>
              <a:t>Idealism</a:t>
            </a:r>
            <a:r>
              <a:rPr lang="en-US" sz="2300" i="1"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like this</a:t>
            </a:r>
            <a:r>
              <a:rPr lang="en-US" sz="2300" dirty="0" smtClean="0">
                <a:effectLst>
                  <a:outerShdw blurRad="38100" dist="38100" dir="2700000" algn="tl">
                    <a:srgbClr val="000000">
                      <a:alpha val="43137"/>
                    </a:srgbClr>
                  </a:outerShdw>
                </a:effectLst>
              </a:rPr>
              <a:t>:</a:t>
            </a:r>
          </a:p>
          <a:p>
            <a:pPr marL="800100" lvl="1"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Christians in such a rich cultural heritage can strongly sense the “idea” of what’s right and true from the Bible, history, culture, and science—all working together.  </a:t>
            </a:r>
          </a:p>
          <a:p>
            <a:pPr marL="514350" indent="-514350" defTabSz="914400">
              <a:lnSpc>
                <a:spcPct val="120000"/>
              </a:lnSpc>
              <a:buFont typeface="+mj-lt"/>
              <a:buAutoNum type="arabicPeriod"/>
            </a:pPr>
            <a:r>
              <a:rPr lang="en-US" sz="2300" dirty="0">
                <a:effectLst>
                  <a:outerShdw blurRad="38100" dist="38100" dir="2700000" algn="tl">
                    <a:srgbClr val="000000">
                      <a:alpha val="43137"/>
                    </a:srgbClr>
                  </a:outerShdw>
                </a:effectLst>
              </a:rPr>
              <a:t>In education:</a:t>
            </a:r>
          </a:p>
          <a:p>
            <a:pPr marL="800100" lvl="1" indent="-342900" defTabSz="914400">
              <a:lnSpc>
                <a:spcPct val="120000"/>
              </a:lnSpc>
              <a:buFont typeface="Arial" panose="020B0604020202020204" pitchFamily="34" charset="0"/>
              <a:buChar char="•"/>
            </a:pPr>
            <a:r>
              <a:rPr lang="en-US" sz="2300" dirty="0">
                <a:effectLst>
                  <a:outerShdw blurRad="38100" dist="38100" dir="2700000" algn="tl">
                    <a:srgbClr val="000000">
                      <a:alpha val="43137"/>
                    </a:srgbClr>
                  </a:outerShdw>
                </a:effectLst>
              </a:rPr>
              <a:t>Explore new ideas and realities.  Constantly try new methods to scientifically test for enhanced learning results.  Help students try on new ideas and identities.  </a:t>
            </a:r>
          </a:p>
          <a:p>
            <a:pPr marL="800100" lvl="1" indent="-342900" defTabSz="914400">
              <a:lnSpc>
                <a:spcPct val="120000"/>
              </a:lnSpc>
              <a:buFont typeface="Arial" panose="020B0604020202020204" pitchFamily="34" charset="0"/>
              <a:buChar char="•"/>
            </a:pPr>
            <a:r>
              <a:rPr lang="en-US" sz="2300" dirty="0" smtClean="0">
                <a:effectLst>
                  <a:outerShdw blurRad="38100" dist="38100" dir="2700000" algn="tl">
                    <a:srgbClr val="000000">
                      <a:alpha val="43137"/>
                    </a:srgbClr>
                  </a:outerShdw>
                </a:effectLst>
              </a:rPr>
              <a:t>Influenced by the focus on the exploration of new truth and experimentation in education in humanism, progressivism, behaviorism, </a:t>
            </a:r>
            <a:r>
              <a:rPr lang="en-US" sz="2300" dirty="0" err="1" smtClean="0">
                <a:effectLst>
                  <a:outerShdw blurRad="38100" dist="38100" dir="2700000" algn="tl">
                    <a:srgbClr val="000000">
                      <a:alpha val="43137"/>
                    </a:srgbClr>
                  </a:outerShdw>
                </a:effectLst>
              </a:rPr>
              <a:t>reconstructionism</a:t>
            </a:r>
            <a:r>
              <a:rPr lang="en-US" sz="2300" dirty="0" smtClean="0">
                <a:effectLst>
                  <a:outerShdw blurRad="38100" dist="38100" dir="2700000" algn="tl">
                    <a:srgbClr val="000000">
                      <a:alpha val="43137"/>
                    </a:srgbClr>
                  </a:outerShdw>
                </a:effectLst>
              </a:rPr>
              <a:t>, existentialism, even post-modernism.</a:t>
            </a:r>
          </a:p>
          <a:p>
            <a:pPr marL="800100" lvl="1" indent="-342900">
              <a:buFont typeface="Arial" panose="020B0604020202020204" pitchFamily="34" charset="0"/>
              <a:buChar char="•"/>
            </a:pPr>
            <a:r>
              <a:rPr lang="en-US" sz="2300" dirty="0">
                <a:effectLst>
                  <a:outerShdw blurRad="38100" dist="38100" dir="2700000" algn="tl">
                    <a:srgbClr val="000000">
                      <a:alpha val="43137"/>
                    </a:srgbClr>
                  </a:outerShdw>
                </a:effectLst>
              </a:rPr>
              <a:t>Emphasis on </a:t>
            </a:r>
            <a:r>
              <a:rPr lang="en-US" sz="2300" dirty="0" smtClean="0">
                <a:effectLst>
                  <a:outerShdw blurRad="38100" dist="38100" dir="2700000" algn="tl">
                    <a:srgbClr val="000000">
                      <a:alpha val="43137"/>
                    </a:srgbClr>
                  </a:outerShdw>
                </a:effectLst>
              </a:rPr>
              <a:t>social justice (bringing Christ’s perpetual love) as </a:t>
            </a:r>
            <a:r>
              <a:rPr lang="en-US" sz="2300" dirty="0">
                <a:effectLst>
                  <a:outerShdw blurRad="38100" dist="38100" dir="2700000" algn="tl">
                    <a:srgbClr val="000000">
                      <a:alpha val="43137"/>
                    </a:srgbClr>
                  </a:outerShdw>
                </a:effectLst>
              </a:rPr>
              <a:t>the focus of a </a:t>
            </a:r>
            <a:r>
              <a:rPr lang="en-US" sz="2300" dirty="0" smtClean="0">
                <a:effectLst>
                  <a:outerShdw blurRad="38100" dist="38100" dir="2700000" algn="tl">
                    <a:srgbClr val="000000">
                      <a:alpha val="43137"/>
                    </a:srgbClr>
                  </a:outerShdw>
                </a:effectLst>
              </a:rPr>
              <a:t>calling</a:t>
            </a:r>
          </a:p>
          <a:p>
            <a:pPr marL="1257300" lvl="2" indent="-342900">
              <a:buFont typeface="Arial" panose="020B0604020202020204" pitchFamily="34" charset="0"/>
              <a:buChar char="•"/>
            </a:pPr>
            <a:r>
              <a:rPr lang="en-US" sz="2300" dirty="0" smtClean="0">
                <a:effectLst>
                  <a:outerShdw blurRad="38100" dist="38100" dir="2700000" algn="tl">
                    <a:srgbClr val="000000">
                      <a:alpha val="43137"/>
                    </a:srgbClr>
                  </a:outerShdw>
                </a:effectLst>
              </a:rPr>
              <a:t>So </a:t>
            </a:r>
            <a:r>
              <a:rPr lang="en-US" sz="2300" dirty="0">
                <a:effectLst>
                  <a:outerShdw blurRad="38100" dist="38100" dir="2700000" algn="tl">
                    <a:srgbClr val="000000">
                      <a:alpha val="43137"/>
                    </a:srgbClr>
                  </a:outerShdw>
                </a:effectLst>
              </a:rPr>
              <a:t>education should empower a cycle </a:t>
            </a:r>
            <a:r>
              <a:rPr lang="en-US" sz="2300" dirty="0" smtClean="0">
                <a:effectLst>
                  <a:outerShdw blurRad="38100" dist="38100" dir="2700000" algn="tl">
                    <a:srgbClr val="000000">
                      <a:alpha val="43137"/>
                    </a:srgbClr>
                  </a:outerShdw>
                </a:effectLst>
              </a:rPr>
              <a:t>of experiencing and preparing to participate in social justice opportunities.</a:t>
            </a:r>
          </a:p>
          <a:p>
            <a:pPr lvl="1" defTabSz="914400">
              <a:lnSpc>
                <a:spcPct val="120000"/>
              </a:lnSpc>
              <a:spcBef>
                <a:spcPts val="500"/>
              </a:spcBef>
            </a:pPr>
            <a:endParaRPr lang="en-US" sz="2000" dirty="0"/>
          </a:p>
        </p:txBody>
      </p:sp>
    </p:spTree>
    <p:extLst>
      <p:ext uri="{BB962C8B-B14F-4D97-AF65-F5344CB8AC3E}">
        <p14:creationId xmlns:p14="http://schemas.microsoft.com/office/powerpoint/2010/main" val="50027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fall color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613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US" dirty="0"/>
              <a:t>Christian perspectives on </a:t>
            </a:r>
            <a:r>
              <a:rPr lang="en-US" dirty="0" smtClean="0"/>
              <a:t>truth</a:t>
            </a:r>
            <a:br>
              <a:rPr lang="en-US" dirty="0" smtClean="0"/>
            </a:br>
            <a:r>
              <a:rPr lang="en-US" dirty="0"/>
              <a:t> </a:t>
            </a:r>
            <a:r>
              <a:rPr lang="en-US" dirty="0">
                <a:solidFill>
                  <a:srgbClr val="FFC000"/>
                </a:solidFill>
                <a:sym typeface="Wingdings" panose="05000000000000000000" pitchFamily="2" charset="2"/>
              </a:rPr>
              <a:t> </a:t>
            </a:r>
            <a:r>
              <a:rPr lang="en-US" i="1" dirty="0">
                <a:solidFill>
                  <a:srgbClr val="FFC000"/>
                </a:solidFill>
              </a:rPr>
              <a:t>Christ </a:t>
            </a:r>
            <a:r>
              <a:rPr lang="en-US" i="1" u="sng" dirty="0">
                <a:solidFill>
                  <a:srgbClr val="FFC000"/>
                </a:solidFill>
              </a:rPr>
              <a:t>transforming</a:t>
            </a:r>
            <a:r>
              <a:rPr lang="en-US" i="1" dirty="0">
                <a:solidFill>
                  <a:srgbClr val="FFC000"/>
                </a:solidFill>
              </a:rPr>
              <a:t> culture</a:t>
            </a:r>
            <a:endParaRPr lang="en-US" dirty="0"/>
          </a:p>
        </p:txBody>
      </p:sp>
      <p:sp>
        <p:nvSpPr>
          <p:cNvPr id="3" name="Content Placeholder 2"/>
          <p:cNvSpPr>
            <a:spLocks noGrp="1"/>
          </p:cNvSpPr>
          <p:nvPr>
            <p:ph idx="1"/>
          </p:nvPr>
        </p:nvSpPr>
        <p:spPr>
          <a:xfrm>
            <a:off x="680321" y="1963710"/>
            <a:ext cx="10996567" cy="4784561"/>
          </a:xfrm>
          <a:solidFill>
            <a:schemeClr val="bg1">
              <a:alpha val="40000"/>
            </a:schemeClr>
          </a:solidFill>
        </p:spPr>
        <p:txBody>
          <a:bodyPr vert="horz" lIns="91440" tIns="45720" rIns="91440" bIns="45720" rtlCol="0">
            <a:normAutofit fontScale="92500" lnSpcReduction="20000"/>
          </a:bodyPr>
          <a:lstStyle/>
          <a:p>
            <a:pPr marL="457200" indent="-457200">
              <a:lnSpc>
                <a:spcPct val="100000"/>
              </a:lnSpc>
              <a:spcBef>
                <a:spcPts val="0"/>
              </a:spcBef>
              <a:buFont typeface="+mj-lt"/>
              <a:buAutoNum type="arabicPeriod"/>
            </a:pPr>
            <a:r>
              <a:rPr lang="en-US" dirty="0" smtClean="0">
                <a:effectLst>
                  <a:outerShdw blurRad="38100" dist="38100" dir="2700000" algn="tl">
                    <a:srgbClr val="000000">
                      <a:alpha val="43137"/>
                    </a:srgbClr>
                  </a:outerShdw>
                </a:effectLst>
              </a:rPr>
              <a:t>God is the author of both the Bible and Creation.</a:t>
            </a:r>
          </a:p>
          <a:p>
            <a:pPr lvl="1">
              <a:lnSpc>
                <a:spcPct val="100000"/>
              </a:lnSpc>
              <a:spcBef>
                <a:spcPts val="0"/>
              </a:spcBef>
            </a:pPr>
            <a:r>
              <a:rPr lang="en-US" sz="2400" dirty="0">
                <a:effectLst>
                  <a:outerShdw blurRad="38100" dist="38100" dir="2700000" algn="tl">
                    <a:srgbClr val="000000">
                      <a:alpha val="43137"/>
                    </a:srgbClr>
                  </a:outerShdw>
                </a:effectLst>
              </a:rPr>
              <a:t>There is no contradiction or tension between the </a:t>
            </a:r>
            <a:r>
              <a:rPr lang="en-US" sz="2400" i="1" dirty="0">
                <a:effectLst>
                  <a:outerShdw blurRad="38100" dist="38100" dir="2700000" algn="tl">
                    <a:srgbClr val="000000">
                      <a:alpha val="43137"/>
                    </a:srgbClr>
                  </a:outerShdw>
                </a:effectLst>
              </a:rPr>
              <a:t>Bible and Creation</a:t>
            </a:r>
            <a:r>
              <a:rPr lang="en-US" sz="2400" dirty="0" smtClean="0">
                <a:effectLst>
                  <a:outerShdw blurRad="38100" dist="38100" dir="2700000" algn="tl">
                    <a:srgbClr val="000000">
                      <a:alpha val="43137"/>
                    </a:srgbClr>
                  </a:outerShdw>
                </a:effectLst>
              </a:rPr>
              <a:t>.</a:t>
            </a:r>
          </a:p>
          <a:p>
            <a:pPr lvl="1">
              <a:lnSpc>
                <a:spcPct val="100000"/>
              </a:lnSpc>
              <a:spcBef>
                <a:spcPts val="0"/>
              </a:spcBef>
            </a:pPr>
            <a:r>
              <a:rPr lang="en-US" sz="2400" dirty="0" smtClean="0">
                <a:effectLst>
                  <a:outerShdw blurRad="38100" dist="38100" dir="2700000" algn="tl">
                    <a:srgbClr val="000000">
                      <a:alpha val="43137"/>
                    </a:srgbClr>
                  </a:outerShdw>
                </a:effectLst>
              </a:rPr>
              <a:t>Our </a:t>
            </a:r>
            <a:r>
              <a:rPr lang="en-US" sz="2400" i="1" dirty="0" smtClean="0">
                <a:effectLst>
                  <a:outerShdw blurRad="38100" dist="38100" dir="2700000" algn="tl">
                    <a:srgbClr val="000000">
                      <a:alpha val="43137"/>
                    </a:srgbClr>
                  </a:outerShdw>
                </a:effectLst>
              </a:rPr>
              <a:t>human limitations </a:t>
            </a:r>
            <a:r>
              <a:rPr lang="en-US" sz="2400" dirty="0" smtClean="0">
                <a:effectLst>
                  <a:outerShdw blurRad="38100" dist="38100" dir="2700000" algn="tl">
                    <a:srgbClr val="000000">
                      <a:alpha val="43137"/>
                    </a:srgbClr>
                  </a:outerShdw>
                </a:effectLst>
              </a:rPr>
              <a:t>(in </a:t>
            </a:r>
            <a:r>
              <a:rPr lang="en-US" sz="2400" i="1" dirty="0" smtClean="0">
                <a:effectLst>
                  <a:outerShdw blurRad="38100" dist="38100" dir="2700000" algn="tl">
                    <a:srgbClr val="000000">
                      <a:alpha val="43137"/>
                    </a:srgbClr>
                  </a:outerShdw>
                </a:effectLst>
              </a:rPr>
              <a:t>theology and science</a:t>
            </a:r>
            <a:r>
              <a:rPr lang="en-US" sz="2400" dirty="0" smtClean="0">
                <a:effectLst>
                  <a:outerShdw blurRad="38100" dist="38100" dir="2700000" algn="tl">
                    <a:srgbClr val="000000">
                      <a:alpha val="43137"/>
                    </a:srgbClr>
                  </a:outerShdw>
                </a:effectLst>
              </a:rPr>
              <a:t>) make our understanding of these revealed truths incomplete. </a:t>
            </a:r>
          </a:p>
          <a:p>
            <a:pPr lvl="1">
              <a:lnSpc>
                <a:spcPct val="100000"/>
              </a:lnSpc>
              <a:spcBef>
                <a:spcPts val="0"/>
              </a:spcBef>
            </a:pPr>
            <a:r>
              <a:rPr lang="en-US" sz="2400" dirty="0" smtClean="0">
                <a:effectLst>
                  <a:outerShdw blurRad="38100" dist="38100" dir="2700000" algn="tl">
                    <a:srgbClr val="000000">
                      <a:alpha val="43137"/>
                    </a:srgbClr>
                  </a:outerShdw>
                </a:effectLst>
              </a:rPr>
              <a:t>“Every square inch” of creation belongs to God</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(Kuyper).</a:t>
            </a:r>
          </a:p>
          <a:p>
            <a:pPr lvl="2">
              <a:lnSpc>
                <a:spcPct val="100000"/>
              </a:lnSpc>
              <a:spcBef>
                <a:spcPts val="0"/>
              </a:spcBef>
            </a:pPr>
            <a:r>
              <a:rPr lang="en-US" sz="2200" dirty="0" smtClean="0">
                <a:effectLst>
                  <a:outerShdw blurRad="38100" dist="38100" dir="2700000" algn="tl">
                    <a:srgbClr val="000000">
                      <a:alpha val="43137"/>
                    </a:srgbClr>
                  </a:outerShdw>
                </a:effectLst>
              </a:rPr>
              <a:t>Our concept of knowledge (epistemology, curriculum, science, discovery, etc.) should reflect this.</a:t>
            </a:r>
          </a:p>
          <a:p>
            <a:pPr lvl="1">
              <a:lnSpc>
                <a:spcPct val="100000"/>
              </a:lnSpc>
              <a:spcBef>
                <a:spcPts val="0"/>
              </a:spcBef>
            </a:pPr>
            <a:r>
              <a:rPr lang="en-US" sz="2400" dirty="0" smtClean="0">
                <a:effectLst>
                  <a:outerShdw blurRad="38100" dist="38100" dir="2700000" algn="tl">
                    <a:srgbClr val="000000">
                      <a:alpha val="43137"/>
                    </a:srgbClr>
                  </a:outerShdw>
                </a:effectLst>
              </a:rPr>
              <a:t>Philosophy doesn’t have to be disinterested.</a:t>
            </a:r>
          </a:p>
          <a:p>
            <a:pPr lvl="1">
              <a:lnSpc>
                <a:spcPct val="100000"/>
              </a:lnSpc>
              <a:spcBef>
                <a:spcPts val="0"/>
              </a:spcBef>
            </a:pPr>
            <a:r>
              <a:rPr lang="en-US" sz="2400" dirty="0" smtClean="0">
                <a:effectLst>
                  <a:outerShdw blurRad="38100" dist="38100" dir="2700000" algn="tl">
                    <a:srgbClr val="000000">
                      <a:alpha val="43137"/>
                    </a:srgbClr>
                  </a:outerShdw>
                </a:effectLst>
              </a:rPr>
              <a:t>We need confidence </a:t>
            </a:r>
            <a:r>
              <a:rPr lang="en-US" sz="2400" i="1" dirty="0" smtClean="0">
                <a:effectLst>
                  <a:outerShdw blurRad="38100" dist="38100" dir="2700000" algn="tl">
                    <a:srgbClr val="000000">
                      <a:alpha val="43137"/>
                    </a:srgbClr>
                  </a:outerShdw>
                </a:effectLst>
              </a:rPr>
              <a:t>and</a:t>
            </a:r>
            <a:r>
              <a:rPr lang="en-US" sz="2400" dirty="0" smtClean="0">
                <a:effectLst>
                  <a:outerShdw blurRad="38100" dist="38100" dir="2700000" algn="tl">
                    <a:srgbClr val="000000">
                      <a:alpha val="43137"/>
                    </a:srgbClr>
                  </a:outerShdw>
                </a:effectLst>
              </a:rPr>
              <a:t> humility.  </a:t>
            </a:r>
          </a:p>
          <a:p>
            <a:pPr lvl="2">
              <a:lnSpc>
                <a:spcPct val="100000"/>
              </a:lnSpc>
              <a:spcBef>
                <a:spcPts val="0"/>
              </a:spcBef>
            </a:pPr>
            <a:r>
              <a:rPr lang="en-US" sz="2400" dirty="0" smtClean="0">
                <a:effectLst>
                  <a:outerShdw blurRad="38100" dist="38100" dir="2700000" algn="tl">
                    <a:srgbClr val="000000">
                      <a:alpha val="43137"/>
                    </a:srgbClr>
                  </a:outerShdw>
                </a:effectLst>
              </a:rPr>
              <a:t>We know a lot from careful, generation-upon-generation of hard intellectual work through which God has revealed increasing amounts of “truth.”</a:t>
            </a:r>
          </a:p>
          <a:p>
            <a:pPr lvl="2">
              <a:lnSpc>
                <a:spcPct val="100000"/>
              </a:lnSpc>
              <a:spcBef>
                <a:spcPts val="0"/>
              </a:spcBef>
            </a:pPr>
            <a:r>
              <a:rPr lang="en-US" sz="2400" dirty="0" smtClean="0">
                <a:effectLst>
                  <a:outerShdw blurRad="38100" dist="38100" dir="2700000" algn="tl">
                    <a:srgbClr val="000000">
                      <a:alpha val="43137"/>
                    </a:srgbClr>
                  </a:outerShdw>
                </a:effectLst>
              </a:rPr>
              <a:t>We have made a lot of wrong assumptions and have been proven wrong a zillion times. </a:t>
            </a:r>
          </a:p>
          <a:p>
            <a:pPr marL="457200" indent="-457200">
              <a:lnSpc>
                <a:spcPct val="100000"/>
              </a:lnSpc>
              <a:spcBef>
                <a:spcPts val="0"/>
              </a:spcBef>
              <a:buFont typeface="+mj-lt"/>
              <a:buAutoNum type="arabicPeriod"/>
            </a:pPr>
            <a:r>
              <a:rPr lang="en-US" dirty="0" smtClean="0">
                <a:effectLst>
                  <a:outerShdw blurRad="38100" dist="38100" dir="2700000" algn="tl">
                    <a:srgbClr val="000000">
                      <a:alpha val="43137"/>
                    </a:srgbClr>
                  </a:outerShdw>
                </a:effectLst>
              </a:rPr>
              <a:t>My own </a:t>
            </a:r>
            <a:r>
              <a:rPr lang="en-US" i="1" dirty="0" smtClean="0">
                <a:effectLst>
                  <a:outerShdw blurRad="38100" dist="38100" dir="2700000" algn="tl">
                    <a:srgbClr val="000000">
                      <a:alpha val="43137"/>
                    </a:srgbClr>
                  </a:outerShdw>
                </a:effectLst>
              </a:rPr>
              <a:t>imagination</a:t>
            </a:r>
            <a:r>
              <a:rPr lang="en-US" dirty="0" smtClean="0">
                <a:effectLst>
                  <a:outerShdw blurRad="38100" dist="38100" dir="2700000" algn="tl">
                    <a:srgbClr val="000000">
                      <a:alpha val="43137"/>
                    </a:srgbClr>
                  </a:outerShdw>
                </a:effectLst>
              </a:rPr>
              <a:t> of the “ideal” and my own sense of </a:t>
            </a:r>
            <a:r>
              <a:rPr lang="en-US" i="1" dirty="0" smtClean="0">
                <a:effectLst>
                  <a:outerShdw blurRad="38100" dist="38100" dir="2700000" algn="tl">
                    <a:srgbClr val="000000">
                      <a:alpha val="43137"/>
                    </a:srgbClr>
                  </a:outerShdw>
                </a:effectLst>
              </a:rPr>
              <a:t>verification</a:t>
            </a:r>
            <a:r>
              <a:rPr lang="en-US" dirty="0" smtClean="0">
                <a:effectLst>
                  <a:outerShdw blurRad="38100" dist="38100" dir="2700000" algn="tl">
                    <a:srgbClr val="000000">
                      <a:alpha val="43137"/>
                    </a:srgbClr>
                  </a:outerShdw>
                </a:effectLst>
              </a:rPr>
              <a:t> of the “real” are both </a:t>
            </a:r>
            <a:r>
              <a:rPr lang="en-US" i="1" dirty="0" smtClean="0">
                <a:effectLst>
                  <a:outerShdw blurRad="38100" dist="38100" dir="2700000" algn="tl">
                    <a:srgbClr val="000000">
                      <a:alpha val="43137"/>
                    </a:srgbClr>
                  </a:outerShdw>
                </a:effectLst>
              </a:rPr>
              <a:t>in</a:t>
            </a:r>
            <a:r>
              <a:rPr lang="en-US" dirty="0" smtClean="0">
                <a:effectLst>
                  <a:outerShdw blurRad="38100" dist="38100" dir="2700000" algn="tl">
                    <a:srgbClr val="000000">
                      <a:alpha val="43137"/>
                    </a:srgbClr>
                  </a:outerShdw>
                </a:effectLst>
              </a:rPr>
              <a:t>sufficient proofs of “truth.”</a:t>
            </a:r>
          </a:p>
          <a:p>
            <a:pPr lvl="1">
              <a:lnSpc>
                <a:spcPct val="100000"/>
              </a:lnSpc>
              <a:spcBef>
                <a:spcPts val="0"/>
              </a:spcBef>
            </a:pPr>
            <a:r>
              <a:rPr lang="en-US" sz="2400" dirty="0" smtClean="0">
                <a:effectLst>
                  <a:outerShdw blurRad="38100" dist="38100" dir="2700000" algn="tl">
                    <a:srgbClr val="000000">
                      <a:alpha val="43137"/>
                    </a:srgbClr>
                  </a:outerShdw>
                </a:effectLst>
              </a:rPr>
              <a:t>We can name thousands of examples showing this:  e.g., geo-centric universe.</a:t>
            </a:r>
          </a:p>
          <a:p>
            <a:pPr lvl="1"/>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18880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fall color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613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US" dirty="0"/>
              <a:t>Christian perspectives on </a:t>
            </a:r>
            <a:r>
              <a:rPr lang="en-US" dirty="0" smtClean="0"/>
              <a:t>truth</a:t>
            </a:r>
            <a:br>
              <a:rPr lang="en-US" dirty="0" smtClean="0"/>
            </a:br>
            <a:r>
              <a:rPr lang="en-US" dirty="0"/>
              <a:t> </a:t>
            </a:r>
            <a:r>
              <a:rPr lang="en-US" dirty="0">
                <a:solidFill>
                  <a:srgbClr val="FFC000"/>
                </a:solidFill>
                <a:sym typeface="Wingdings" panose="05000000000000000000" pitchFamily="2" charset="2"/>
              </a:rPr>
              <a:t> </a:t>
            </a:r>
            <a:r>
              <a:rPr lang="en-US" i="1" dirty="0">
                <a:solidFill>
                  <a:srgbClr val="FFC000"/>
                </a:solidFill>
              </a:rPr>
              <a:t>Christ </a:t>
            </a:r>
            <a:r>
              <a:rPr lang="en-US" i="1" u="sng" dirty="0">
                <a:solidFill>
                  <a:srgbClr val="FFC000"/>
                </a:solidFill>
              </a:rPr>
              <a:t>transforming</a:t>
            </a:r>
            <a:r>
              <a:rPr lang="en-US" i="1" dirty="0">
                <a:solidFill>
                  <a:srgbClr val="FFC000"/>
                </a:solidFill>
              </a:rPr>
              <a:t> culture</a:t>
            </a:r>
            <a:endParaRPr lang="en-US" dirty="0"/>
          </a:p>
        </p:txBody>
      </p:sp>
      <p:sp>
        <p:nvSpPr>
          <p:cNvPr id="3" name="Content Placeholder 2"/>
          <p:cNvSpPr>
            <a:spLocks noGrp="1"/>
          </p:cNvSpPr>
          <p:nvPr>
            <p:ph idx="1"/>
          </p:nvPr>
        </p:nvSpPr>
        <p:spPr>
          <a:xfrm>
            <a:off x="680321" y="1978702"/>
            <a:ext cx="10996567" cy="4769570"/>
          </a:xfrm>
          <a:solidFill>
            <a:schemeClr val="bg1">
              <a:alpha val="40000"/>
            </a:schemeClr>
          </a:solidFill>
        </p:spPr>
        <p:txBody>
          <a:bodyPr vert="horz" lIns="91440" tIns="45720" rIns="91440" bIns="45720" rtlCol="0">
            <a:normAutofit fontScale="92500" lnSpcReduction="10000"/>
          </a:bodyPr>
          <a:lstStyle/>
          <a:p>
            <a:pPr marL="514350" indent="-514350">
              <a:lnSpc>
                <a:spcPct val="100000"/>
              </a:lnSpc>
              <a:spcBef>
                <a:spcPts val="0"/>
              </a:spcBef>
              <a:buFont typeface="+mj-lt"/>
              <a:buAutoNum type="arabicPeriod" startAt="3"/>
            </a:pPr>
            <a:r>
              <a:rPr lang="en-US" sz="2700" dirty="0">
                <a:effectLst>
                  <a:outerShdw blurRad="38100" dist="38100" dir="2700000" algn="tl">
                    <a:srgbClr val="000000">
                      <a:alpha val="43137"/>
                    </a:srgbClr>
                  </a:outerShdw>
                </a:effectLst>
              </a:rPr>
              <a:t>Ponder that </a:t>
            </a:r>
            <a:r>
              <a:rPr lang="en-US" sz="2700" i="1" dirty="0">
                <a:effectLst>
                  <a:outerShdw blurRad="38100" dist="38100" dir="2700000" algn="tl">
                    <a:srgbClr val="000000">
                      <a:alpha val="43137"/>
                    </a:srgbClr>
                  </a:outerShdw>
                </a:effectLst>
              </a:rPr>
              <a:t>Jesus</a:t>
            </a:r>
            <a:r>
              <a:rPr lang="en-US" sz="2700" dirty="0">
                <a:effectLst>
                  <a:outerShdw blurRad="38100" dist="38100" dir="2700000" algn="tl">
                    <a:srgbClr val="000000">
                      <a:alpha val="43137"/>
                    </a:srgbClr>
                  </a:outerShdw>
                </a:effectLst>
              </a:rPr>
              <a:t> is “the way, the truth, and the life.”  </a:t>
            </a:r>
          </a:p>
          <a:p>
            <a:pPr lvl="1">
              <a:lnSpc>
                <a:spcPct val="100000"/>
              </a:lnSpc>
              <a:spcBef>
                <a:spcPts val="0"/>
              </a:spcBef>
            </a:pPr>
            <a:r>
              <a:rPr lang="en-US" sz="2300" dirty="0">
                <a:effectLst>
                  <a:outerShdw blurRad="38100" dist="38100" dir="2700000" algn="tl">
                    <a:srgbClr val="000000">
                      <a:alpha val="43137"/>
                    </a:srgbClr>
                  </a:outerShdw>
                </a:effectLst>
              </a:rPr>
              <a:t>Ponder that in Hebrew “truth” is “troth,” relational (P.C. Holtrop, 1977)</a:t>
            </a:r>
          </a:p>
          <a:p>
            <a:pPr marL="514350" indent="-514350">
              <a:lnSpc>
                <a:spcPct val="100000"/>
              </a:lnSpc>
              <a:spcBef>
                <a:spcPts val="0"/>
              </a:spcBef>
              <a:buFont typeface="+mj-lt"/>
              <a:buAutoNum type="arabicPeriod" startAt="3"/>
            </a:pPr>
            <a:r>
              <a:rPr lang="en-US" sz="2700" dirty="0">
                <a:effectLst>
                  <a:outerShdw blurRad="38100" dist="38100" dir="2700000" algn="tl">
                    <a:srgbClr val="000000">
                      <a:alpha val="43137"/>
                    </a:srgbClr>
                  </a:outerShdw>
                </a:effectLst>
              </a:rPr>
              <a:t>Feed all this back into our views of the student, teacher, curriculum, calling, and purpose of education.</a:t>
            </a:r>
            <a:endParaRPr lang="en-US" dirty="0">
              <a:effectLst>
                <a:outerShdw blurRad="38100" dist="38100" dir="2700000" algn="tl">
                  <a:srgbClr val="000000">
                    <a:alpha val="43137"/>
                  </a:srgbClr>
                </a:outerShdw>
              </a:effectLst>
            </a:endParaRPr>
          </a:p>
          <a:p>
            <a:pPr marL="514350" indent="-514350">
              <a:lnSpc>
                <a:spcPct val="100000"/>
              </a:lnSpc>
              <a:spcBef>
                <a:spcPts val="0"/>
              </a:spcBef>
              <a:buFont typeface="+mj-lt"/>
              <a:buAutoNum type="arabicPeriod" startAt="3"/>
            </a:pPr>
            <a:r>
              <a:rPr lang="en-US" sz="2800" dirty="0">
                <a:effectLst>
                  <a:outerShdw blurRad="38100" dist="38100" dir="2700000" algn="tl">
                    <a:srgbClr val="000000">
                      <a:alpha val="43137"/>
                    </a:srgbClr>
                  </a:outerShdw>
                </a:effectLst>
              </a:rPr>
              <a:t>Don’t be afraid of either source of </a:t>
            </a:r>
            <a:r>
              <a:rPr lang="en-US" sz="2800" dirty="0" smtClean="0">
                <a:effectLst>
                  <a:outerShdw blurRad="38100" dist="38100" dir="2700000" algn="tl">
                    <a:srgbClr val="000000">
                      <a:alpha val="43137"/>
                    </a:srgbClr>
                  </a:outerShdw>
                </a:effectLst>
              </a:rPr>
              <a:t>truth (both from God): </a:t>
            </a:r>
            <a:endParaRPr lang="en-US" sz="2800" dirty="0">
              <a:effectLst>
                <a:outerShdw blurRad="38100" dist="38100" dir="2700000" algn="tl">
                  <a:srgbClr val="000000">
                    <a:alpha val="43137"/>
                  </a:srgbClr>
                </a:outerShdw>
              </a:effectLst>
            </a:endParaRPr>
          </a:p>
          <a:p>
            <a:pPr lvl="1">
              <a:lnSpc>
                <a:spcPct val="100000"/>
              </a:lnSpc>
              <a:spcBef>
                <a:spcPts val="0"/>
              </a:spcBef>
            </a:pPr>
            <a:r>
              <a:rPr lang="en-US" sz="2300" dirty="0">
                <a:effectLst>
                  <a:outerShdw blurRad="38100" dist="38100" dir="2700000" algn="tl">
                    <a:srgbClr val="000000">
                      <a:alpha val="43137"/>
                    </a:srgbClr>
                  </a:outerShdw>
                </a:effectLst>
              </a:rPr>
              <a:t>Teach the </a:t>
            </a:r>
            <a:r>
              <a:rPr lang="en-US" sz="2300" i="1" dirty="0">
                <a:effectLst>
                  <a:outerShdw blurRad="38100" dist="38100" dir="2700000" algn="tl">
                    <a:srgbClr val="000000">
                      <a:alpha val="43137"/>
                    </a:srgbClr>
                  </a:outerShdw>
                </a:effectLst>
              </a:rPr>
              <a:t>time-tested</a:t>
            </a:r>
            <a:r>
              <a:rPr lang="en-US" sz="2300" dirty="0">
                <a:effectLst>
                  <a:outerShdw blurRad="38100" dist="38100" dir="2700000" algn="tl">
                    <a:srgbClr val="000000">
                      <a:alpha val="43137"/>
                    </a:srgbClr>
                  </a:outerShdw>
                </a:effectLst>
              </a:rPr>
              <a:t> </a:t>
            </a:r>
            <a:r>
              <a:rPr lang="en-US" sz="2300" u="sng" dirty="0">
                <a:effectLst>
                  <a:outerShdw blurRad="38100" dist="38100" dir="2700000" algn="tl">
                    <a:srgbClr val="000000">
                      <a:alpha val="43137"/>
                    </a:srgbClr>
                  </a:outerShdw>
                </a:effectLst>
              </a:rPr>
              <a:t>biblical</a:t>
            </a:r>
            <a:r>
              <a:rPr lang="en-US" sz="2300" dirty="0">
                <a:effectLst>
                  <a:outerShdw blurRad="38100" dist="38100" dir="2700000" algn="tl">
                    <a:srgbClr val="000000">
                      <a:alpha val="43137"/>
                    </a:srgbClr>
                  </a:outerShdw>
                </a:effectLst>
              </a:rPr>
              <a:t> truths.  AND…</a:t>
            </a:r>
          </a:p>
          <a:p>
            <a:pPr lvl="1">
              <a:lnSpc>
                <a:spcPct val="100000"/>
              </a:lnSpc>
              <a:spcBef>
                <a:spcPts val="0"/>
              </a:spcBef>
            </a:pPr>
            <a:r>
              <a:rPr lang="en-US" sz="2300" dirty="0">
                <a:effectLst>
                  <a:outerShdw blurRad="38100" dist="38100" dir="2700000" algn="tl">
                    <a:srgbClr val="000000">
                      <a:alpha val="43137"/>
                    </a:srgbClr>
                  </a:outerShdw>
                </a:effectLst>
              </a:rPr>
              <a:t>Teach the </a:t>
            </a:r>
            <a:r>
              <a:rPr lang="en-US" sz="2300" i="1" dirty="0">
                <a:effectLst>
                  <a:outerShdw blurRad="38100" dist="38100" dir="2700000" algn="tl">
                    <a:srgbClr val="000000">
                      <a:alpha val="43137"/>
                    </a:srgbClr>
                  </a:outerShdw>
                </a:effectLst>
              </a:rPr>
              <a:t>new</a:t>
            </a:r>
            <a:r>
              <a:rPr lang="en-US" sz="2300" dirty="0">
                <a:effectLst>
                  <a:outerShdw blurRad="38100" dist="38100" dir="2700000" algn="tl">
                    <a:srgbClr val="000000">
                      <a:alpha val="43137"/>
                    </a:srgbClr>
                  </a:outerShdw>
                </a:effectLst>
              </a:rPr>
              <a:t> ideas and realities </a:t>
            </a:r>
            <a:r>
              <a:rPr lang="en-US" sz="2300" dirty="0" smtClean="0">
                <a:effectLst>
                  <a:outerShdw blurRad="38100" dist="38100" dir="2700000" algn="tl">
                    <a:srgbClr val="000000">
                      <a:alpha val="43137"/>
                    </a:srgbClr>
                  </a:outerShdw>
                </a:effectLst>
              </a:rPr>
              <a:t>(</a:t>
            </a:r>
            <a:r>
              <a:rPr lang="en-US" sz="2300" u="sng" dirty="0" smtClean="0">
                <a:effectLst>
                  <a:outerShdw blurRad="38100" dist="38100" dir="2700000" algn="tl">
                    <a:srgbClr val="000000">
                      <a:alpha val="43137"/>
                    </a:srgbClr>
                  </a:outerShdw>
                </a:effectLst>
              </a:rPr>
              <a:t>creational</a:t>
            </a:r>
            <a:r>
              <a:rPr lang="en-US" sz="2300" dirty="0" smtClean="0">
                <a:effectLst>
                  <a:outerShdw blurRad="38100" dist="38100" dir="2700000" algn="tl">
                    <a:srgbClr val="000000">
                      <a:alpha val="43137"/>
                    </a:srgbClr>
                  </a:outerShdw>
                </a:effectLst>
              </a:rPr>
              <a:t> truths) uncovered </a:t>
            </a:r>
            <a:r>
              <a:rPr lang="en-US" sz="2300" dirty="0">
                <a:effectLst>
                  <a:outerShdw blurRad="38100" dist="38100" dir="2700000" algn="tl">
                    <a:srgbClr val="000000">
                      <a:alpha val="43137"/>
                    </a:srgbClr>
                  </a:outerShdw>
                </a:effectLst>
              </a:rPr>
              <a:t>by competent, responsible scholars and thinkers.  </a:t>
            </a:r>
          </a:p>
          <a:p>
            <a:pPr marL="514350" indent="-514350">
              <a:lnSpc>
                <a:spcPct val="100000"/>
              </a:lnSpc>
              <a:spcBef>
                <a:spcPts val="0"/>
              </a:spcBef>
              <a:buFont typeface="+mj-lt"/>
              <a:buAutoNum type="arabicPeriod" startAt="3"/>
            </a:pPr>
            <a:r>
              <a:rPr lang="en-US" sz="2700" dirty="0">
                <a:effectLst>
                  <a:outerShdw blurRad="38100" dist="38100" dir="2700000" algn="tl">
                    <a:srgbClr val="000000">
                      <a:alpha val="43137"/>
                    </a:srgbClr>
                  </a:outerShdw>
                </a:effectLst>
              </a:rPr>
              <a:t>Teach students to do responsible, biblical critical thinking.</a:t>
            </a:r>
          </a:p>
          <a:p>
            <a:pPr lvl="1">
              <a:lnSpc>
                <a:spcPct val="100000"/>
              </a:lnSpc>
              <a:spcBef>
                <a:spcPts val="0"/>
              </a:spcBef>
            </a:pPr>
            <a:r>
              <a:rPr lang="en-US" sz="2300" dirty="0" smtClean="0">
                <a:effectLst>
                  <a:outerShdw blurRad="38100" dist="38100" dir="2700000" algn="tl">
                    <a:srgbClr val="000000">
                      <a:alpha val="43137"/>
                    </a:srgbClr>
                  </a:outerShdw>
                </a:effectLst>
              </a:rPr>
              <a:t>Embrace the apparent </a:t>
            </a:r>
            <a:r>
              <a:rPr lang="en-US" sz="2300" dirty="0">
                <a:effectLst>
                  <a:outerShdw blurRad="38100" dist="38100" dir="2700000" algn="tl">
                    <a:srgbClr val="000000">
                      <a:alpha val="43137"/>
                    </a:srgbClr>
                  </a:outerShdw>
                </a:effectLst>
              </a:rPr>
              <a:t>contradictions.</a:t>
            </a:r>
          </a:p>
          <a:p>
            <a:pPr lvl="1">
              <a:lnSpc>
                <a:spcPct val="100000"/>
              </a:lnSpc>
              <a:spcBef>
                <a:spcPts val="0"/>
              </a:spcBef>
            </a:pPr>
            <a:r>
              <a:rPr lang="en-US" sz="2300" dirty="0">
                <a:effectLst>
                  <a:outerShdw blurRad="38100" dist="38100" dir="2700000" algn="tl">
                    <a:srgbClr val="000000">
                      <a:alpha val="43137"/>
                    </a:srgbClr>
                  </a:outerShdw>
                </a:effectLst>
              </a:rPr>
              <a:t>Help students get past these temptations to pick and choose or remain confused.  </a:t>
            </a:r>
          </a:p>
          <a:p>
            <a:pPr marL="514350" indent="-514350">
              <a:lnSpc>
                <a:spcPct val="100000"/>
              </a:lnSpc>
              <a:spcBef>
                <a:spcPts val="0"/>
              </a:spcBef>
              <a:buFont typeface="+mj-lt"/>
              <a:buAutoNum type="arabicPeriod" startAt="3"/>
            </a:pPr>
            <a:r>
              <a:rPr lang="en-US" sz="2700" dirty="0" smtClean="0">
                <a:effectLst>
                  <a:outerShdw blurRad="38100" dist="38100" dir="2700000" algn="tl">
                    <a:srgbClr val="000000">
                      <a:alpha val="43137"/>
                    </a:srgbClr>
                  </a:outerShdw>
                </a:effectLst>
              </a:rPr>
              <a:t>Emphasize being part of </a:t>
            </a:r>
            <a:r>
              <a:rPr lang="en-US" sz="2700" i="1" dirty="0" smtClean="0">
                <a:effectLst>
                  <a:outerShdw blurRad="38100" dist="38100" dir="2700000" algn="tl">
                    <a:srgbClr val="000000">
                      <a:alpha val="43137"/>
                    </a:srgbClr>
                  </a:outerShdw>
                </a:effectLst>
              </a:rPr>
              <a:t>kingdom building </a:t>
            </a:r>
            <a:r>
              <a:rPr lang="en-US" sz="2700" dirty="0" smtClean="0">
                <a:effectLst>
                  <a:outerShdw blurRad="38100" dist="38100" dir="2700000" algn="tl">
                    <a:srgbClr val="000000">
                      <a:alpha val="43137"/>
                    </a:srgbClr>
                  </a:outerShdw>
                </a:effectLst>
              </a:rPr>
              <a:t>as the focus of a </a:t>
            </a:r>
            <a:r>
              <a:rPr lang="en-US" sz="2700" u="sng" dirty="0" smtClean="0">
                <a:effectLst>
                  <a:outerShdw blurRad="38100" dist="38100" dir="2700000" algn="tl">
                    <a:srgbClr val="000000">
                      <a:alpha val="43137"/>
                    </a:srgbClr>
                  </a:outerShdw>
                </a:effectLst>
              </a:rPr>
              <a:t>calling</a:t>
            </a:r>
            <a:r>
              <a:rPr lang="en-US" sz="2700" dirty="0" smtClean="0">
                <a:effectLst>
                  <a:outerShdw blurRad="38100" dist="38100" dir="2700000" algn="tl">
                    <a:srgbClr val="000000">
                      <a:alpha val="43137"/>
                    </a:srgbClr>
                  </a:outerShdw>
                </a:effectLst>
              </a:rPr>
              <a:t>.</a:t>
            </a:r>
          </a:p>
          <a:p>
            <a:pPr lvl="1">
              <a:lnSpc>
                <a:spcPct val="100000"/>
              </a:lnSpc>
              <a:spcBef>
                <a:spcPts val="0"/>
              </a:spcBef>
            </a:pPr>
            <a:r>
              <a:rPr lang="en-US" sz="2300" dirty="0" smtClean="0">
                <a:effectLst>
                  <a:outerShdw blurRad="38100" dist="38100" dir="2700000" algn="tl">
                    <a:srgbClr val="000000">
                      <a:alpha val="43137"/>
                    </a:srgbClr>
                  </a:outerShdw>
                </a:effectLst>
              </a:rPr>
              <a:t>So education should empower a cycle of experiencing and preparing to participate in individual callings to be part of God’s work of building his kingdom on earth.  </a:t>
            </a:r>
            <a:endParaRPr lang="en-US" dirty="0" smtClean="0">
              <a:effectLst>
                <a:outerShdw blurRad="38100" dist="38100" dir="2700000" algn="tl">
                  <a:srgbClr val="000000">
                    <a:alpha val="43137"/>
                  </a:srgbClr>
                </a:outerShdw>
              </a:effectLst>
            </a:endParaRPr>
          </a:p>
          <a:p>
            <a:pPr lvl="1"/>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41454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65608"/>
            <a:ext cx="12192000" cy="151802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j-ea"/>
              <a:cs typeface="+mj-cs"/>
            </a:endParaRPr>
          </a:p>
        </p:txBody>
      </p:sp>
      <p:sp>
        <p:nvSpPr>
          <p:cNvPr id="2" name="Title 1"/>
          <p:cNvSpPr>
            <a:spLocks noGrp="1"/>
          </p:cNvSpPr>
          <p:nvPr>
            <p:ph type="title"/>
          </p:nvPr>
        </p:nvSpPr>
        <p:spPr>
          <a:xfrm>
            <a:off x="287128" y="753228"/>
            <a:ext cx="11771521" cy="1080938"/>
          </a:xfrm>
        </p:spPr>
        <p:txBody>
          <a:bodyPr>
            <a:normAutofit fontScale="90000"/>
          </a:bodyPr>
          <a:lstStyle/>
          <a:p>
            <a:r>
              <a:rPr lang="en-US" dirty="0" smtClean="0"/>
              <a:t>Summary:  Different Christian Perspectives </a:t>
            </a:r>
            <a:br>
              <a:rPr lang="en-US" dirty="0" smtClean="0"/>
            </a:br>
            <a:r>
              <a:rPr lang="en-US" i="1" dirty="0" smtClean="0"/>
              <a:t>on Making Disciples in the Educational Environment</a:t>
            </a:r>
            <a:r>
              <a:rPr lang="en-US" dirty="0" smtClean="0"/>
              <a:t/>
            </a:r>
            <a:br>
              <a:rPr lang="en-US" dirty="0" smtClean="0"/>
            </a:br>
            <a:r>
              <a:rPr lang="en-US" sz="3300" dirty="0" smtClean="0">
                <a:solidFill>
                  <a:srgbClr val="FFC000"/>
                </a:solidFill>
              </a:rPr>
              <a:t>Christianity </a:t>
            </a:r>
            <a:r>
              <a:rPr lang="en-US" sz="3300" u="sng" dirty="0" smtClean="0">
                <a:solidFill>
                  <a:srgbClr val="FFC000"/>
                </a:solidFill>
              </a:rPr>
              <a:t>Against</a:t>
            </a:r>
            <a:r>
              <a:rPr lang="en-US" sz="3300" dirty="0" smtClean="0">
                <a:solidFill>
                  <a:srgbClr val="FFC000"/>
                </a:solidFill>
              </a:rPr>
              <a:t>,  </a:t>
            </a:r>
            <a:r>
              <a:rPr lang="en-US" sz="3300" dirty="0" smtClean="0">
                <a:solidFill>
                  <a:srgbClr val="FFC000"/>
                </a:solidFill>
                <a:latin typeface="Script MT Bold" panose="03040602040607080904" pitchFamily="66" charset="0"/>
              </a:rPr>
              <a:t>X-</a:t>
            </a:r>
            <a:r>
              <a:rPr lang="en-US" sz="3300" dirty="0" err="1" smtClean="0">
                <a:solidFill>
                  <a:srgbClr val="FFC000"/>
                </a:solidFill>
              </a:rPr>
              <a:t>ity</a:t>
            </a:r>
            <a:r>
              <a:rPr lang="en-US" sz="3300" dirty="0" smtClean="0">
                <a:solidFill>
                  <a:srgbClr val="FFC000"/>
                </a:solidFill>
              </a:rPr>
              <a:t> </a:t>
            </a:r>
            <a:r>
              <a:rPr lang="en-US" sz="3300" u="sng" dirty="0" smtClean="0">
                <a:solidFill>
                  <a:srgbClr val="FFC000"/>
                </a:solidFill>
              </a:rPr>
              <a:t>Embracing</a:t>
            </a:r>
            <a:r>
              <a:rPr lang="en-US" sz="3300" dirty="0" smtClean="0">
                <a:solidFill>
                  <a:srgbClr val="FFC000"/>
                </a:solidFill>
              </a:rPr>
              <a:t>,    or </a:t>
            </a:r>
            <a:r>
              <a:rPr lang="en-US" sz="3300" dirty="0" smtClean="0">
                <a:solidFill>
                  <a:srgbClr val="FFC000"/>
                </a:solidFill>
                <a:latin typeface="Script MT Bold" panose="03040602040607080904" pitchFamily="66" charset="0"/>
              </a:rPr>
              <a:t>X</a:t>
            </a:r>
            <a:r>
              <a:rPr lang="en-US" sz="3300" dirty="0" smtClean="0">
                <a:solidFill>
                  <a:srgbClr val="FFC000"/>
                </a:solidFill>
              </a:rPr>
              <a:t> </a:t>
            </a:r>
            <a:r>
              <a:rPr lang="en-US" sz="3300" u="sng" dirty="0" smtClean="0">
                <a:solidFill>
                  <a:srgbClr val="FFC000"/>
                </a:solidFill>
              </a:rPr>
              <a:t>Transforming</a:t>
            </a:r>
            <a:r>
              <a:rPr lang="en-US" sz="3300" dirty="0" smtClean="0">
                <a:solidFill>
                  <a:srgbClr val="FFC000"/>
                </a:solidFill>
              </a:rPr>
              <a:t> Culture</a:t>
            </a:r>
            <a:endParaRPr lang="en-US" sz="3300" dirty="0">
              <a:solidFill>
                <a:srgbClr val="FFC000"/>
              </a:solidFill>
            </a:endParaRPr>
          </a:p>
        </p:txBody>
      </p:sp>
      <p:sp>
        <p:nvSpPr>
          <p:cNvPr id="3" name="Content Placeholder 2"/>
          <p:cNvSpPr>
            <a:spLocks noGrp="1"/>
          </p:cNvSpPr>
          <p:nvPr>
            <p:ph idx="1"/>
          </p:nvPr>
        </p:nvSpPr>
        <p:spPr>
          <a:xfrm>
            <a:off x="171451" y="2216102"/>
            <a:ext cx="3797496" cy="4212978"/>
          </a:xfrm>
        </p:spPr>
        <p:txBody>
          <a:bodyPr>
            <a:normAutofit fontScale="92500" lnSpcReduction="20000"/>
          </a:bodyPr>
          <a:lstStyle/>
          <a:p>
            <a:r>
              <a:rPr lang="en-US" u="sng" dirty="0" smtClean="0">
                <a:effectLst>
                  <a:outerShdw blurRad="38100" dist="38100" dir="2700000" algn="tl">
                    <a:srgbClr val="000000">
                      <a:alpha val="43137"/>
                    </a:srgbClr>
                  </a:outerShdw>
                </a:effectLst>
              </a:rPr>
              <a:t>Rejecting Culture</a:t>
            </a:r>
          </a:p>
          <a:p>
            <a:r>
              <a:rPr lang="en-US" dirty="0" smtClean="0">
                <a:effectLst>
                  <a:outerShdw blurRad="38100" dist="38100" dir="2700000" algn="tl">
                    <a:srgbClr val="000000">
                      <a:alpha val="43137"/>
                    </a:srgbClr>
                  </a:outerShdw>
                </a:effectLst>
              </a:rPr>
              <a:t>“Baptizing”</a:t>
            </a:r>
          </a:p>
          <a:p>
            <a:r>
              <a:rPr lang="en-US" dirty="0" smtClean="0">
                <a:effectLst>
                  <a:outerShdw blurRad="38100" dist="38100" dir="2700000" algn="tl">
                    <a:srgbClr val="000000">
                      <a:alpha val="43137"/>
                    </a:srgbClr>
                  </a:outerShdw>
                </a:effectLst>
              </a:rPr>
              <a:t>Faith over Reason</a:t>
            </a:r>
          </a:p>
          <a:p>
            <a:r>
              <a:rPr lang="en-US" dirty="0" smtClean="0">
                <a:effectLst>
                  <a:outerShdw blurRad="38100" dist="38100" dir="2700000" algn="tl">
                    <a:srgbClr val="000000">
                      <a:alpha val="43137"/>
                    </a:srgbClr>
                  </a:outerShdw>
                </a:effectLst>
              </a:rPr>
              <a:t>Student as sinner</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Teacher as controller</a:t>
            </a:r>
          </a:p>
          <a:p>
            <a:r>
              <a:rPr lang="en-US" dirty="0" smtClean="0">
                <a:effectLst>
                  <a:outerShdw blurRad="38100" dist="38100" dir="2700000" algn="tl">
                    <a:srgbClr val="000000">
                      <a:alpha val="43137"/>
                    </a:srgbClr>
                  </a:outerShdw>
                </a:effectLst>
              </a:rPr>
              <a:t>Curriculum centered</a:t>
            </a:r>
          </a:p>
          <a:p>
            <a:r>
              <a:rPr lang="en-US" dirty="0" smtClean="0">
                <a:effectLst>
                  <a:outerShdw blurRad="38100" dist="38100" dir="2700000" algn="tl">
                    <a:srgbClr val="000000">
                      <a:alpha val="43137"/>
                    </a:srgbClr>
                  </a:outerShdw>
                </a:effectLst>
              </a:rPr>
              <a:t>Head knowledge?</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Called to duty</a:t>
            </a:r>
          </a:p>
          <a:p>
            <a:r>
              <a:rPr lang="en-US" dirty="0" smtClean="0">
                <a:effectLst>
                  <a:outerShdw blurRad="38100" dist="38100" dir="2700000" algn="tl">
                    <a:srgbClr val="000000">
                      <a:alpha val="43137"/>
                    </a:srgbClr>
                  </a:outerShdw>
                </a:effectLst>
              </a:rPr>
              <a:t>Truth:  theology over science</a:t>
            </a:r>
          </a:p>
          <a:p>
            <a:endParaRPr lang="en-US" dirty="0"/>
          </a:p>
          <a:p>
            <a:endParaRPr lang="en-US" dirty="0" smtClean="0"/>
          </a:p>
          <a:p>
            <a:endParaRPr lang="en-US" dirty="0"/>
          </a:p>
        </p:txBody>
      </p:sp>
      <p:sp>
        <p:nvSpPr>
          <p:cNvPr id="7" name="Content Placeholder 2"/>
          <p:cNvSpPr txBox="1">
            <a:spLocks/>
          </p:cNvSpPr>
          <p:nvPr/>
        </p:nvSpPr>
        <p:spPr>
          <a:xfrm>
            <a:off x="3571876" y="2216101"/>
            <a:ext cx="4200524" cy="434544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Assimilating Culture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“With you always”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Reason not affected by faith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Student as explorer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Teacher as accommodator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Student centered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smtClean="0">
                <a:solidFill>
                  <a:prstClr val="white"/>
                </a:solidFill>
                <a:effectLst>
                  <a:outerShdw blurRad="38100" dist="38100" dir="2700000" algn="tl">
                    <a:srgbClr val="000000">
                      <a:alpha val="43137"/>
                    </a:srgbClr>
                  </a:outerShdw>
                </a:effectLst>
                <a:latin typeface="Trebuchet MS" panose="020B0603020202020204"/>
              </a:rPr>
              <a:t>Heart knowledge?</a:t>
            </a:r>
            <a:endPar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Called to freedom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rPr>
              <a:t>Truth:  science locates the Biblical truths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white"/>
              </a:solidFill>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 name="Content Placeholder 2"/>
          <p:cNvSpPr txBox="1">
            <a:spLocks/>
          </p:cNvSpPr>
          <p:nvPr/>
        </p:nvSpPr>
        <p:spPr>
          <a:xfrm>
            <a:off x="7466029" y="2202064"/>
            <a:ext cx="4725971" cy="46559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Transforming, Kingdom</a:t>
            </a:r>
            <a:r>
              <a:rPr kumimoji="0" lang="en-US" sz="2400" b="0" i="0" u="sng"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 building</a:t>
            </a:r>
            <a:endParaRPr kumimoji="0" lang="en-US" sz="2400" b="0"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“Teaching”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solidFill>
                  <a:prstClr val="white"/>
                </a:solidFill>
                <a:effectLst>
                  <a:outerShdw blurRad="38100" dist="38100" dir="2700000" algn="tl">
                    <a:srgbClr val="000000">
                      <a:alpha val="43137"/>
                    </a:srgbClr>
                  </a:outerShdw>
                </a:effectLst>
                <a:latin typeface="Trebuchet MS" panose="020B0603020202020204"/>
              </a:rPr>
              <a:t>Faith-Reason mutually infused</a:t>
            </a:r>
            <a:endPar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Student as responsible agent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Teacher as collaborator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solidFill>
                  <a:prstClr val="white"/>
                </a:solidFill>
                <a:effectLst>
                  <a:outerShdw blurRad="38100" dist="38100" dir="2700000" algn="tl">
                    <a:srgbClr val="000000">
                      <a:alpha val="43137"/>
                    </a:srgbClr>
                  </a:outerShdw>
                </a:effectLst>
                <a:latin typeface="Trebuchet MS" panose="020B0603020202020204"/>
              </a:rPr>
              <a:t>Teacher, c</a:t>
            </a:r>
            <a:r>
              <a:rPr kumimoji="0" lang="en-US" sz="2400" b="0"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urriculum</a:t>
            </a: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 &amp; student in creative balance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Called</a:t>
            </a: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 to action, to respond, to discern (head, heart, and hands)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rPr>
              <a:t>Truth:  best understood in faithful, relational service to “the way, the truth, and the life.”</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n-cs"/>
            </a:endParaRPr>
          </a:p>
        </p:txBody>
      </p:sp>
    </p:spTree>
    <p:extLst>
      <p:ext uri="{BB962C8B-B14F-4D97-AF65-F5344CB8AC3E}">
        <p14:creationId xmlns:p14="http://schemas.microsoft.com/office/powerpoint/2010/main" val="165562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1103</TotalTime>
  <Words>946</Words>
  <Application>Microsoft Office PowerPoint</Application>
  <PresentationFormat>Widescreen</PresentationFormat>
  <Paragraphs>111</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Script MT Bold</vt:lpstr>
      <vt:lpstr>Trebuchet MS</vt:lpstr>
      <vt:lpstr>Wingdings</vt:lpstr>
      <vt:lpstr>Berlin</vt:lpstr>
      <vt:lpstr>Various views of truth   in our culture</vt:lpstr>
      <vt:lpstr>Christian perspectives on truth   Christianity against culture</vt:lpstr>
      <vt:lpstr>Christian perspectives on truth   Christianity embracing culture</vt:lpstr>
      <vt:lpstr>Christian perspectives on truth   Christ transforming culture</vt:lpstr>
      <vt:lpstr>Christian perspectives on truth   Christ transforming culture</vt:lpstr>
      <vt:lpstr>Summary:  Different Christian Perspectives  on Making Disciples in the Educational Environment Christianity Against,  X-ity Embracing,    or X Transforming Culture</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Holtrop</dc:creator>
  <cp:lastModifiedBy>Steve Holtrop</cp:lastModifiedBy>
  <cp:revision>123</cp:revision>
  <cp:lastPrinted>2017-10-03T03:50:04Z</cp:lastPrinted>
  <dcterms:created xsi:type="dcterms:W3CDTF">2017-09-28T01:06:33Z</dcterms:created>
  <dcterms:modified xsi:type="dcterms:W3CDTF">2017-10-17T18:50:11Z</dcterms:modified>
</cp:coreProperties>
</file>