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60" r:id="rId3"/>
    <p:sldId id="261" r:id="rId4"/>
    <p:sldId id="262" r:id="rId5"/>
    <p:sldId id="263" r:id="rId6"/>
    <p:sldId id="283" r:id="rId7"/>
    <p:sldId id="266" r:id="rId8"/>
    <p:sldId id="267" r:id="rId9"/>
    <p:sldId id="268" r:id="rId10"/>
    <p:sldId id="269" r:id="rId11"/>
    <p:sldId id="281" r:id="rId12"/>
    <p:sldId id="282" r:id="rId13"/>
    <p:sldId id="270" r:id="rId14"/>
    <p:sldId id="271" r:id="rId15"/>
    <p:sldId id="274" r:id="rId16"/>
    <p:sldId id="272" r:id="rId17"/>
    <p:sldId id="273" r:id="rId18"/>
    <p:sldId id="275" r:id="rId19"/>
    <p:sldId id="286" r:id="rId20"/>
    <p:sldId id="287" r:id="rId21"/>
    <p:sldId id="278" r:id="rId22"/>
    <p:sldId id="279" r:id="rId23"/>
    <p:sldId id="284" r:id="rId24"/>
    <p:sldId id="276" r:id="rId25"/>
    <p:sldId id="277" r:id="rId26"/>
    <p:sldId id="285"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91" y="86"/>
      </p:cViewPr>
      <p:guideLst/>
    </p:cSldViewPr>
  </p:slideViewPr>
  <p:notesTextViewPr>
    <p:cViewPr>
      <p:scale>
        <a:sx n="1" d="1"/>
        <a:sy n="1" d="1"/>
      </p:scale>
      <p:origin x="0" y="0"/>
    </p:cViewPr>
  </p:notesTextViewPr>
  <p:sorterViewPr>
    <p:cViewPr>
      <p:scale>
        <a:sx n="100" d="100"/>
        <a:sy n="100" d="100"/>
      </p:scale>
      <p:origin x="0" y="-44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5eSteve%20Holtrop's%20Folders%202014%20-%20Dordt%20HP\%5e%5eCourses\EDUC%20300%20Philosophies%20of%20Education\~Grades\17_Oct_13_09_Grades-EDUC-30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'17_Oct_13_09_Grades-EDUC-300'!$F$22:$J$22</c:f>
              <c:numCache>
                <c:formatCode>0.00</c:formatCode>
                <c:ptCount val="5"/>
                <c:pt idx="0">
                  <c:v>9.8888888888888893</c:v>
                </c:pt>
                <c:pt idx="1">
                  <c:v>9.9375</c:v>
                </c:pt>
                <c:pt idx="2">
                  <c:v>9.8235294117647065</c:v>
                </c:pt>
                <c:pt idx="3">
                  <c:v>9.8125</c:v>
                </c:pt>
                <c:pt idx="4">
                  <c:v>9.8571428571428577</c:v>
                </c:pt>
              </c:numCache>
            </c:numRef>
          </c:val>
          <c:extLst>
            <c:ext xmlns:c16="http://schemas.microsoft.com/office/drawing/2014/chart" uri="{C3380CC4-5D6E-409C-BE32-E72D297353CC}">
              <c16:uniqueId val="{00000000-A893-4742-8758-4FFEA8405368}"/>
            </c:ext>
          </c:extLst>
        </c:ser>
        <c:dLbls>
          <c:showLegendKey val="0"/>
          <c:showVal val="0"/>
          <c:showCatName val="0"/>
          <c:showSerName val="0"/>
          <c:showPercent val="0"/>
          <c:showBubbleSize val="0"/>
        </c:dLbls>
        <c:gapWidth val="219"/>
        <c:overlap val="-27"/>
        <c:axId val="243183488"/>
        <c:axId val="243181520"/>
      </c:barChart>
      <c:catAx>
        <c:axId val="24318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243181520"/>
        <c:crosses val="autoZero"/>
        <c:auto val="1"/>
        <c:lblAlgn val="ctr"/>
        <c:lblOffset val="100"/>
        <c:noMultiLvlLbl val="0"/>
      </c:catAx>
      <c:valAx>
        <c:axId val="243181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3183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A4FC7-6293-4B9D-91F6-021E137F2874}" type="datetimeFigureOut">
              <a:rPr lang="en-US" smtClean="0"/>
              <a:t>10/17/2017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8BAA4-C433-42F0-A8D8-E0397212FF98}" type="slidenum">
              <a:rPr lang="en-US" smtClean="0"/>
              <a:t>‹#›</a:t>
            </a:fld>
            <a:endParaRPr lang="en-US"/>
          </a:p>
        </p:txBody>
      </p:sp>
    </p:spTree>
    <p:extLst>
      <p:ext uri="{BB962C8B-B14F-4D97-AF65-F5344CB8AC3E}">
        <p14:creationId xmlns:p14="http://schemas.microsoft.com/office/powerpoint/2010/main" val="183188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372125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18</a:t>
            </a:fld>
            <a:endParaRPr lang="en-US"/>
          </a:p>
        </p:txBody>
      </p:sp>
    </p:spTree>
    <p:extLst>
      <p:ext uri="{BB962C8B-B14F-4D97-AF65-F5344CB8AC3E}">
        <p14:creationId xmlns:p14="http://schemas.microsoft.com/office/powerpoint/2010/main" val="406176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21</a:t>
            </a:fld>
            <a:endParaRPr lang="en-US"/>
          </a:p>
        </p:txBody>
      </p:sp>
    </p:spTree>
    <p:extLst>
      <p:ext uri="{BB962C8B-B14F-4D97-AF65-F5344CB8AC3E}">
        <p14:creationId xmlns:p14="http://schemas.microsoft.com/office/powerpoint/2010/main" val="2800863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22</a:t>
            </a:fld>
            <a:endParaRPr lang="en-US"/>
          </a:p>
        </p:txBody>
      </p:sp>
    </p:spTree>
    <p:extLst>
      <p:ext uri="{BB962C8B-B14F-4D97-AF65-F5344CB8AC3E}">
        <p14:creationId xmlns:p14="http://schemas.microsoft.com/office/powerpoint/2010/main" val="2543379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24</a:t>
            </a:fld>
            <a:endParaRPr lang="en-US"/>
          </a:p>
        </p:txBody>
      </p:sp>
    </p:spTree>
    <p:extLst>
      <p:ext uri="{BB962C8B-B14F-4D97-AF65-F5344CB8AC3E}">
        <p14:creationId xmlns:p14="http://schemas.microsoft.com/office/powerpoint/2010/main" val="37923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25</a:t>
            </a:fld>
            <a:endParaRPr lang="en-US"/>
          </a:p>
        </p:txBody>
      </p:sp>
    </p:spTree>
    <p:extLst>
      <p:ext uri="{BB962C8B-B14F-4D97-AF65-F5344CB8AC3E}">
        <p14:creationId xmlns:p14="http://schemas.microsoft.com/office/powerpoint/2010/main" val="1821100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26</a:t>
            </a:fld>
            <a:endParaRPr lang="en-US"/>
          </a:p>
        </p:txBody>
      </p:sp>
    </p:spTree>
    <p:extLst>
      <p:ext uri="{BB962C8B-B14F-4D97-AF65-F5344CB8AC3E}">
        <p14:creationId xmlns:p14="http://schemas.microsoft.com/office/powerpoint/2010/main" val="249506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27</a:t>
            </a:fld>
            <a:endParaRPr lang="en-US"/>
          </a:p>
        </p:txBody>
      </p:sp>
    </p:spTree>
    <p:extLst>
      <p:ext uri="{BB962C8B-B14F-4D97-AF65-F5344CB8AC3E}">
        <p14:creationId xmlns:p14="http://schemas.microsoft.com/office/powerpoint/2010/main" val="226833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8</a:t>
            </a:fld>
            <a:endParaRPr lang="en-US"/>
          </a:p>
        </p:txBody>
      </p:sp>
    </p:spTree>
    <p:extLst>
      <p:ext uri="{BB962C8B-B14F-4D97-AF65-F5344CB8AC3E}">
        <p14:creationId xmlns:p14="http://schemas.microsoft.com/office/powerpoint/2010/main" val="210308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9</a:t>
            </a:fld>
            <a:endParaRPr lang="en-US"/>
          </a:p>
        </p:txBody>
      </p:sp>
    </p:spTree>
    <p:extLst>
      <p:ext uri="{BB962C8B-B14F-4D97-AF65-F5344CB8AC3E}">
        <p14:creationId xmlns:p14="http://schemas.microsoft.com/office/powerpoint/2010/main" val="1841453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10</a:t>
            </a:fld>
            <a:endParaRPr lang="en-US"/>
          </a:p>
        </p:txBody>
      </p:sp>
    </p:spTree>
    <p:extLst>
      <p:ext uri="{BB962C8B-B14F-4D97-AF65-F5344CB8AC3E}">
        <p14:creationId xmlns:p14="http://schemas.microsoft.com/office/powerpoint/2010/main" val="32973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13</a:t>
            </a:fld>
            <a:endParaRPr lang="en-US"/>
          </a:p>
        </p:txBody>
      </p:sp>
    </p:spTree>
    <p:extLst>
      <p:ext uri="{BB962C8B-B14F-4D97-AF65-F5344CB8AC3E}">
        <p14:creationId xmlns:p14="http://schemas.microsoft.com/office/powerpoint/2010/main" val="80632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14</a:t>
            </a:fld>
            <a:endParaRPr lang="en-US"/>
          </a:p>
        </p:txBody>
      </p:sp>
    </p:spTree>
    <p:extLst>
      <p:ext uri="{BB962C8B-B14F-4D97-AF65-F5344CB8AC3E}">
        <p14:creationId xmlns:p14="http://schemas.microsoft.com/office/powerpoint/2010/main" val="294237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15</a:t>
            </a:fld>
            <a:endParaRPr lang="en-US"/>
          </a:p>
        </p:txBody>
      </p:sp>
    </p:spTree>
    <p:extLst>
      <p:ext uri="{BB962C8B-B14F-4D97-AF65-F5344CB8AC3E}">
        <p14:creationId xmlns:p14="http://schemas.microsoft.com/office/powerpoint/2010/main" val="89428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16</a:t>
            </a:fld>
            <a:endParaRPr lang="en-US"/>
          </a:p>
        </p:txBody>
      </p:sp>
    </p:spTree>
    <p:extLst>
      <p:ext uri="{BB962C8B-B14F-4D97-AF65-F5344CB8AC3E}">
        <p14:creationId xmlns:p14="http://schemas.microsoft.com/office/powerpoint/2010/main" val="584059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CC034968-6FE4-41C1-B9A8-6E77426D0651}" type="slidenum">
              <a:rPr lang="en-US" smtClean="0"/>
              <a:t>17</a:t>
            </a:fld>
            <a:endParaRPr lang="en-US"/>
          </a:p>
        </p:txBody>
      </p:sp>
    </p:spTree>
    <p:extLst>
      <p:ext uri="{BB962C8B-B14F-4D97-AF65-F5344CB8AC3E}">
        <p14:creationId xmlns:p14="http://schemas.microsoft.com/office/powerpoint/2010/main" val="1668917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CFF8E8-31B0-4AEF-85A9-5E482D260FDA}"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47B3-60D5-4A19-9436-07A23E765DD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14079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D060C-B738-4A15-8D6A-E836AC58A467}"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47B3-60D5-4A19-9436-07A23E765DDB}" type="slidenum">
              <a:rPr lang="en-US" smtClean="0"/>
              <a:t>‹#›</a:t>
            </a:fld>
            <a:endParaRPr lang="en-US"/>
          </a:p>
        </p:txBody>
      </p:sp>
    </p:spTree>
    <p:extLst>
      <p:ext uri="{BB962C8B-B14F-4D97-AF65-F5344CB8AC3E}">
        <p14:creationId xmlns:p14="http://schemas.microsoft.com/office/powerpoint/2010/main" val="113085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17E21-C398-4D8C-BFEC-BCD9F2E1494E}"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47B3-60D5-4A19-9436-07A23E765DDB}" type="slidenum">
              <a:rPr lang="en-US" smtClean="0"/>
              <a:t>‹#›</a:t>
            </a:fld>
            <a:endParaRPr lang="en-US"/>
          </a:p>
        </p:txBody>
      </p:sp>
    </p:spTree>
    <p:extLst>
      <p:ext uri="{BB962C8B-B14F-4D97-AF65-F5344CB8AC3E}">
        <p14:creationId xmlns:p14="http://schemas.microsoft.com/office/powerpoint/2010/main" val="227949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CD92C-7EAB-49C2-8ED2-36FE327B0498}"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947B3-60D5-4A19-9436-07A23E765DD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07731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4F0F52-4472-48C1-8123-0A88974281E4}" type="datetime1">
              <a:rPr lang="en-US" smtClean="0"/>
              <a:t>10/17/2017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3432048" cy="365125"/>
          </a:xfrm>
        </p:spPr>
        <p:txBody>
          <a:bodyPr/>
          <a:lstStyle>
            <a:lvl1pPr>
              <a:defRPr sz="1800" b="1" i="1">
                <a:solidFill>
                  <a:schemeClr val="bg1"/>
                </a:solidFill>
                <a:effectLst>
                  <a:outerShdw blurRad="38100" dist="38100" dir="2700000" algn="tl">
                    <a:srgbClr val="000000">
                      <a:alpha val="43137"/>
                    </a:srgbClr>
                  </a:outerShdw>
                </a:effectLst>
                <a:latin typeface="Comic Sans MS" panose="030F0702030302020204" pitchFamily="66" charset="0"/>
              </a:defRPr>
            </a:lvl1pPr>
          </a:lstStyle>
          <a:p>
            <a:fld id="{837947B3-60D5-4A19-9436-07A23E765DDB}" type="slidenum">
              <a:rPr lang="en-US" smtClean="0"/>
              <a:pPr/>
              <a:t>‹#›</a:t>
            </a:fld>
            <a:endParaRPr lang="en-US" dirty="0"/>
          </a:p>
        </p:txBody>
      </p:sp>
    </p:spTree>
    <p:extLst>
      <p:ext uri="{BB962C8B-B14F-4D97-AF65-F5344CB8AC3E}">
        <p14:creationId xmlns:p14="http://schemas.microsoft.com/office/powerpoint/2010/main" val="1193613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2A625E-9F90-4242-BED7-45D4DD27CB4F}"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837947B3-60D5-4A19-9436-07A23E765DDB}" type="slidenum">
              <a:rPr lang="en-US" smtClean="0"/>
              <a:pPr/>
              <a:t>‹#›</a:t>
            </a:fld>
            <a:endParaRPr lang="en-US" dirty="0"/>
          </a:p>
        </p:txBody>
      </p:sp>
    </p:spTree>
    <p:extLst>
      <p:ext uri="{BB962C8B-B14F-4D97-AF65-F5344CB8AC3E}">
        <p14:creationId xmlns:p14="http://schemas.microsoft.com/office/powerpoint/2010/main" val="36722393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8EB96-9850-4503-8E3D-793E230D3374}" type="datetime1">
              <a:rPr lang="en-US" smtClean="0"/>
              <a:t>10/17/2017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837947B3-60D5-4A19-9436-07A23E765DDB}" type="slidenum">
              <a:rPr lang="en-US" smtClean="0"/>
              <a:pPr/>
              <a:t>‹#›</a:t>
            </a:fld>
            <a:endParaRPr lang="en-US" dirty="0"/>
          </a:p>
        </p:txBody>
      </p:sp>
    </p:spTree>
    <p:extLst>
      <p:ext uri="{BB962C8B-B14F-4D97-AF65-F5344CB8AC3E}">
        <p14:creationId xmlns:p14="http://schemas.microsoft.com/office/powerpoint/2010/main" val="2783113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58FA8A-2BFB-47D1-A5F8-F722BBF115B0}" type="datetime1">
              <a:rPr lang="en-US" smtClean="0"/>
              <a:t>10/17/2017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37947B3-60D5-4A19-9436-07A23E765DDB}" type="slidenum">
              <a:rPr lang="en-US" smtClean="0"/>
              <a:pPr/>
              <a:t>‹#›</a:t>
            </a:fld>
            <a:endParaRPr lang="en-US" dirty="0"/>
          </a:p>
        </p:txBody>
      </p:sp>
    </p:spTree>
    <p:extLst>
      <p:ext uri="{BB962C8B-B14F-4D97-AF65-F5344CB8AC3E}">
        <p14:creationId xmlns:p14="http://schemas.microsoft.com/office/powerpoint/2010/main" val="2977097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D683-431C-42EF-9B16-B4F4C2DE5566}" type="datetime1">
              <a:rPr lang="en-US" smtClean="0"/>
              <a:t>10/17/2017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837947B3-60D5-4A19-9436-07A23E765DDB}" type="slidenum">
              <a:rPr lang="en-US" smtClean="0"/>
              <a:pPr/>
              <a:t>‹#›</a:t>
            </a:fld>
            <a:endParaRPr lang="en-US" dirty="0"/>
          </a:p>
        </p:txBody>
      </p:sp>
    </p:spTree>
    <p:extLst>
      <p:ext uri="{BB962C8B-B14F-4D97-AF65-F5344CB8AC3E}">
        <p14:creationId xmlns:p14="http://schemas.microsoft.com/office/powerpoint/2010/main" val="2733289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A14D97-BA88-48DF-BA4F-C2B12B6F543E}"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947B3-60D5-4A19-9436-07A23E765DDB}" type="slidenum">
              <a:rPr lang="en-US" smtClean="0"/>
              <a:t>‹#›</a:t>
            </a:fld>
            <a:endParaRPr lang="en-US"/>
          </a:p>
        </p:txBody>
      </p:sp>
    </p:spTree>
    <p:extLst>
      <p:ext uri="{BB962C8B-B14F-4D97-AF65-F5344CB8AC3E}">
        <p14:creationId xmlns:p14="http://schemas.microsoft.com/office/powerpoint/2010/main" val="15621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F500EA-5157-41E9-9BD2-D29DDEB10854}" type="datetime1">
              <a:rPr lang="en-US" smtClean="0"/>
              <a:t>10/17/2017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947B3-60D5-4A19-9436-07A23E765DDB}" type="slidenum">
              <a:rPr lang="en-US" smtClean="0"/>
              <a:t>‹#›</a:t>
            </a:fld>
            <a:endParaRPr lang="en-US"/>
          </a:p>
        </p:txBody>
      </p:sp>
    </p:spTree>
    <p:extLst>
      <p:ext uri="{BB962C8B-B14F-4D97-AF65-F5344CB8AC3E}">
        <p14:creationId xmlns:p14="http://schemas.microsoft.com/office/powerpoint/2010/main" val="381355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35369-4925-4197-835D-D9F2D51DD131}" type="datetime1">
              <a:rPr lang="en-US" smtClean="0"/>
              <a:t>10/17/2017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3432048" cy="365125"/>
          </a:xfrm>
          <a:prstGeom prst="rect">
            <a:avLst/>
          </a:prstGeom>
        </p:spPr>
        <p:txBody>
          <a:bodyPr vert="horz" lIns="91440" tIns="45720" rIns="91440" bIns="45720" rtlCol="0" anchor="ctr"/>
          <a:lstStyle>
            <a:lvl1pPr algn="r">
              <a:defRPr sz="1800" b="1" i="1">
                <a:solidFill>
                  <a:schemeClr val="tx1">
                    <a:tint val="75000"/>
                  </a:schemeClr>
                </a:solidFill>
                <a:effectLst>
                  <a:outerShdw blurRad="38100" dist="38100" dir="2700000" algn="tl">
                    <a:srgbClr val="000000">
                      <a:alpha val="43137"/>
                    </a:srgbClr>
                  </a:outerShdw>
                </a:effectLst>
              </a:defRPr>
            </a:lvl1pPr>
          </a:lstStyle>
          <a:p>
            <a:fld id="{837947B3-60D5-4A19-9436-07A23E765DDB}" type="slidenum">
              <a:rPr lang="en-US" smtClean="0"/>
              <a:pPr/>
              <a:t>‹#›</a:t>
            </a:fld>
            <a:endParaRPr lang="en-US" dirty="0"/>
          </a:p>
        </p:txBody>
      </p:sp>
    </p:spTree>
    <p:extLst>
      <p:ext uri="{BB962C8B-B14F-4D97-AF65-F5344CB8AC3E}">
        <p14:creationId xmlns:p14="http://schemas.microsoft.com/office/powerpoint/2010/main" val="922385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Hubble_Space_Telescope"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ommons.wikimedia.org/w/index.php?title=Wide_Field_and_Planetary_Camera_2&amp;action=edit&amp;redlink=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legacy.biblegateway.com/passage/?search=1%20Peter%202:9&amp;version=NI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heidelberg-catechism.com/en/lords-days/1.html" TargetMode="External"/><Relationship Id="rId5" Type="http://schemas.openxmlformats.org/officeDocument/2006/relationships/hyperlink" Target="http://www.reformed.org/documents/wsc/index.html?_top=http://www.reformed.org/documents/WSC.html"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hristian.fmpsdschools.ca/Teaching%20For%20Transformation.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157045" y="667513"/>
            <a:ext cx="8299939" cy="5029901"/>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89251" y="667513"/>
            <a:ext cx="6466504" cy="2386584"/>
          </a:xfrm>
        </p:spPr>
        <p:txBody>
          <a:bodyPr>
            <a:normAutofit/>
          </a:bodyPr>
          <a:lstStyle/>
          <a:p>
            <a:r>
              <a:rPr lang="en-US" dirty="0" smtClean="0">
                <a:solidFill>
                  <a:schemeClr val="bg1"/>
                </a:solidFill>
              </a:rPr>
              <a:t>Week 7</a:t>
            </a:r>
            <a:br>
              <a:rPr lang="en-US" dirty="0" smtClean="0">
                <a:solidFill>
                  <a:schemeClr val="bg1"/>
                </a:solidFill>
              </a:rPr>
            </a:br>
            <a:r>
              <a:rPr lang="en-US" sz="5300" dirty="0" smtClean="0">
                <a:solidFill>
                  <a:schemeClr val="bg1"/>
                </a:solidFill>
              </a:rPr>
              <a:t>Knight Chapters </a:t>
            </a:r>
            <a:r>
              <a:rPr lang="en-US" sz="5300" dirty="0" smtClean="0">
                <a:solidFill>
                  <a:schemeClr val="bg1"/>
                </a:solidFill>
              </a:rPr>
              <a:t>8</a:t>
            </a:r>
            <a:r>
              <a:rPr lang="en-US" sz="5300" dirty="0">
                <a:solidFill>
                  <a:schemeClr val="bg1"/>
                </a:solidFill>
              </a:rPr>
              <a:t> </a:t>
            </a:r>
            <a:r>
              <a:rPr lang="en-US" sz="5300" dirty="0" smtClean="0">
                <a:solidFill>
                  <a:schemeClr val="bg1"/>
                </a:solidFill>
              </a:rPr>
              <a:t>&amp; 9</a:t>
            </a:r>
            <a:endParaRPr lang="en-US" sz="5300" dirty="0">
              <a:solidFill>
                <a:schemeClr val="bg1"/>
              </a:solidFill>
            </a:endParaRPr>
          </a:p>
        </p:txBody>
      </p:sp>
      <p:sp>
        <p:nvSpPr>
          <p:cNvPr id="3" name="Subtitle 2"/>
          <p:cNvSpPr>
            <a:spLocks noGrp="1"/>
          </p:cNvSpPr>
          <p:nvPr>
            <p:ph type="subTitle" idx="1"/>
          </p:nvPr>
        </p:nvSpPr>
        <p:spPr>
          <a:xfrm>
            <a:off x="2989250" y="3602038"/>
            <a:ext cx="6466503" cy="1655762"/>
          </a:xfrm>
        </p:spPr>
        <p:txBody>
          <a:bodyPr>
            <a:normAutofit/>
          </a:bodyPr>
          <a:lstStyle/>
          <a:p>
            <a:r>
              <a:rPr lang="en-US" sz="2800" dirty="0" smtClean="0">
                <a:solidFill>
                  <a:schemeClr val="bg1"/>
                </a:solidFill>
              </a:rPr>
              <a:t>Dr. Steve Holtrop</a:t>
            </a:r>
          </a:p>
          <a:p>
            <a:r>
              <a:rPr lang="en-US" sz="2800" dirty="0" smtClean="0">
                <a:solidFill>
                  <a:schemeClr val="bg1"/>
                </a:solidFill>
              </a:rPr>
              <a:t>EDUC 300 </a:t>
            </a:r>
          </a:p>
          <a:p>
            <a:r>
              <a:rPr lang="en-US" sz="2800" dirty="0" smtClean="0">
                <a:solidFill>
                  <a:schemeClr val="bg1"/>
                </a:solidFill>
              </a:rPr>
              <a:t>Fall </a:t>
            </a:r>
            <a:r>
              <a:rPr lang="en-US" sz="2800" dirty="0" smtClean="0">
                <a:solidFill>
                  <a:schemeClr val="bg1"/>
                </a:solidFill>
              </a:rPr>
              <a:t>2017</a:t>
            </a:r>
            <a:endParaRPr lang="en-US" sz="2800" dirty="0">
              <a:solidFill>
                <a:schemeClr val="bg1"/>
              </a:solidFill>
            </a:endParaRPr>
          </a:p>
        </p:txBody>
      </p:sp>
      <p:pic>
        <p:nvPicPr>
          <p:cNvPr id="5" name="Picture 2" descr="Image result for metaphysic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5441" y="4005948"/>
            <a:ext cx="3583804" cy="26878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values"/>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2755" y="3673347"/>
            <a:ext cx="3265294" cy="3016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epistem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2755" y="166765"/>
            <a:ext cx="2766496" cy="33431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55754" y="167149"/>
            <a:ext cx="2513491" cy="357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153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splaying 20141019_141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737360"/>
            <a:ext cx="10165080" cy="4802336"/>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metaphysics</a:t>
            </a:r>
            <a:br>
              <a:rPr lang="en-US" b="1" dirty="0" smtClean="0">
                <a:solidFill>
                  <a:schemeClr val="bg1"/>
                </a:solidFill>
                <a:effectLst>
                  <a:outerShdw blurRad="38100" dist="38100" dir="2700000" algn="tl">
                    <a:srgbClr val="000000">
                      <a:alpha val="43137"/>
                    </a:srgbClr>
                  </a:outerShdw>
                </a:effectLst>
              </a:rPr>
            </a:br>
            <a:r>
              <a:rPr lang="en-US" sz="4000" b="1" dirty="0" smtClean="0">
                <a:solidFill>
                  <a:schemeClr val="bg1"/>
                </a:solidFill>
                <a:effectLst>
                  <a:outerShdw blurRad="38100" dist="38100" dir="2700000" algn="tl">
                    <a:srgbClr val="000000">
                      <a:alpha val="43137"/>
                    </a:srgbClr>
                  </a:outerShdw>
                </a:effectLst>
              </a:rPr>
              <a:t>(a </a:t>
            </a:r>
            <a:r>
              <a:rPr lang="en-US" sz="4000" b="1" i="1" dirty="0" smtClean="0">
                <a:solidFill>
                  <a:schemeClr val="bg1"/>
                </a:solidFill>
                <a:effectLst>
                  <a:outerShdw blurRad="38100" dist="38100" dir="2700000" algn="tl">
                    <a:srgbClr val="000000">
                      <a:alpha val="43137"/>
                    </a:srgbClr>
                  </a:outerShdw>
                </a:effectLst>
              </a:rPr>
              <a:t>Christian</a:t>
            </a:r>
            <a:r>
              <a:rPr lang="en-US" sz="4000" b="1" dirty="0" smtClean="0">
                <a:solidFill>
                  <a:schemeClr val="bg1"/>
                </a:solidFill>
                <a:effectLst>
                  <a:outerShdw blurRad="38100" dist="38100" dir="2700000" algn="tl">
                    <a:srgbClr val="000000">
                      <a:alpha val="43137"/>
                    </a:srgbClr>
                  </a:outerShdw>
                </a:effectLst>
              </a:rPr>
              <a:t> approach to what </a:t>
            </a:r>
            <a:r>
              <a:rPr lang="en-US" sz="4000" b="1" i="1" dirty="0" smtClean="0">
                <a:solidFill>
                  <a:schemeClr val="bg1"/>
                </a:solidFill>
                <a:effectLst>
                  <a:outerShdw blurRad="38100" dist="38100" dir="2700000" algn="tl">
                    <a:srgbClr val="000000">
                      <a:alpha val="43137"/>
                    </a:srgbClr>
                  </a:outerShdw>
                </a:effectLst>
              </a:rPr>
              <a:t>is</a:t>
            </a:r>
            <a:r>
              <a:rPr lang="en-US" sz="4000"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800" b="1" dirty="0" smtClean="0">
                <a:solidFill>
                  <a:schemeClr val="bg1"/>
                </a:solidFill>
                <a:effectLst>
                  <a:outerShdw blurRad="38100" dist="38100" dir="2700000" algn="tl">
                    <a:srgbClr val="000000">
                      <a:alpha val="43137"/>
                    </a:srgbClr>
                  </a:outerShdw>
                </a:effectLst>
              </a:rPr>
              <a:t>Jean-Paul </a:t>
            </a:r>
            <a:r>
              <a:rPr lang="en-US" sz="2800" b="1" dirty="0" err="1" smtClean="0">
                <a:solidFill>
                  <a:schemeClr val="bg1"/>
                </a:solidFill>
                <a:effectLst>
                  <a:outerShdw blurRad="38100" dist="38100" dir="2700000" algn="tl">
                    <a:srgbClr val="000000">
                      <a:alpha val="43137"/>
                    </a:srgbClr>
                  </a:outerShdw>
                </a:effectLst>
              </a:rPr>
              <a:t>Sarte</a:t>
            </a:r>
            <a:r>
              <a:rPr lang="en-US" sz="2800" b="1" dirty="0" smtClean="0">
                <a:solidFill>
                  <a:schemeClr val="bg1"/>
                </a:solidFill>
                <a:effectLst>
                  <a:outerShdw blurRad="38100" dist="38100" dir="2700000" algn="tl">
                    <a:srgbClr val="000000">
                      <a:alpha val="43137"/>
                    </a:srgbClr>
                  </a:outerShdw>
                </a:effectLst>
              </a:rPr>
              <a:t> (atheistic existentialist) “noted </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that the basic philosophic problem is that </a:t>
            </a:r>
            <a:br>
              <a:rPr lang="en-US" sz="2800" b="1" dirty="0" smtClean="0">
                <a:solidFill>
                  <a:schemeClr val="bg1"/>
                </a:solidFill>
                <a:effectLst>
                  <a:outerShdw blurRad="38100" dist="38100" dir="2700000" algn="tl">
                    <a:srgbClr val="000000">
                      <a:alpha val="43137"/>
                    </a:srgbClr>
                  </a:outerShdw>
                </a:effectLst>
              </a:rPr>
            </a:br>
            <a:r>
              <a:rPr lang="en-US" sz="2800" b="1" i="1" dirty="0" smtClean="0">
                <a:solidFill>
                  <a:schemeClr val="bg1"/>
                </a:solidFill>
                <a:effectLst>
                  <a:outerShdw blurRad="38100" dist="38100" dir="2700000" algn="tl">
                    <a:srgbClr val="000000">
                      <a:alpha val="43137"/>
                    </a:srgbClr>
                  </a:outerShdw>
                </a:effectLst>
              </a:rPr>
              <a:t>something</a:t>
            </a:r>
            <a:r>
              <a:rPr lang="en-US" sz="2800" b="1" dirty="0" smtClean="0">
                <a:solidFill>
                  <a:schemeClr val="bg1"/>
                </a:solidFill>
                <a:effectLst>
                  <a:outerShdw blurRad="38100" dist="38100" dir="2700000" algn="tl">
                    <a:srgbClr val="000000">
                      <a:alpha val="43137"/>
                    </a:srgbClr>
                  </a:outerShdw>
                </a:effectLst>
              </a:rPr>
              <a:t> is there, rather than that nothing is </a:t>
            </a:r>
            <a:br>
              <a:rPr lang="en-US" sz="2800" b="1" dirty="0" smtClean="0">
                <a:solidFill>
                  <a:schemeClr val="bg1"/>
                </a:solidFill>
                <a:effectLst>
                  <a:outerShdw blurRad="38100" dist="38100" dir="2700000" algn="tl">
                    <a:srgbClr val="000000">
                      <a:alpha val="43137"/>
                    </a:srgbClr>
                  </a:outerShdw>
                </a:effectLst>
              </a:rPr>
            </a:br>
            <a:r>
              <a:rPr lang="en-US" sz="2800" b="1" dirty="0" smtClean="0">
                <a:solidFill>
                  <a:schemeClr val="bg1"/>
                </a:solidFill>
                <a:effectLst>
                  <a:outerShdw blurRad="38100" dist="38100" dir="2700000" algn="tl">
                    <a:srgbClr val="000000">
                      <a:alpha val="43137"/>
                    </a:srgbClr>
                  </a:outerShdw>
                </a:effectLst>
              </a:rPr>
              <a:t>there” (p. 170).</a:t>
            </a:r>
          </a:p>
          <a:p>
            <a:pPr>
              <a:buFont typeface="Wingdings" panose="05000000000000000000" pitchFamily="2" charset="2"/>
              <a:buChar char="§"/>
            </a:pPr>
            <a:r>
              <a:rPr lang="en-US" sz="2800" b="1" dirty="0" smtClean="0">
                <a:solidFill>
                  <a:schemeClr val="bg1"/>
                </a:solidFill>
                <a:effectLst>
                  <a:outerShdw blurRad="38100" dist="38100" dir="2700000" algn="tl">
                    <a:srgbClr val="000000">
                      <a:alpha val="43137"/>
                    </a:srgbClr>
                  </a:outerShdw>
                </a:effectLst>
              </a:rPr>
              <a:t>Francis Schaeffer (Christian):  “nothing that is worth calling a philosophy can sidestep the question of </a:t>
            </a:r>
            <a:r>
              <a:rPr lang="en-US" sz="2800" b="1" i="1" dirty="0" smtClean="0">
                <a:solidFill>
                  <a:schemeClr val="bg1"/>
                </a:solidFill>
                <a:effectLst>
                  <a:outerShdw blurRad="38100" dist="38100" dir="2700000" algn="tl">
                    <a:srgbClr val="000000">
                      <a:alpha val="43137"/>
                    </a:srgbClr>
                  </a:outerShdw>
                </a:effectLst>
              </a:rPr>
              <a:t>the fact that things do exist </a:t>
            </a:r>
            <a:r>
              <a:rPr lang="en-US" sz="2800" b="1" dirty="0" smtClean="0">
                <a:solidFill>
                  <a:schemeClr val="bg1"/>
                </a:solidFill>
                <a:effectLst>
                  <a:outerShdw blurRad="38100" dist="38100" dir="2700000" algn="tl">
                    <a:srgbClr val="000000">
                      <a:alpha val="43137"/>
                    </a:srgbClr>
                  </a:outerShdw>
                </a:effectLst>
              </a:rPr>
              <a:t>and that they exist in their present form and complexity” (p. 170).</a:t>
            </a:r>
          </a:p>
          <a:p>
            <a:pPr>
              <a:buFont typeface="Wingdings" panose="05000000000000000000" pitchFamily="2" charset="2"/>
              <a:buChar char="§"/>
            </a:pPr>
            <a:r>
              <a:rPr lang="en-US" sz="2800" b="1" dirty="0" smtClean="0">
                <a:solidFill>
                  <a:schemeClr val="bg1"/>
                </a:solidFill>
                <a:effectLst>
                  <a:outerShdw blurRad="38100" dist="38100" dir="2700000" algn="tl">
                    <a:srgbClr val="000000">
                      <a:alpha val="43137"/>
                    </a:srgbClr>
                  </a:outerShdw>
                </a:effectLst>
              </a:rPr>
              <a:t>Knight:  The universe in its most basic nature is </a:t>
            </a:r>
            <a:r>
              <a:rPr lang="en-US" sz="2800" b="1" i="1" dirty="0" smtClean="0">
                <a:solidFill>
                  <a:schemeClr val="bg1"/>
                </a:solidFill>
                <a:effectLst>
                  <a:outerShdw blurRad="38100" dist="38100" dir="2700000" algn="tl">
                    <a:srgbClr val="000000">
                      <a:alpha val="43137"/>
                    </a:srgbClr>
                  </a:outerShdw>
                </a:effectLst>
              </a:rPr>
              <a:t>friendly to humans </a:t>
            </a:r>
            <a:r>
              <a:rPr lang="en-US" sz="2800" b="1" dirty="0" smtClean="0">
                <a:solidFill>
                  <a:schemeClr val="bg1"/>
                </a:solidFill>
                <a:effectLst>
                  <a:outerShdw blurRad="38100" dist="38100" dir="2700000" algn="tl">
                    <a:srgbClr val="000000">
                      <a:alpha val="43137"/>
                    </a:srgbClr>
                  </a:outerShdw>
                </a:effectLst>
              </a:rPr>
              <a:t>and other forms of life….People have found that the natural world appears to be </a:t>
            </a:r>
            <a:r>
              <a:rPr lang="en-US" sz="2800" b="1" i="1" dirty="0" smtClean="0">
                <a:solidFill>
                  <a:schemeClr val="bg1"/>
                </a:solidFill>
                <a:effectLst>
                  <a:outerShdw blurRad="38100" dist="38100" dir="2700000" algn="tl">
                    <a:srgbClr val="000000">
                      <a:alpha val="43137"/>
                    </a:srgbClr>
                  </a:outerShdw>
                </a:effectLst>
              </a:rPr>
              <a:t>made-to-order</a:t>
            </a:r>
            <a:r>
              <a:rPr lang="en-US" sz="2800" b="1" dirty="0" smtClean="0">
                <a:solidFill>
                  <a:schemeClr val="bg1"/>
                </a:solidFill>
                <a:effectLst>
                  <a:outerShdw blurRad="38100" dist="38100" dir="2700000" algn="tl">
                    <a:srgbClr val="000000">
                      <a:alpha val="43137"/>
                    </a:srgbClr>
                  </a:outerShdw>
                </a:effectLst>
              </a:rPr>
              <a:t> to meet such needs as food, water, temperature, light, and </a:t>
            </a:r>
            <a:r>
              <a:rPr lang="en-US" sz="2800" b="1" dirty="0" smtClean="0">
                <a:solidFill>
                  <a:schemeClr val="bg1"/>
                </a:solidFill>
                <a:effectLst>
                  <a:outerShdw blurRad="38100" dist="38100" dir="2700000" algn="tl">
                    <a:srgbClr val="000000">
                      <a:alpha val="43137"/>
                    </a:srgbClr>
                  </a:outerShdw>
                </a:effectLst>
              </a:rPr>
              <a:t>a host </a:t>
            </a:r>
            <a:r>
              <a:rPr lang="en-US" sz="2800" b="1" dirty="0" smtClean="0">
                <a:solidFill>
                  <a:schemeClr val="bg1"/>
                </a:solidFill>
                <a:effectLst>
                  <a:outerShdw blurRad="38100" dist="38100" dir="2700000" algn="tl">
                    <a:srgbClr val="000000">
                      <a:alpha val="43137"/>
                    </a:srgbClr>
                  </a:outerShdw>
                </a:effectLst>
              </a:rPr>
              <a:t>of other necessities” (p. 170).</a:t>
            </a:r>
          </a:p>
        </p:txBody>
      </p:sp>
      <p:pic>
        <p:nvPicPr>
          <p:cNvPr id="1026" name="Picture 2" descr="Image result for metaphysic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8594" y="365124"/>
            <a:ext cx="3583804" cy="26878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918435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solidFill>
                  <a:schemeClr val="bg1"/>
                </a:solidFill>
              </a:rPr>
              <a:t>Ecclecticism</a:t>
            </a:r>
            <a:endParaRPr lang="en-US" sz="4800" dirty="0">
              <a:solidFill>
                <a:schemeClr val="bg1"/>
              </a:solidFill>
            </a:endParaRPr>
          </a:p>
        </p:txBody>
      </p:sp>
      <p:sp>
        <p:nvSpPr>
          <p:cNvPr id="3" name="Content Placeholder 2"/>
          <p:cNvSpPr>
            <a:spLocks noGrp="1"/>
          </p:cNvSpPr>
          <p:nvPr>
            <p:ph idx="1"/>
          </p:nvPr>
        </p:nvSpPr>
        <p:spPr>
          <a:xfrm>
            <a:off x="838200" y="1690688"/>
            <a:ext cx="4800600" cy="4486275"/>
          </a:xfrm>
        </p:spPr>
        <p:txBody>
          <a:bodyPr>
            <a:normAutofit fontScale="62500" lnSpcReduction="20000"/>
          </a:bodyPr>
          <a:lstStyle/>
          <a:p>
            <a:r>
              <a:rPr lang="en-US" sz="4000" dirty="0" smtClean="0">
                <a:solidFill>
                  <a:schemeClr val="bg1"/>
                </a:solidFill>
              </a:rPr>
              <a:t>The good</a:t>
            </a:r>
          </a:p>
          <a:p>
            <a:r>
              <a:rPr lang="en-US" sz="4000" dirty="0" smtClean="0">
                <a:solidFill>
                  <a:schemeClr val="bg1"/>
                </a:solidFill>
              </a:rPr>
              <a:t>The bad</a:t>
            </a:r>
          </a:p>
          <a:p>
            <a:r>
              <a:rPr lang="en-US" sz="4000" dirty="0" smtClean="0">
                <a:solidFill>
                  <a:schemeClr val="bg1"/>
                </a:solidFill>
              </a:rPr>
              <a:t>The </a:t>
            </a:r>
            <a:r>
              <a:rPr lang="en-US" sz="4000" dirty="0" smtClean="0">
                <a:solidFill>
                  <a:schemeClr val="bg1"/>
                </a:solidFill>
              </a:rPr>
              <a:t>ugly</a:t>
            </a:r>
          </a:p>
          <a:p>
            <a:endParaRPr lang="en-US" sz="4000" b="1" dirty="0" smtClean="0">
              <a:solidFill>
                <a:schemeClr val="accent1">
                  <a:lumMod val="60000"/>
                  <a:lumOff val="40000"/>
                </a:schemeClr>
              </a:solidFill>
            </a:endParaRPr>
          </a:p>
          <a:p>
            <a:r>
              <a:rPr lang="en-US" sz="4000" b="1" dirty="0" smtClean="0">
                <a:solidFill>
                  <a:schemeClr val="accent1">
                    <a:lumMod val="60000"/>
                    <a:lumOff val="40000"/>
                  </a:schemeClr>
                </a:solidFill>
              </a:rPr>
              <a:t>Eclecticism</a:t>
            </a:r>
            <a:r>
              <a:rPr lang="en-US" sz="4000" dirty="0">
                <a:solidFill>
                  <a:schemeClr val="accent1">
                    <a:lumMod val="60000"/>
                    <a:lumOff val="40000"/>
                  </a:schemeClr>
                </a:solidFill>
              </a:rPr>
              <a:t> is a conceptual approach that does not hold rigidly to a single paradigm or set of assumptions, but instead draws upon multiple theories, styles, or ideas to gain complementary insights into a subject, or applies different theories in particular cases</a:t>
            </a:r>
            <a:r>
              <a:rPr lang="en-US" sz="4000" dirty="0" smtClean="0">
                <a:solidFill>
                  <a:schemeClr val="accent1">
                    <a:lumMod val="60000"/>
                    <a:lumOff val="40000"/>
                  </a:schemeClr>
                </a:solidFill>
              </a:rPr>
              <a:t>.</a:t>
            </a:r>
          </a:p>
          <a:p>
            <a:r>
              <a:rPr lang="en-US" sz="3800" dirty="0" smtClean="0">
                <a:solidFill>
                  <a:schemeClr val="accent1">
                    <a:lumMod val="60000"/>
                    <a:lumOff val="40000"/>
                  </a:schemeClr>
                </a:solidFill>
              </a:rPr>
              <a:t>--Wikipedia</a:t>
            </a:r>
            <a:endParaRPr lang="en-US" sz="3800" dirty="0">
              <a:solidFill>
                <a:schemeClr val="accent1">
                  <a:lumMod val="60000"/>
                  <a:lumOff val="40000"/>
                </a:schemeClr>
              </a:solidFill>
            </a:endParaRPr>
          </a:p>
        </p:txBody>
      </p:sp>
      <p:pic>
        <p:nvPicPr>
          <p:cNvPr id="8194" name="Picture 2" descr="Image result for eclecticis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690688"/>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37947B3-60D5-4A19-9436-07A23E765DDB}"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2558193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Teaching Christianly in Christian &amp; </a:t>
            </a:r>
            <a:r>
              <a:rPr lang="en-US" dirty="0" smtClean="0">
                <a:solidFill>
                  <a:schemeClr val="bg1"/>
                </a:solidFill>
              </a:rPr>
              <a:t/>
            </a:r>
            <a:br>
              <a:rPr lang="en-US" dirty="0" smtClean="0">
                <a:solidFill>
                  <a:schemeClr val="bg1"/>
                </a:solidFill>
              </a:rPr>
            </a:br>
            <a:r>
              <a:rPr lang="en-US" dirty="0" smtClean="0">
                <a:solidFill>
                  <a:schemeClr val="bg1"/>
                </a:solidFill>
              </a:rPr>
              <a:t>Public </a:t>
            </a:r>
            <a:r>
              <a:rPr lang="en-US" dirty="0" smtClean="0">
                <a:solidFill>
                  <a:schemeClr val="bg1"/>
                </a:solidFill>
              </a:rPr>
              <a:t>Schools</a:t>
            </a:r>
            <a:endParaRPr lang="en-US" dirty="0">
              <a:solidFill>
                <a:schemeClr val="bg1"/>
              </a:solidFill>
            </a:endParaRPr>
          </a:p>
        </p:txBody>
      </p:sp>
      <p:sp>
        <p:nvSpPr>
          <p:cNvPr id="3" name="Content Placeholder 2"/>
          <p:cNvSpPr>
            <a:spLocks noGrp="1"/>
          </p:cNvSpPr>
          <p:nvPr>
            <p:ph idx="1"/>
          </p:nvPr>
        </p:nvSpPr>
        <p:spPr>
          <a:xfrm>
            <a:off x="5840360" y="1690688"/>
            <a:ext cx="5987846" cy="4486275"/>
          </a:xfrm>
        </p:spPr>
        <p:txBody>
          <a:bodyPr>
            <a:noAutofit/>
          </a:bodyPr>
          <a:lstStyle/>
          <a:p>
            <a:r>
              <a:rPr lang="en-US" sz="2500" dirty="0" smtClean="0">
                <a:solidFill>
                  <a:schemeClr val="bg1"/>
                </a:solidFill>
              </a:rPr>
              <a:t>I believe in…</a:t>
            </a:r>
          </a:p>
          <a:p>
            <a:pPr lvl="1"/>
            <a:r>
              <a:rPr lang="en-US" sz="2500" dirty="0" smtClean="0">
                <a:solidFill>
                  <a:schemeClr val="bg1"/>
                </a:solidFill>
              </a:rPr>
              <a:t>God the Father</a:t>
            </a:r>
          </a:p>
          <a:p>
            <a:pPr lvl="2"/>
            <a:r>
              <a:rPr lang="en-US" sz="2500" dirty="0" smtClean="0">
                <a:solidFill>
                  <a:schemeClr val="bg1"/>
                </a:solidFill>
              </a:rPr>
              <a:t>Maker of heaven and earth [</a:t>
            </a:r>
            <a:r>
              <a:rPr lang="en-US" sz="2500" i="1" dirty="0" smtClean="0">
                <a:solidFill>
                  <a:schemeClr val="bg1"/>
                </a:solidFill>
              </a:rPr>
              <a:t>creation</a:t>
            </a:r>
            <a:r>
              <a:rPr lang="en-US" sz="2500" dirty="0" smtClean="0">
                <a:solidFill>
                  <a:schemeClr val="bg1"/>
                </a:solidFill>
              </a:rPr>
              <a:t>]</a:t>
            </a:r>
          </a:p>
          <a:p>
            <a:pPr lvl="1"/>
            <a:r>
              <a:rPr lang="en-US" sz="2500" dirty="0" smtClean="0">
                <a:solidFill>
                  <a:schemeClr val="bg1"/>
                </a:solidFill>
              </a:rPr>
              <a:t>Jesus Christ</a:t>
            </a:r>
          </a:p>
          <a:p>
            <a:pPr lvl="2"/>
            <a:r>
              <a:rPr lang="en-US" sz="2500" dirty="0" smtClean="0">
                <a:solidFill>
                  <a:schemeClr val="bg1"/>
                </a:solidFill>
              </a:rPr>
              <a:t>Our Lord [</a:t>
            </a:r>
            <a:r>
              <a:rPr lang="en-US" sz="2500" i="1" dirty="0" smtClean="0">
                <a:solidFill>
                  <a:schemeClr val="bg1"/>
                </a:solidFill>
              </a:rPr>
              <a:t>salvation</a:t>
            </a:r>
            <a:r>
              <a:rPr lang="en-US" sz="2500" dirty="0" smtClean="0">
                <a:solidFill>
                  <a:schemeClr val="bg1"/>
                </a:solidFill>
              </a:rPr>
              <a:t>]</a:t>
            </a:r>
          </a:p>
          <a:p>
            <a:pPr lvl="1"/>
            <a:r>
              <a:rPr lang="en-US" sz="2500" dirty="0" smtClean="0">
                <a:solidFill>
                  <a:schemeClr val="bg1"/>
                </a:solidFill>
              </a:rPr>
              <a:t>Holy Spirit [</a:t>
            </a:r>
            <a:r>
              <a:rPr lang="en-US" sz="2500" i="1" dirty="0" smtClean="0">
                <a:solidFill>
                  <a:schemeClr val="bg1"/>
                </a:solidFill>
              </a:rPr>
              <a:t>sanctification &amp; restoration</a:t>
            </a:r>
            <a:r>
              <a:rPr lang="en-US" sz="2500" dirty="0" smtClean="0">
                <a:solidFill>
                  <a:schemeClr val="bg1"/>
                </a:solidFill>
              </a:rPr>
              <a:t>]</a:t>
            </a:r>
            <a:endParaRPr lang="en-US" sz="2500" dirty="0" smtClean="0">
              <a:solidFill>
                <a:schemeClr val="bg1"/>
              </a:solidFill>
            </a:endParaRPr>
          </a:p>
          <a:p>
            <a:pPr lvl="2"/>
            <a:r>
              <a:rPr lang="en-US" sz="2500" dirty="0" smtClean="0">
                <a:solidFill>
                  <a:schemeClr val="bg1"/>
                </a:solidFill>
              </a:rPr>
              <a:t>Church</a:t>
            </a:r>
          </a:p>
          <a:p>
            <a:pPr lvl="2"/>
            <a:r>
              <a:rPr lang="en-US" sz="2500" dirty="0" smtClean="0">
                <a:solidFill>
                  <a:schemeClr val="bg1"/>
                </a:solidFill>
              </a:rPr>
              <a:t>Communion of saints</a:t>
            </a:r>
          </a:p>
          <a:p>
            <a:pPr lvl="2"/>
            <a:r>
              <a:rPr lang="en-US" sz="2500" dirty="0" smtClean="0">
                <a:solidFill>
                  <a:schemeClr val="bg1"/>
                </a:solidFill>
              </a:rPr>
              <a:t>Forgiveness of sins</a:t>
            </a:r>
          </a:p>
          <a:p>
            <a:pPr lvl="2"/>
            <a:r>
              <a:rPr lang="en-US" sz="2500" dirty="0" smtClean="0">
                <a:solidFill>
                  <a:schemeClr val="bg1"/>
                </a:solidFill>
              </a:rPr>
              <a:t>Resurrection of the body</a:t>
            </a:r>
          </a:p>
          <a:p>
            <a:pPr lvl="2"/>
            <a:r>
              <a:rPr lang="en-US" sz="2500" dirty="0" smtClean="0">
                <a:solidFill>
                  <a:schemeClr val="bg1"/>
                </a:solidFill>
              </a:rPr>
              <a:t>Life everlasting </a:t>
            </a:r>
            <a:endParaRPr lang="en-US" sz="2500" dirty="0">
              <a:solidFill>
                <a:schemeClr val="bg1"/>
              </a:solidFill>
            </a:endParaRPr>
          </a:p>
        </p:txBody>
      </p:sp>
      <p:pic>
        <p:nvPicPr>
          <p:cNvPr id="1026"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6244" y="1705002"/>
            <a:ext cx="4793531" cy="36866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391664"/>
            <a:ext cx="6096000" cy="1384995"/>
          </a:xfrm>
          <a:prstGeom prst="rect">
            <a:avLst/>
          </a:prstGeom>
        </p:spPr>
        <p:txBody>
          <a:bodyPr>
            <a:spAutoFit/>
          </a:bodyPr>
          <a:lstStyle/>
          <a:p>
            <a:r>
              <a:rPr lang="en-US" sz="1400" i="1" dirty="0">
                <a:solidFill>
                  <a:schemeClr val="accent1">
                    <a:lumMod val="60000"/>
                    <a:lumOff val="40000"/>
                  </a:schemeClr>
                </a:solidFill>
                <a:latin typeface="Arial" panose="020B0604020202020204" pitchFamily="34" charset="0"/>
              </a:rPr>
              <a:t>Star forming pillars in the Eagle Nebula, as seen by the </a:t>
            </a:r>
            <a:r>
              <a:rPr lang="en-US" sz="1400" i="1" dirty="0">
                <a:solidFill>
                  <a:schemeClr val="accent1">
                    <a:lumMod val="60000"/>
                    <a:lumOff val="40000"/>
                  </a:schemeClr>
                </a:solidFill>
                <a:latin typeface="Arial" panose="020B0604020202020204" pitchFamily="34" charset="0"/>
                <a:hlinkClick r:id="rId3" tooltip="Hubble Space Telescope"/>
              </a:rPr>
              <a:t>Hubble Space Telescope</a:t>
            </a:r>
            <a:r>
              <a:rPr lang="en-US" sz="1400" i="1" dirty="0">
                <a:solidFill>
                  <a:schemeClr val="accent1">
                    <a:lumMod val="60000"/>
                    <a:lumOff val="40000"/>
                  </a:schemeClr>
                </a:solidFill>
                <a:latin typeface="Arial" panose="020B0604020202020204" pitchFamily="34" charset="0"/>
              </a:rPr>
              <a:t>'s </a:t>
            </a:r>
            <a:r>
              <a:rPr lang="en-US" sz="1400" i="1" dirty="0">
                <a:solidFill>
                  <a:schemeClr val="accent1">
                    <a:lumMod val="60000"/>
                    <a:lumOff val="40000"/>
                  </a:schemeClr>
                </a:solidFill>
                <a:latin typeface="Arial" panose="020B0604020202020204" pitchFamily="34" charset="0"/>
                <a:hlinkClick r:id="rId4" tooltip="Wide Field and Planetary Camera 2 (page does not exist)"/>
              </a:rPr>
              <a:t>WFPC2</a:t>
            </a:r>
            <a:r>
              <a:rPr lang="en-US" sz="1400" i="1" dirty="0">
                <a:solidFill>
                  <a:schemeClr val="accent1">
                    <a:lumMod val="60000"/>
                    <a:lumOff val="40000"/>
                  </a:schemeClr>
                </a:solidFill>
                <a:latin typeface="Arial" panose="020B0604020202020204" pitchFamily="34" charset="0"/>
              </a:rPr>
              <a:t>. The picture is composed of 32 different images from four separate cameras in this instrument. The photograph was made with light emitted by different elements in the cloud and appears as a different </a:t>
            </a:r>
            <a:r>
              <a:rPr lang="en-US" sz="1400" i="1" dirty="0" err="1">
                <a:solidFill>
                  <a:schemeClr val="accent1">
                    <a:lumMod val="60000"/>
                    <a:lumOff val="40000"/>
                  </a:schemeClr>
                </a:solidFill>
                <a:latin typeface="Arial" panose="020B0604020202020204" pitchFamily="34" charset="0"/>
              </a:rPr>
              <a:t>colour</a:t>
            </a:r>
            <a:r>
              <a:rPr lang="en-US" sz="1400" i="1" dirty="0">
                <a:solidFill>
                  <a:schemeClr val="accent1">
                    <a:lumMod val="60000"/>
                    <a:lumOff val="40000"/>
                  </a:schemeClr>
                </a:solidFill>
                <a:latin typeface="Arial" panose="020B0604020202020204" pitchFamily="34" charset="0"/>
              </a:rPr>
              <a:t> in the composite image: green for hydrogen, red for singly-ionized </a:t>
            </a:r>
            <a:r>
              <a:rPr lang="en-US" sz="1400" i="1" dirty="0" smtClean="0">
                <a:solidFill>
                  <a:schemeClr val="accent1">
                    <a:lumMod val="60000"/>
                    <a:lumOff val="40000"/>
                  </a:schemeClr>
                </a:solidFill>
                <a:latin typeface="Arial" panose="020B0604020202020204" pitchFamily="34" charset="0"/>
              </a:rPr>
              <a:t>Sulphur, </a:t>
            </a:r>
            <a:r>
              <a:rPr lang="en-US" sz="1400" i="1" dirty="0">
                <a:solidFill>
                  <a:schemeClr val="accent1">
                    <a:lumMod val="60000"/>
                    <a:lumOff val="40000"/>
                  </a:schemeClr>
                </a:solidFill>
                <a:latin typeface="Arial" panose="020B0604020202020204" pitchFamily="34" charset="0"/>
              </a:rPr>
              <a:t>and blue for double-ionized oxygen atoms. </a:t>
            </a:r>
            <a:r>
              <a:rPr lang="en-US" sz="1400" i="1" dirty="0" smtClean="0">
                <a:solidFill>
                  <a:schemeClr val="accent1">
                    <a:lumMod val="60000"/>
                    <a:lumOff val="40000"/>
                  </a:schemeClr>
                </a:solidFill>
                <a:latin typeface="Arial" panose="020B0604020202020204" pitchFamily="34" charset="0"/>
              </a:rPr>
              <a:t>--Wikimedia Commons</a:t>
            </a:r>
            <a:endParaRPr lang="en-US" sz="1400" i="1" dirty="0">
              <a:solidFill>
                <a:schemeClr val="accent1">
                  <a:lumMod val="60000"/>
                  <a:lumOff val="40000"/>
                </a:schemeClr>
              </a:solidFill>
            </a:endParaRPr>
          </a:p>
        </p:txBody>
      </p:sp>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2944315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splaying 20141019_141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737360"/>
            <a:ext cx="10165080" cy="4894934"/>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metaphysics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what </a:t>
            </a:r>
            <a:r>
              <a:rPr lang="en-US" b="1" i="1" dirty="0">
                <a:solidFill>
                  <a:schemeClr val="bg1"/>
                </a:solidFill>
                <a:effectLst>
                  <a:outerShdw blurRad="38100" dist="38100" dir="2700000" algn="tl">
                    <a:srgbClr val="000000">
                      <a:alpha val="43137"/>
                    </a:srgbClr>
                  </a:outerShdw>
                </a:effectLst>
              </a:rPr>
              <a:t>is</a:t>
            </a:r>
            <a:r>
              <a:rPr lang="en-US" b="1" dirty="0">
                <a:solidFill>
                  <a:schemeClr val="bg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1097280" y="1845734"/>
            <a:ext cx="10058400" cy="4786560"/>
          </a:xfrm>
        </p:spPr>
        <p:txBody>
          <a:bodyPr>
            <a:normAutofit/>
          </a:bodyPr>
          <a:lstStyle/>
          <a:p>
            <a:pPr>
              <a:buFont typeface="Wingdings" panose="05000000000000000000" pitchFamily="2" charset="2"/>
              <a:buChar char="§"/>
            </a:pPr>
            <a:r>
              <a:rPr lang="en-US" sz="2200" b="1" dirty="0" smtClean="0">
                <a:solidFill>
                  <a:schemeClr val="bg1"/>
                </a:solidFill>
                <a:effectLst>
                  <a:outerShdw blurRad="38100" dist="38100" dir="2700000" algn="tl">
                    <a:srgbClr val="000000">
                      <a:alpha val="43137"/>
                    </a:srgbClr>
                  </a:outerShdw>
                </a:effectLst>
              </a:rPr>
              <a:t>Search for Meaning (p. 172)</a:t>
            </a:r>
          </a:p>
          <a:p>
            <a:pPr lvl="1">
              <a:buFont typeface="Wingdings" panose="05000000000000000000" pitchFamily="2" charset="2"/>
              <a:buChar char="§"/>
            </a:pPr>
            <a:r>
              <a:rPr lang="en-US" sz="2200" b="1" dirty="0" smtClean="0">
                <a:solidFill>
                  <a:schemeClr val="bg1"/>
                </a:solidFill>
                <a:effectLst>
                  <a:outerShdw blurRad="38100" dist="38100" dir="2700000" algn="tl">
                    <a:srgbClr val="000000">
                      <a:alpha val="43137"/>
                    </a:srgbClr>
                  </a:outerShdw>
                </a:effectLst>
              </a:rPr>
              <a:t>Existentialists:  no external meaning</a:t>
            </a:r>
          </a:p>
          <a:p>
            <a:pPr lvl="1">
              <a:buFont typeface="Wingdings" panose="05000000000000000000" pitchFamily="2" charset="2"/>
              <a:buChar char="§"/>
            </a:pPr>
            <a:r>
              <a:rPr lang="en-US" sz="2200" b="1" dirty="0" smtClean="0">
                <a:solidFill>
                  <a:schemeClr val="bg1"/>
                </a:solidFill>
                <a:effectLst>
                  <a:outerShdw blurRad="38100" dist="38100" dir="2700000" algn="tl">
                    <a:srgbClr val="000000">
                      <a:alpha val="43137"/>
                    </a:srgbClr>
                  </a:outerShdw>
                </a:effectLst>
              </a:rPr>
              <a:t>Postmodernists:  knowledge is a social construction</a:t>
            </a:r>
          </a:p>
          <a:p>
            <a:pPr lvl="1">
              <a:buFont typeface="Wingdings" panose="05000000000000000000" pitchFamily="2" charset="2"/>
              <a:buChar char="§"/>
            </a:pPr>
            <a:r>
              <a:rPr lang="en-US" sz="2200" b="1" dirty="0" smtClean="0">
                <a:solidFill>
                  <a:schemeClr val="bg1"/>
                </a:solidFill>
                <a:effectLst>
                  <a:outerShdw blurRad="38100" dist="38100" dir="2700000" algn="tl">
                    <a:srgbClr val="000000">
                      <a:alpha val="43137"/>
                    </a:srgbClr>
                  </a:outerShdw>
                </a:effectLst>
              </a:rPr>
              <a:t>But do we accept evasive, meaningless answers?</a:t>
            </a:r>
          </a:p>
          <a:p>
            <a:pPr lvl="2">
              <a:buFont typeface="Wingdings" panose="05000000000000000000" pitchFamily="2" charset="2"/>
              <a:buChar char="§"/>
            </a:pPr>
            <a:r>
              <a:rPr lang="en-US" sz="2200" dirty="0" smtClean="0">
                <a:solidFill>
                  <a:schemeClr val="bg1"/>
                </a:solidFill>
                <a:effectLst>
                  <a:outerShdw blurRad="38100" dist="38100" dir="2700000" algn="tl">
                    <a:srgbClr val="000000">
                      <a:alpha val="43137"/>
                    </a:srgbClr>
                  </a:outerShdw>
                </a:effectLst>
              </a:rPr>
              <a:t>An infinite universe seems to imply an infinite Creator</a:t>
            </a:r>
          </a:p>
          <a:p>
            <a:pPr lvl="2">
              <a:buFont typeface="Wingdings" panose="05000000000000000000" pitchFamily="2" charset="2"/>
              <a:buChar char="§"/>
            </a:pPr>
            <a:r>
              <a:rPr lang="en-US" sz="2200" dirty="0" smtClean="0">
                <a:solidFill>
                  <a:schemeClr val="bg1"/>
                </a:solidFill>
                <a:effectLst>
                  <a:outerShdw blurRad="38100" dist="38100" dir="2700000" algn="tl">
                    <a:srgbClr val="000000">
                      <a:alpha val="43137"/>
                    </a:srgbClr>
                  </a:outerShdw>
                </a:effectLst>
              </a:rPr>
              <a:t>An intelligent universe seems to imply an Ultimate Intelligence.</a:t>
            </a:r>
          </a:p>
          <a:p>
            <a:pPr lvl="2">
              <a:buFont typeface="Wingdings" panose="05000000000000000000" pitchFamily="2" charset="2"/>
              <a:buChar char="§"/>
            </a:pPr>
            <a:r>
              <a:rPr lang="en-US" sz="2200" dirty="0" smtClean="0">
                <a:solidFill>
                  <a:schemeClr val="bg1"/>
                </a:solidFill>
                <a:effectLst>
                  <a:outerShdw blurRad="38100" dist="38100" dir="2700000" algn="tl">
                    <a:srgbClr val="000000">
                      <a:alpha val="43137"/>
                    </a:srgbClr>
                  </a:outerShdw>
                </a:effectLst>
              </a:rPr>
              <a:t>A basically friendly universe points to a benevolent Being.</a:t>
            </a:r>
          </a:p>
          <a:p>
            <a:pPr>
              <a:buFont typeface="Wingdings" panose="05000000000000000000" pitchFamily="2" charset="2"/>
              <a:buChar char="§"/>
            </a:pPr>
            <a:r>
              <a:rPr lang="en-US" sz="2200" dirty="0" smtClean="0">
                <a:solidFill>
                  <a:schemeClr val="bg1"/>
                </a:solidFill>
                <a:effectLst>
                  <a:outerShdw blurRad="38100" dist="38100" dir="2700000" algn="tl">
                    <a:srgbClr val="000000">
                      <a:alpha val="43137"/>
                    </a:srgbClr>
                  </a:outerShdw>
                </a:effectLst>
              </a:rPr>
              <a:t>Problem of Pain (p. 173)</a:t>
            </a:r>
          </a:p>
          <a:p>
            <a:pPr lvl="1">
              <a:buFont typeface="Wingdings" panose="05000000000000000000" pitchFamily="2" charset="2"/>
              <a:buChar char="§"/>
            </a:pPr>
            <a:r>
              <a:rPr lang="en-US" sz="2200" dirty="0" smtClean="0">
                <a:solidFill>
                  <a:schemeClr val="bg1"/>
                </a:solidFill>
                <a:effectLst>
                  <a:outerShdw blurRad="38100" dist="38100" dir="2700000" algn="tl">
                    <a:srgbClr val="000000">
                      <a:alpha val="43137"/>
                    </a:srgbClr>
                  </a:outerShdw>
                </a:effectLst>
              </a:rPr>
              <a:t>First:  </a:t>
            </a:r>
            <a:r>
              <a:rPr lang="en-US" sz="2200" i="1" dirty="0" smtClean="0">
                <a:solidFill>
                  <a:schemeClr val="bg1"/>
                </a:solidFill>
                <a:effectLst>
                  <a:outerShdw blurRad="38100" dist="38100" dir="2700000" algn="tl">
                    <a:srgbClr val="000000">
                      <a:alpha val="43137"/>
                    </a:srgbClr>
                  </a:outerShdw>
                </a:effectLst>
              </a:rPr>
              <a:t>noticing</a:t>
            </a:r>
            <a:r>
              <a:rPr lang="en-US" sz="2200" dirty="0" smtClean="0">
                <a:solidFill>
                  <a:schemeClr val="bg1"/>
                </a:solidFill>
                <a:effectLst>
                  <a:outerShdw blurRad="38100" dist="38100" dir="2700000" algn="tl">
                    <a:srgbClr val="000000">
                      <a:alpha val="43137"/>
                    </a:srgbClr>
                  </a:outerShdw>
                </a:effectLst>
              </a:rPr>
              <a:t> pain (loss, suffering, injustice, etc.) means that it’s not the norm.  </a:t>
            </a:r>
          </a:p>
          <a:p>
            <a:pPr lvl="1">
              <a:buFont typeface="Wingdings" panose="05000000000000000000" pitchFamily="2" charset="2"/>
              <a:buChar char="§"/>
            </a:pPr>
            <a:r>
              <a:rPr lang="en-US" sz="2200" dirty="0" smtClean="0">
                <a:solidFill>
                  <a:schemeClr val="bg1"/>
                </a:solidFill>
                <a:effectLst>
                  <a:outerShdw blurRad="38100" dist="38100" dir="2700000" algn="tl">
                    <a:srgbClr val="000000">
                      <a:alpha val="43137"/>
                    </a:srgbClr>
                  </a:outerShdw>
                </a:effectLst>
              </a:rPr>
              <a:t>Second:   there is </a:t>
            </a:r>
            <a:r>
              <a:rPr lang="en-US" sz="2200" i="1" dirty="0" smtClean="0">
                <a:solidFill>
                  <a:schemeClr val="bg1"/>
                </a:solidFill>
                <a:effectLst>
                  <a:outerShdw blurRad="38100" dist="38100" dir="2700000" algn="tl">
                    <a:srgbClr val="000000">
                      <a:alpha val="43137"/>
                    </a:srgbClr>
                  </a:outerShdw>
                </a:effectLst>
              </a:rPr>
              <a:t>obviously</a:t>
            </a:r>
            <a:r>
              <a:rPr lang="en-US" sz="2200" dirty="0" smtClean="0">
                <a:solidFill>
                  <a:schemeClr val="bg1"/>
                </a:solidFill>
                <a:effectLst>
                  <a:outerShdw blurRad="38100" dist="38100" dir="2700000" algn="tl">
                    <a:srgbClr val="000000">
                      <a:alpha val="43137"/>
                    </a:srgbClr>
                  </a:outerShdw>
                </a:effectLst>
              </a:rPr>
              <a:t> a cosmic struggle between the friendly and hospitable aspects of the universe and the constant threats to peace, orderliness, and life </a:t>
            </a:r>
          </a:p>
          <a:p>
            <a:pPr lvl="1">
              <a:buFont typeface="Wingdings" panose="05000000000000000000" pitchFamily="2" charset="2"/>
              <a:buChar char="§"/>
            </a:pPr>
            <a:r>
              <a:rPr lang="en-US" sz="2200" i="1" dirty="0" smtClean="0">
                <a:solidFill>
                  <a:schemeClr val="bg1"/>
                </a:solidFill>
                <a:effectLst>
                  <a:outerShdw blurRad="38100" dist="38100" dir="2700000" algn="tl">
                    <a:srgbClr val="000000">
                      <a:alpha val="43137"/>
                    </a:srgbClr>
                  </a:outerShdw>
                </a:effectLst>
                <a:sym typeface="Wingdings" panose="05000000000000000000" pitchFamily="2" charset="2"/>
              </a:rPr>
              <a:t>Ergo</a:t>
            </a:r>
            <a:r>
              <a:rPr lang="en-US" sz="2200" dirty="0" smtClean="0">
                <a:solidFill>
                  <a:schemeClr val="bg1"/>
                </a:solidFill>
                <a:effectLst>
                  <a:outerShdw blurRad="38100" dist="38100" dir="2700000" algn="tl">
                    <a:srgbClr val="000000">
                      <a:alpha val="43137"/>
                    </a:srgbClr>
                  </a:outerShdw>
                </a:effectLst>
                <a:sym typeface="Wingdings" panose="05000000000000000000" pitchFamily="2" charset="2"/>
              </a:rPr>
              <a:t> Existence of good and evil in a cosmic conflict (“controversy”)</a:t>
            </a:r>
            <a:endParaRPr lang="en-US" sz="2200" dirty="0">
              <a:solidFill>
                <a:schemeClr val="bg1"/>
              </a:solidFill>
              <a:effectLst>
                <a:outerShdw blurRad="38100" dist="38100" dir="2700000" algn="tl">
                  <a:srgbClr val="000000">
                    <a:alpha val="43137"/>
                  </a:srgbClr>
                </a:outerShdw>
              </a:effectLst>
            </a:endParaRPr>
          </a:p>
          <a:p>
            <a:pPr>
              <a:buFont typeface="Wingdings" panose="05000000000000000000" pitchFamily="2" charset="2"/>
              <a:buChar char="§"/>
            </a:pPr>
            <a:endParaRPr lang="en-US" sz="2400" b="1" dirty="0" smtClean="0">
              <a:solidFill>
                <a:schemeClr val="bg1"/>
              </a:solidFill>
              <a:effectLst>
                <a:outerShdw blurRad="38100" dist="38100" dir="2700000" algn="tl">
                  <a:srgbClr val="000000">
                    <a:alpha val="43137"/>
                  </a:srgbClr>
                </a:outerShdw>
              </a:effectLst>
            </a:endParaRPr>
          </a:p>
        </p:txBody>
      </p:sp>
      <p:pic>
        <p:nvPicPr>
          <p:cNvPr id="8" name="Picture 2" descr="Image result for metaphysic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8594" y="365124"/>
            <a:ext cx="3583804" cy="26878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985291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splaying 20141019_141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737360"/>
            <a:ext cx="10165080" cy="3870959"/>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metaphysics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what </a:t>
            </a:r>
            <a:r>
              <a:rPr lang="en-US" b="1" i="1" dirty="0">
                <a:solidFill>
                  <a:schemeClr val="bg1"/>
                </a:solidFill>
                <a:effectLst>
                  <a:outerShdw blurRad="38100" dist="38100" dir="2700000" algn="tl">
                    <a:srgbClr val="000000">
                      <a:alpha val="43137"/>
                    </a:srgbClr>
                  </a:outerShdw>
                </a:effectLst>
              </a:rPr>
              <a:t>is</a:t>
            </a:r>
            <a:r>
              <a:rPr lang="en-US" b="1" dirty="0">
                <a:solidFill>
                  <a:schemeClr val="bg1"/>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990600" y="1845734"/>
            <a:ext cx="10165080" cy="4856008"/>
          </a:xfrm>
        </p:spPr>
        <p:txBody>
          <a:bodyPr>
            <a:normAutofit fontScale="92500" lnSpcReduction="10000"/>
          </a:bodyPr>
          <a:lstStyle/>
          <a:p>
            <a:pPr marL="0" indent="0">
              <a:buNone/>
            </a:pPr>
            <a:r>
              <a:rPr lang="en-US" sz="2600" b="1" dirty="0" smtClean="0">
                <a:solidFill>
                  <a:schemeClr val="bg1"/>
                </a:solidFill>
                <a:effectLst>
                  <a:outerShdw blurRad="38100" dist="38100" dir="2700000" algn="tl">
                    <a:srgbClr val="000000">
                      <a:alpha val="43137"/>
                    </a:srgbClr>
                  </a:outerShdw>
                </a:effectLst>
              </a:rPr>
              <a:t>The </a:t>
            </a:r>
            <a:r>
              <a:rPr lang="en-US" sz="2600" b="1" i="1" dirty="0" smtClean="0">
                <a:solidFill>
                  <a:schemeClr val="bg1"/>
                </a:solidFill>
                <a:effectLst>
                  <a:outerShdw blurRad="38100" dist="38100" dir="2700000" algn="tl">
                    <a:srgbClr val="000000">
                      <a:alpha val="43137"/>
                    </a:srgbClr>
                  </a:outerShdw>
                </a:effectLst>
              </a:rPr>
              <a:t>uniqueness</a:t>
            </a:r>
            <a:r>
              <a:rPr lang="en-US" sz="2600" b="1" dirty="0" smtClean="0">
                <a:solidFill>
                  <a:schemeClr val="bg1"/>
                </a:solidFill>
                <a:effectLst>
                  <a:outerShdw blurRad="38100" dist="38100" dir="2700000" algn="tl">
                    <a:srgbClr val="000000">
                      <a:alpha val="43137"/>
                    </a:srgbClr>
                  </a:outerShdw>
                </a:effectLst>
              </a:rPr>
              <a:t> of Christianity</a:t>
            </a:r>
          </a:p>
          <a:p>
            <a:pPr>
              <a:buFont typeface="Wingdings" panose="05000000000000000000" pitchFamily="2" charset="2"/>
              <a:buChar char="§"/>
            </a:pPr>
            <a:r>
              <a:rPr lang="en-US" sz="2600" b="1" dirty="0" smtClean="0">
                <a:solidFill>
                  <a:schemeClr val="bg1"/>
                </a:solidFill>
                <a:effectLst>
                  <a:outerShdw blurRad="38100" dist="38100" dir="2700000" algn="tl">
                    <a:srgbClr val="000000">
                      <a:alpha val="43137"/>
                    </a:srgbClr>
                  </a:outerShdw>
                </a:effectLst>
              </a:rPr>
              <a:t>Other religions are </a:t>
            </a:r>
            <a:r>
              <a:rPr lang="en-US" sz="2600" b="1" i="1" dirty="0" smtClean="0">
                <a:solidFill>
                  <a:schemeClr val="bg1"/>
                </a:solidFill>
                <a:effectLst>
                  <a:outerShdw blurRad="38100" dist="38100" dir="2700000" algn="tl">
                    <a:srgbClr val="000000">
                      <a:alpha val="43137"/>
                    </a:srgbClr>
                  </a:outerShdw>
                </a:effectLst>
              </a:rPr>
              <a:t>self-redemptive and self-</a:t>
            </a:r>
            <a:br>
              <a:rPr lang="en-US" sz="2600" b="1" i="1" dirty="0" smtClean="0">
                <a:solidFill>
                  <a:schemeClr val="bg1"/>
                </a:solidFill>
                <a:effectLst>
                  <a:outerShdw blurRad="38100" dist="38100" dir="2700000" algn="tl">
                    <a:srgbClr val="000000">
                      <a:alpha val="43137"/>
                    </a:srgbClr>
                  </a:outerShdw>
                </a:effectLst>
              </a:rPr>
            </a:br>
            <a:r>
              <a:rPr lang="en-US" sz="2600" b="1" i="1" dirty="0" smtClean="0">
                <a:solidFill>
                  <a:schemeClr val="bg1"/>
                </a:solidFill>
                <a:effectLst>
                  <a:outerShdw blurRad="38100" dist="38100" dir="2700000" algn="tl">
                    <a:srgbClr val="000000">
                      <a:alpha val="43137"/>
                    </a:srgbClr>
                  </a:outerShdw>
                </a:effectLst>
              </a:rPr>
              <a:t>justifying </a:t>
            </a:r>
            <a:r>
              <a:rPr lang="en-US" sz="2600" b="1" dirty="0" smtClean="0">
                <a:solidFill>
                  <a:schemeClr val="bg1"/>
                </a:solidFill>
                <a:effectLst>
                  <a:outerShdw blurRad="38100" dist="38100" dir="2700000" algn="tl">
                    <a:srgbClr val="000000">
                      <a:alpha val="43137"/>
                    </a:srgbClr>
                  </a:outerShdw>
                </a:effectLst>
              </a:rPr>
              <a:t>(p. 176)</a:t>
            </a:r>
          </a:p>
          <a:p>
            <a:pPr>
              <a:buFont typeface="Wingdings" panose="05000000000000000000" pitchFamily="2" charset="2"/>
              <a:buChar char="§"/>
            </a:pPr>
            <a:r>
              <a:rPr lang="en-US" sz="2600" b="1" dirty="0" smtClean="0">
                <a:solidFill>
                  <a:schemeClr val="bg1"/>
                </a:solidFill>
                <a:effectLst>
                  <a:outerShdw blurRad="38100" dist="38100" dir="2700000" algn="tl">
                    <a:srgbClr val="000000">
                      <a:alpha val="43137"/>
                    </a:srgbClr>
                  </a:outerShdw>
                </a:effectLst>
              </a:rPr>
              <a:t>“They fail adequately to account for individual human nature—its greatness and its wretchedness, its reaching out toward the highest and its satanic devilishness, its place half-way between angel and ape.”</a:t>
            </a:r>
          </a:p>
          <a:p>
            <a:pPr>
              <a:buFont typeface="Wingdings" panose="05000000000000000000" pitchFamily="2" charset="2"/>
              <a:buChar char="§"/>
            </a:pPr>
            <a:r>
              <a:rPr lang="en-US" sz="2600" b="1" dirty="0" smtClean="0">
                <a:solidFill>
                  <a:schemeClr val="bg1"/>
                </a:solidFill>
                <a:effectLst>
                  <a:outerShdw blurRad="38100" dist="38100" dir="2700000" algn="tl">
                    <a:srgbClr val="000000">
                      <a:alpha val="43137"/>
                    </a:srgbClr>
                  </a:outerShdw>
                </a:effectLst>
              </a:rPr>
              <a:t>“Only Christianity provides a sufficient framework in which to view the </a:t>
            </a:r>
            <a:r>
              <a:rPr lang="en-US" sz="2600" b="1" i="1" dirty="0" smtClean="0">
                <a:solidFill>
                  <a:schemeClr val="bg1"/>
                </a:solidFill>
                <a:effectLst>
                  <a:outerShdw blurRad="38100" dist="38100" dir="2700000" algn="tl">
                    <a:srgbClr val="000000">
                      <a:alpha val="43137"/>
                    </a:srgbClr>
                  </a:outerShdw>
                </a:effectLst>
              </a:rPr>
              <a:t>predicament</a:t>
            </a:r>
            <a:r>
              <a:rPr lang="en-US" sz="2600" b="1" dirty="0" smtClean="0">
                <a:solidFill>
                  <a:schemeClr val="bg1"/>
                </a:solidFill>
                <a:effectLst>
                  <a:outerShdw blurRad="38100" dist="38100" dir="2700000" algn="tl">
                    <a:srgbClr val="000000">
                      <a:alpha val="43137"/>
                    </a:srgbClr>
                  </a:outerShdw>
                </a:effectLst>
              </a:rPr>
              <a:t> of human existence</a:t>
            </a:r>
            <a:r>
              <a:rPr lang="en-US" sz="2600" b="1" dirty="0" smtClean="0">
                <a:solidFill>
                  <a:schemeClr val="bg1"/>
                </a:solidFill>
                <a:effectLst>
                  <a:outerShdw blurRad="38100" dist="38100" dir="2700000" algn="tl">
                    <a:srgbClr val="000000">
                      <a:alpha val="43137"/>
                    </a:srgbClr>
                  </a:outerShdw>
                </a:effectLst>
              </a:rPr>
              <a:t>.”</a:t>
            </a:r>
          </a:p>
          <a:p>
            <a:pPr lvl="1">
              <a:buFont typeface="Wingdings" panose="05000000000000000000" pitchFamily="2" charset="2"/>
              <a:buChar char="§"/>
            </a:pPr>
            <a:r>
              <a:rPr lang="en-US" sz="2200" b="1" dirty="0" smtClean="0">
                <a:solidFill>
                  <a:schemeClr val="bg1"/>
                </a:solidFill>
                <a:effectLst>
                  <a:outerShdw blurRad="38100" dist="38100" dir="2700000" algn="tl">
                    <a:srgbClr val="000000">
                      <a:alpha val="43137"/>
                    </a:srgbClr>
                  </a:outerShdw>
                </a:effectLst>
              </a:rPr>
              <a:t>We can’t focus just on a quest for goodness without accounting for badness.</a:t>
            </a:r>
            <a:endParaRPr lang="en-US" sz="2200" b="1" dirty="0" smtClean="0">
              <a:solidFill>
                <a:schemeClr val="bg1"/>
              </a:solidFill>
              <a:effectLst>
                <a:outerShdw blurRad="38100" dist="38100" dir="2700000" algn="tl">
                  <a:srgbClr val="000000">
                    <a:alpha val="43137"/>
                  </a:srgbClr>
                </a:outerShdw>
              </a:effectLst>
            </a:endParaRPr>
          </a:p>
          <a:p>
            <a:pPr>
              <a:buFont typeface="Wingdings" panose="05000000000000000000" pitchFamily="2" charset="2"/>
              <a:buChar char="§"/>
            </a:pPr>
            <a:r>
              <a:rPr lang="en-US" sz="2600" b="1" dirty="0" smtClean="0">
                <a:solidFill>
                  <a:schemeClr val="bg1"/>
                </a:solidFill>
                <a:effectLst>
                  <a:outerShdw blurRad="38100" dist="38100" dir="2700000" algn="tl">
                    <a:srgbClr val="000000">
                      <a:alpha val="43137"/>
                    </a:srgbClr>
                  </a:outerShdw>
                </a:effectLst>
              </a:rPr>
              <a:t>Jesus cannot be viewed as just a “great teacher” along with other </a:t>
            </a:r>
            <a:r>
              <a:rPr lang="en-US" sz="2600" b="1" dirty="0" smtClean="0">
                <a:solidFill>
                  <a:schemeClr val="bg1"/>
                </a:solidFill>
                <a:effectLst>
                  <a:outerShdw blurRad="38100" dist="38100" dir="2700000" algn="tl">
                    <a:srgbClr val="000000">
                      <a:alpha val="43137"/>
                    </a:srgbClr>
                  </a:outerShdw>
                </a:effectLst>
              </a:rPr>
              <a:t>religions’ </a:t>
            </a:r>
            <a:r>
              <a:rPr lang="en-US" sz="2600" b="1" dirty="0" smtClean="0">
                <a:solidFill>
                  <a:schemeClr val="bg1"/>
                </a:solidFill>
                <a:effectLst>
                  <a:outerShdw blurRad="38100" dist="38100" dir="2700000" algn="tl">
                    <a:srgbClr val="000000">
                      <a:alpha val="43137"/>
                    </a:srgbClr>
                  </a:outerShdw>
                </a:effectLst>
              </a:rPr>
              <a:t>prophets.  </a:t>
            </a:r>
          </a:p>
          <a:p>
            <a:pPr lvl="1">
              <a:buFont typeface="Wingdings" panose="05000000000000000000" pitchFamily="2" charset="2"/>
              <a:buChar char="§"/>
            </a:pPr>
            <a:r>
              <a:rPr lang="en-US" sz="2600" b="1" dirty="0" smtClean="0">
                <a:solidFill>
                  <a:schemeClr val="bg1"/>
                </a:solidFill>
                <a:effectLst>
                  <a:outerShdw blurRad="38100" dist="38100" dir="2700000" algn="tl">
                    <a:srgbClr val="000000">
                      <a:alpha val="43137"/>
                    </a:srgbClr>
                  </a:outerShdw>
                </a:effectLst>
              </a:rPr>
              <a:t>C.S. Lewis:  Jesus is either what he claims to be (God) or a lunatic or the world’s greatest deceiver.  </a:t>
            </a:r>
          </a:p>
          <a:p>
            <a:pPr lvl="2">
              <a:buFont typeface="Wingdings" panose="05000000000000000000" pitchFamily="2" charset="2"/>
              <a:buChar char="§"/>
            </a:pPr>
            <a:r>
              <a:rPr lang="en-US" sz="2200" b="1" dirty="0" smtClean="0">
                <a:solidFill>
                  <a:schemeClr val="bg1"/>
                </a:solidFill>
                <a:effectLst>
                  <a:outerShdw blurRad="38100" dist="38100" dir="2700000" algn="tl">
                    <a:srgbClr val="000000">
                      <a:alpha val="43137"/>
                    </a:srgbClr>
                  </a:outerShdw>
                </a:effectLst>
              </a:rPr>
              <a:t>Do we want to follow a liar or a lunatic?</a:t>
            </a:r>
          </a:p>
          <a:p>
            <a:pPr lvl="1">
              <a:buFont typeface="Wingdings" panose="05000000000000000000" pitchFamily="2" charset="2"/>
              <a:buChar char="§"/>
            </a:pPr>
            <a:endParaRPr lang="en-US" sz="2200" b="1" dirty="0" smtClean="0">
              <a:solidFill>
                <a:schemeClr val="bg1"/>
              </a:solidFill>
              <a:effectLst>
                <a:outerShdw blurRad="38100" dist="38100" dir="2700000" algn="tl">
                  <a:srgbClr val="000000">
                    <a:alpha val="43137"/>
                  </a:srgbClr>
                </a:outerShdw>
              </a:effectLst>
            </a:endParaRPr>
          </a:p>
          <a:p>
            <a:pPr>
              <a:buFont typeface="Wingdings" panose="05000000000000000000" pitchFamily="2" charset="2"/>
              <a:buChar char="§"/>
            </a:pPr>
            <a:endParaRPr lang="en-US" sz="2400" dirty="0">
              <a:solidFill>
                <a:schemeClr val="bg1"/>
              </a:solidFill>
            </a:endParaRPr>
          </a:p>
          <a:p>
            <a:pPr>
              <a:buFont typeface="Wingdings" panose="05000000000000000000" pitchFamily="2" charset="2"/>
              <a:buChar char="§"/>
            </a:pPr>
            <a:endParaRPr lang="en-US" sz="2400" b="1" dirty="0" smtClean="0">
              <a:solidFill>
                <a:schemeClr val="bg1"/>
              </a:solidFill>
              <a:effectLst>
                <a:outerShdw blurRad="38100" dist="38100" dir="2700000" algn="tl">
                  <a:srgbClr val="000000">
                    <a:alpha val="43137"/>
                  </a:srgbClr>
                </a:outerShdw>
              </a:effectLst>
            </a:endParaRPr>
          </a:p>
        </p:txBody>
      </p:sp>
      <p:pic>
        <p:nvPicPr>
          <p:cNvPr id="8" name="Picture 2" descr="Image result for metaphysic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8594" y="365124"/>
            <a:ext cx="3583804" cy="268785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1590354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splaying 20141019_141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599" y="1737360"/>
            <a:ext cx="7099831" cy="3154679"/>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metaphysics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what is)</a:t>
            </a:r>
          </a:p>
        </p:txBody>
      </p:sp>
      <p:sp>
        <p:nvSpPr>
          <p:cNvPr id="3" name="Content Placeholder 2"/>
          <p:cNvSpPr>
            <a:spLocks noGrp="1"/>
          </p:cNvSpPr>
          <p:nvPr>
            <p:ph idx="1"/>
          </p:nvPr>
        </p:nvSpPr>
        <p:spPr>
          <a:xfrm>
            <a:off x="1097280" y="1845734"/>
            <a:ext cx="6556248" cy="3247474"/>
          </a:xfrm>
        </p:spPr>
        <p:txBody>
          <a:bodyPr>
            <a:normAutofit/>
          </a:bodyPr>
          <a:lstStyle/>
          <a:p>
            <a:r>
              <a:rPr lang="en-US" sz="3200" b="1" dirty="0" smtClean="0">
                <a:solidFill>
                  <a:schemeClr val="bg1"/>
                </a:solidFill>
                <a:effectLst>
                  <a:outerShdw blurRad="38100" dist="38100" dir="2700000" algn="tl">
                    <a:srgbClr val="000000">
                      <a:alpha val="43137"/>
                    </a:srgbClr>
                  </a:outerShdw>
                </a:effectLst>
              </a:rPr>
              <a:t>How can we be confident as Christians that the concepts we teach really </a:t>
            </a:r>
            <a:r>
              <a:rPr lang="en-US" sz="3200" b="1" i="1" dirty="0" smtClean="0">
                <a:solidFill>
                  <a:schemeClr val="bg1"/>
                </a:solidFill>
                <a:effectLst>
                  <a:outerShdw blurRad="38100" dist="38100" dir="2700000" algn="tl">
                    <a:srgbClr val="000000">
                      <a:alpha val="43137"/>
                    </a:srgbClr>
                  </a:outerShdw>
                </a:effectLst>
              </a:rPr>
              <a:t>exist</a:t>
            </a:r>
            <a:r>
              <a:rPr lang="en-US" sz="3200" b="1" dirty="0" smtClean="0">
                <a:solidFill>
                  <a:schemeClr val="bg1"/>
                </a:solidFill>
                <a:effectLst>
                  <a:outerShdw blurRad="38100" dist="38100" dir="2700000" algn="tl">
                    <a:srgbClr val="000000">
                      <a:alpha val="43137"/>
                    </a:srgbClr>
                  </a:outerShdw>
                </a:effectLst>
              </a:rPr>
              <a:t>?  </a:t>
            </a:r>
          </a:p>
          <a:p>
            <a:r>
              <a:rPr lang="en-US" sz="3200" b="1" dirty="0" smtClean="0">
                <a:solidFill>
                  <a:schemeClr val="bg1"/>
                </a:solidFill>
                <a:effectLst>
                  <a:outerShdw blurRad="38100" dist="38100" dir="2700000" algn="tl">
                    <a:srgbClr val="000000">
                      <a:alpha val="43137"/>
                    </a:srgbClr>
                  </a:outerShdw>
                </a:effectLst>
              </a:rPr>
              <a:t>How can we have that same confidence if teaching in a public school?  </a:t>
            </a:r>
            <a:endParaRPr lang="en-US" b="1" dirty="0" smtClean="0">
              <a:solidFill>
                <a:schemeClr val="bg1"/>
              </a:solidFill>
              <a:effectLst>
                <a:outerShdw blurRad="38100" dist="38100" dir="2700000" algn="tl">
                  <a:srgbClr val="000000">
                    <a:alpha val="43137"/>
                  </a:srgbClr>
                </a:outerShdw>
              </a:effectLst>
            </a:endParaRPr>
          </a:p>
          <a:p>
            <a:pPr lvl="1">
              <a:buFont typeface="Wingdings" panose="05000000000000000000" pitchFamily="2" charset="2"/>
              <a:buChar char="§"/>
            </a:pPr>
            <a:endParaRPr lang="en-US" sz="2200" b="1" dirty="0" smtClean="0">
              <a:solidFill>
                <a:schemeClr val="bg1"/>
              </a:solidFill>
              <a:effectLst>
                <a:outerShdw blurRad="38100" dist="38100" dir="2700000" algn="tl">
                  <a:srgbClr val="000000">
                    <a:alpha val="43137"/>
                  </a:srgbClr>
                </a:outerShdw>
              </a:effectLst>
            </a:endParaRPr>
          </a:p>
          <a:p>
            <a:pPr>
              <a:buFont typeface="Wingdings" panose="05000000000000000000" pitchFamily="2" charset="2"/>
              <a:buChar char="§"/>
            </a:pPr>
            <a:endParaRPr lang="en-US" sz="2400" dirty="0">
              <a:solidFill>
                <a:schemeClr val="bg1"/>
              </a:solidFill>
            </a:endParaRPr>
          </a:p>
          <a:p>
            <a:pPr>
              <a:buFont typeface="Wingdings" panose="05000000000000000000" pitchFamily="2" charset="2"/>
              <a:buChar char="§"/>
            </a:pPr>
            <a:endParaRPr lang="en-US" sz="2400" b="1" dirty="0" smtClean="0">
              <a:solidFill>
                <a:schemeClr val="bg1"/>
              </a:solidFill>
              <a:effectLst>
                <a:outerShdw blurRad="38100" dist="38100" dir="2700000" algn="tl">
                  <a:srgbClr val="000000">
                    <a:alpha val="43137"/>
                  </a:srgbClr>
                </a:outerShdw>
              </a:effectLst>
            </a:endParaRPr>
          </a:p>
        </p:txBody>
      </p:sp>
      <p:sp>
        <p:nvSpPr>
          <p:cNvPr id="8" name="Rectangle 7"/>
          <p:cNvSpPr/>
          <p:nvPr/>
        </p:nvSpPr>
        <p:spPr>
          <a:xfrm>
            <a:off x="8199305" y="308953"/>
            <a:ext cx="3533775" cy="2690279"/>
          </a:xfrm>
          <a:prstGeom prst="rect">
            <a:avLst/>
          </a:prstGeom>
          <a:solidFill>
            <a:schemeClr val="accent5">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Image result for think pair shar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08178" y="365604"/>
            <a:ext cx="3316028" cy="24870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15</a:t>
            </a:fld>
            <a:endParaRPr lang="en-US" dirty="0">
              <a:solidFill>
                <a:schemeClr val="bg1"/>
              </a:solidFill>
            </a:endParaRPr>
          </a:p>
        </p:txBody>
      </p:sp>
    </p:spTree>
    <p:extLst>
      <p:ext uri="{BB962C8B-B14F-4D97-AF65-F5344CB8AC3E}">
        <p14:creationId xmlns:p14="http://schemas.microsoft.com/office/powerpoint/2010/main" val="2991027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splaying 20141019_141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1690688"/>
            <a:ext cx="10165080" cy="5167312"/>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epistemology</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what </a:t>
            </a:r>
            <a:r>
              <a:rPr lang="en-US" b="1" dirty="0" smtClean="0">
                <a:solidFill>
                  <a:schemeClr val="bg1"/>
                </a:solidFill>
                <a:effectLst>
                  <a:outerShdw blurRad="38100" dist="38100" dir="2700000" algn="tl">
                    <a:srgbClr val="000000">
                      <a:alpha val="43137"/>
                    </a:srgbClr>
                  </a:outerShdw>
                </a:effectLst>
              </a:rPr>
              <a:t>is </a:t>
            </a:r>
            <a:r>
              <a:rPr lang="en-US" b="1" i="1" dirty="0" smtClean="0">
                <a:solidFill>
                  <a:schemeClr val="bg1"/>
                </a:solidFill>
                <a:effectLst>
                  <a:outerShdw blurRad="38100" dist="38100" dir="2700000" algn="tl">
                    <a:srgbClr val="000000">
                      <a:alpha val="43137"/>
                    </a:srgbClr>
                  </a:outerShdw>
                </a:effectLst>
              </a:rPr>
              <a:t>true</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90689"/>
            <a:ext cx="10165080" cy="4280344"/>
          </a:xfrm>
        </p:spPr>
        <p:txBody>
          <a:bodyPr>
            <a:noAutofit/>
          </a:bodyPr>
          <a:lstStyle/>
          <a:p>
            <a:pPr marL="0" indent="0">
              <a:buNone/>
            </a:pPr>
            <a:r>
              <a:rPr lang="en-US" sz="2300" b="1" dirty="0">
                <a:solidFill>
                  <a:schemeClr val="bg1"/>
                </a:solidFill>
                <a:effectLst>
                  <a:outerShdw blurRad="38100" dist="38100" dir="2700000" algn="tl">
                    <a:srgbClr val="000000">
                      <a:alpha val="43137"/>
                    </a:srgbClr>
                  </a:outerShdw>
                </a:effectLst>
              </a:rPr>
              <a:t>That leads us to the </a:t>
            </a:r>
            <a:r>
              <a:rPr lang="en-US" sz="2300" b="1" dirty="0" smtClean="0">
                <a:solidFill>
                  <a:schemeClr val="bg1"/>
                </a:solidFill>
                <a:effectLst>
                  <a:outerShdw blurRad="38100" dist="38100" dir="2700000" algn="tl">
                    <a:srgbClr val="000000">
                      <a:alpha val="43137"/>
                    </a:srgbClr>
                  </a:outerShdw>
                </a:effectLst>
              </a:rPr>
              <a:t>Bible.</a:t>
            </a:r>
            <a:endParaRPr lang="en-US" sz="2300" b="1" dirty="0">
              <a:solidFill>
                <a:schemeClr val="bg1"/>
              </a:solidFill>
              <a:effectLst>
                <a:outerShdw blurRad="38100" dist="38100" dir="2700000" algn="tl">
                  <a:srgbClr val="000000">
                    <a:alpha val="43137"/>
                  </a:srgbClr>
                </a:outerShdw>
              </a:effectLst>
            </a:endParaRPr>
          </a:p>
          <a:p>
            <a:pPr>
              <a:buFont typeface="Wingdings" panose="05000000000000000000" pitchFamily="2" charset="2"/>
              <a:buChar char="§"/>
            </a:pPr>
            <a:r>
              <a:rPr lang="en-US" sz="2300" b="1" dirty="0">
                <a:solidFill>
                  <a:schemeClr val="bg1"/>
                </a:solidFill>
                <a:effectLst>
                  <a:outerShdw blurRad="38100" dist="38100" dir="2700000" algn="tl">
                    <a:srgbClr val="000000">
                      <a:alpha val="43137"/>
                    </a:srgbClr>
                  </a:outerShdw>
                </a:effectLst>
              </a:rPr>
              <a:t>God’s specific revelation to go along with this observable stuff </a:t>
            </a:r>
            <a:r>
              <a:rPr lang="en-US" sz="2300" b="1" dirty="0" smtClean="0">
                <a:solidFill>
                  <a:schemeClr val="bg1"/>
                </a:solidFill>
                <a:effectLst>
                  <a:outerShdw blurRad="38100" dist="38100" dir="2700000" algn="tl">
                    <a:srgbClr val="000000">
                      <a:alpha val="43137"/>
                    </a:srgbClr>
                  </a:outerShdw>
                </a:effectLst>
              </a:rPr>
              <a:t/>
            </a:r>
            <a:br>
              <a:rPr lang="en-US" sz="2300" b="1" dirty="0" smtClean="0">
                <a:solidFill>
                  <a:schemeClr val="bg1"/>
                </a:solidFill>
                <a:effectLst>
                  <a:outerShdw blurRad="38100" dist="38100" dir="2700000" algn="tl">
                    <a:srgbClr val="000000">
                      <a:alpha val="43137"/>
                    </a:srgbClr>
                  </a:outerShdw>
                </a:effectLst>
              </a:rPr>
            </a:br>
            <a:r>
              <a:rPr lang="en-US" sz="2300" b="1" dirty="0" smtClean="0">
                <a:solidFill>
                  <a:schemeClr val="bg1"/>
                </a:solidFill>
                <a:effectLst>
                  <a:outerShdw blurRad="38100" dist="38100" dir="2700000" algn="tl">
                    <a:srgbClr val="000000">
                      <a:alpha val="43137"/>
                    </a:srgbClr>
                  </a:outerShdw>
                </a:effectLst>
              </a:rPr>
              <a:t>in </a:t>
            </a:r>
            <a:r>
              <a:rPr lang="en-US" sz="2300" b="1" dirty="0">
                <a:solidFill>
                  <a:schemeClr val="bg1"/>
                </a:solidFill>
                <a:effectLst>
                  <a:outerShdw blurRad="38100" dist="38100" dir="2700000" algn="tl">
                    <a:srgbClr val="000000">
                      <a:alpha val="43137"/>
                    </a:srgbClr>
                  </a:outerShdw>
                </a:effectLst>
              </a:rPr>
              <a:t>Creation</a:t>
            </a:r>
          </a:p>
          <a:p>
            <a:pPr lvl="1">
              <a:buFont typeface="Wingdings" panose="05000000000000000000" pitchFamily="2" charset="2"/>
              <a:buChar char="§"/>
            </a:pPr>
            <a:r>
              <a:rPr lang="en-US" sz="2300" b="1" dirty="0">
                <a:solidFill>
                  <a:schemeClr val="bg1"/>
                </a:solidFill>
                <a:effectLst>
                  <a:outerShdw blurRad="38100" dist="38100" dir="2700000" algn="tl">
                    <a:srgbClr val="000000">
                      <a:alpha val="43137"/>
                    </a:srgbClr>
                  </a:outerShdw>
                </a:effectLst>
              </a:rPr>
              <a:t>See Biblical Framework of Reality (p. 177)</a:t>
            </a:r>
          </a:p>
          <a:p>
            <a:pPr lvl="2">
              <a:buFont typeface="Wingdings" panose="05000000000000000000" pitchFamily="2" charset="2"/>
              <a:buChar char="§"/>
            </a:pPr>
            <a:r>
              <a:rPr lang="en-US" sz="2300" b="1" dirty="0">
                <a:solidFill>
                  <a:schemeClr val="bg1"/>
                </a:solidFill>
                <a:effectLst>
                  <a:outerShdw blurRad="38100" dist="38100" dir="2700000" algn="tl">
                    <a:srgbClr val="000000">
                      <a:alpha val="43137"/>
                    </a:srgbClr>
                  </a:outerShdw>
                </a:effectLst>
              </a:rPr>
              <a:t>Does this look kind of like some of our </a:t>
            </a:r>
            <a:r>
              <a:rPr lang="en-US" sz="2300" b="1" dirty="0" smtClean="0">
                <a:solidFill>
                  <a:schemeClr val="bg1"/>
                </a:solidFill>
                <a:effectLst>
                  <a:outerShdw blurRad="38100" dist="38100" dir="2700000" algn="tl">
                    <a:srgbClr val="000000">
                      <a:alpha val="43137"/>
                    </a:srgbClr>
                  </a:outerShdw>
                </a:effectLst>
              </a:rPr>
              <a:t>Creeds? (Which </a:t>
            </a:r>
            <a:r>
              <a:rPr lang="en-US" sz="2300" b="1" dirty="0" smtClean="0">
                <a:solidFill>
                  <a:schemeClr val="bg1"/>
                </a:solidFill>
                <a:effectLst>
                  <a:outerShdw blurRad="38100" dist="38100" dir="2700000" algn="tl">
                    <a:srgbClr val="000000">
                      <a:alpha val="43137"/>
                    </a:srgbClr>
                  </a:outerShdw>
                </a:effectLst>
              </a:rPr>
              <a:t/>
            </a:r>
            <a:br>
              <a:rPr lang="en-US" sz="2300" b="1" dirty="0" smtClean="0">
                <a:solidFill>
                  <a:schemeClr val="bg1"/>
                </a:solidFill>
                <a:effectLst>
                  <a:outerShdw blurRad="38100" dist="38100" dir="2700000" algn="tl">
                    <a:srgbClr val="000000">
                      <a:alpha val="43137"/>
                    </a:srgbClr>
                  </a:outerShdw>
                </a:effectLst>
              </a:rPr>
            </a:br>
            <a:r>
              <a:rPr lang="en-US" sz="2300" b="1" dirty="0" smtClean="0">
                <a:solidFill>
                  <a:schemeClr val="bg1"/>
                </a:solidFill>
                <a:effectLst>
                  <a:outerShdw blurRad="38100" dist="38100" dir="2700000" algn="tl">
                    <a:srgbClr val="000000">
                      <a:alpha val="43137"/>
                    </a:srgbClr>
                  </a:outerShdw>
                </a:effectLst>
              </a:rPr>
              <a:t>attempt </a:t>
            </a:r>
            <a:r>
              <a:rPr lang="en-US" sz="2300" b="1" dirty="0">
                <a:solidFill>
                  <a:schemeClr val="bg1"/>
                </a:solidFill>
                <a:effectLst>
                  <a:outerShdw blurRad="38100" dist="38100" dir="2700000" algn="tl">
                    <a:srgbClr val="000000">
                      <a:alpha val="43137"/>
                    </a:srgbClr>
                  </a:outerShdw>
                </a:effectLst>
              </a:rPr>
              <a:t>to encapsulate the key points of Salvation History from the Bible</a:t>
            </a:r>
            <a:r>
              <a:rPr lang="en-US" sz="2300" b="1" dirty="0" smtClean="0">
                <a:solidFill>
                  <a:schemeClr val="bg1"/>
                </a:solidFill>
                <a:effectLst>
                  <a:outerShdw blurRad="38100" dist="38100" dir="2700000" algn="tl">
                    <a:srgbClr val="000000">
                      <a:alpha val="43137"/>
                    </a:srgbClr>
                  </a:outerShdw>
                </a:effectLst>
              </a:rPr>
              <a:t>)</a:t>
            </a:r>
            <a:endParaRPr lang="en-US" sz="2300" b="1" dirty="0">
              <a:solidFill>
                <a:schemeClr val="bg1"/>
              </a:solidFill>
              <a:effectLst>
                <a:outerShdw blurRad="38100" dist="38100" dir="2700000" algn="tl">
                  <a:srgbClr val="000000">
                    <a:alpha val="43137"/>
                  </a:srgbClr>
                </a:outerShdw>
              </a:effectLst>
            </a:endParaRPr>
          </a:p>
          <a:p>
            <a:pPr>
              <a:buFont typeface="Wingdings" panose="05000000000000000000" pitchFamily="2" charset="2"/>
              <a:buChar char="§"/>
            </a:pPr>
            <a:r>
              <a:rPr lang="en-US" sz="2300" b="1" dirty="0" smtClean="0">
                <a:solidFill>
                  <a:schemeClr val="bg1"/>
                </a:solidFill>
                <a:effectLst>
                  <a:outerShdw blurRad="38100" dist="38100" dir="2700000" algn="tl">
                    <a:srgbClr val="000000">
                      <a:alpha val="43137"/>
                    </a:srgbClr>
                  </a:outerShdw>
                </a:effectLst>
              </a:rPr>
              <a:t>Epistemology is about knowledge.</a:t>
            </a:r>
          </a:p>
          <a:p>
            <a:pPr lvl="1">
              <a:buFont typeface="Wingdings" panose="05000000000000000000" pitchFamily="2" charset="2"/>
              <a:buChar char="§"/>
            </a:pPr>
            <a:r>
              <a:rPr lang="en-US" sz="2300" b="1" dirty="0" smtClean="0">
                <a:solidFill>
                  <a:schemeClr val="bg1"/>
                </a:solidFill>
                <a:effectLst>
                  <a:outerShdw blurRad="38100" dist="38100" dir="2700000" algn="tl">
                    <a:srgbClr val="000000">
                      <a:alpha val="43137"/>
                    </a:srgbClr>
                  </a:outerShdw>
                </a:effectLst>
              </a:rPr>
              <a:t>“All truth is God’s truth” (p. 182).  </a:t>
            </a:r>
          </a:p>
          <a:p>
            <a:pPr lvl="1">
              <a:buFont typeface="Wingdings" panose="05000000000000000000" pitchFamily="2" charset="2"/>
              <a:buChar char="§"/>
            </a:pPr>
            <a:r>
              <a:rPr lang="en-US" sz="2300" b="1" dirty="0" smtClean="0">
                <a:solidFill>
                  <a:schemeClr val="bg1"/>
                </a:solidFill>
                <a:effectLst>
                  <a:outerShdw blurRad="38100" dist="38100" dir="2700000" algn="tl">
                    <a:srgbClr val="000000">
                      <a:alpha val="43137"/>
                    </a:srgbClr>
                  </a:outerShdw>
                </a:effectLst>
              </a:rPr>
              <a:t>The </a:t>
            </a:r>
            <a:r>
              <a:rPr lang="en-US" sz="2300" b="1" dirty="0" smtClean="0">
                <a:solidFill>
                  <a:schemeClr val="bg1"/>
                </a:solidFill>
                <a:effectLst>
                  <a:outerShdw blurRad="38100" dist="38100" dir="2700000" algn="tl">
                    <a:srgbClr val="000000">
                      <a:alpha val="43137"/>
                    </a:srgbClr>
                  </a:outerShdw>
                </a:effectLst>
              </a:rPr>
              <a:t>Bible is our foremost source of </a:t>
            </a:r>
            <a:r>
              <a:rPr lang="en-US" sz="2300" b="1" dirty="0" smtClean="0">
                <a:solidFill>
                  <a:schemeClr val="bg1"/>
                </a:solidFill>
                <a:effectLst>
                  <a:outerShdw blurRad="38100" dist="38100" dir="2700000" algn="tl">
                    <a:srgbClr val="000000">
                      <a:alpha val="43137"/>
                    </a:srgbClr>
                  </a:outerShdw>
                </a:effectLst>
              </a:rPr>
              <a:t>knowledge of salvation.  </a:t>
            </a:r>
            <a:endParaRPr lang="en-US" sz="2300" b="1" dirty="0" smtClean="0">
              <a:solidFill>
                <a:schemeClr val="bg1"/>
              </a:solidFill>
              <a:effectLst>
                <a:outerShdw blurRad="38100" dist="38100" dir="2700000" algn="tl">
                  <a:srgbClr val="000000">
                    <a:alpha val="43137"/>
                  </a:srgbClr>
                </a:outerShdw>
              </a:effectLst>
            </a:endParaRPr>
          </a:p>
          <a:p>
            <a:pPr lvl="2">
              <a:buFont typeface="Wingdings" panose="05000000000000000000" pitchFamily="2" charset="2"/>
              <a:buChar char="§"/>
            </a:pPr>
            <a:r>
              <a:rPr lang="en-US" sz="2300" b="1" dirty="0" smtClean="0">
                <a:solidFill>
                  <a:schemeClr val="bg1"/>
                </a:solidFill>
                <a:effectLst>
                  <a:outerShdw blurRad="38100" dist="38100" dir="2700000" algn="tl">
                    <a:srgbClr val="000000">
                      <a:alpha val="43137"/>
                    </a:srgbClr>
                  </a:outerShdw>
                </a:effectLst>
              </a:rPr>
              <a:t>The Bible is not concerned with abstract truth (p. 183).</a:t>
            </a:r>
          </a:p>
          <a:p>
            <a:pPr lvl="1">
              <a:buFont typeface="Wingdings" panose="05000000000000000000" pitchFamily="2" charset="2"/>
              <a:buChar char="§"/>
            </a:pPr>
            <a:r>
              <a:rPr lang="en-US" sz="2300" b="1" dirty="0" smtClean="0">
                <a:solidFill>
                  <a:schemeClr val="bg1"/>
                </a:solidFill>
                <a:effectLst>
                  <a:outerShdw blurRad="38100" dist="38100" dir="2700000" algn="tl">
                    <a:srgbClr val="000000">
                      <a:alpha val="43137"/>
                    </a:srgbClr>
                  </a:outerShdw>
                </a:effectLst>
              </a:rPr>
              <a:t>But “the Bible is not an exhaustive source of knowledge and never was intended to be a ‘divine encyclopedia’” (p. 179).  </a:t>
            </a:r>
          </a:p>
          <a:p>
            <a:pPr lvl="1">
              <a:buFont typeface="Wingdings" panose="05000000000000000000" pitchFamily="2" charset="2"/>
              <a:buChar char="§"/>
            </a:pPr>
            <a:r>
              <a:rPr lang="en-US" sz="2300" b="1" dirty="0" smtClean="0">
                <a:solidFill>
                  <a:schemeClr val="bg1"/>
                </a:solidFill>
                <a:effectLst>
                  <a:outerShdw blurRad="38100" dist="38100" dir="2700000" algn="tl">
                    <a:srgbClr val="000000">
                      <a:alpha val="43137"/>
                    </a:srgbClr>
                  </a:outerShdw>
                </a:effectLst>
              </a:rPr>
              <a:t>“It provides a perspective and a metaphysical </a:t>
            </a:r>
            <a:r>
              <a:rPr lang="en-US" sz="2300" b="1" dirty="0" smtClean="0">
                <a:solidFill>
                  <a:schemeClr val="bg1"/>
                </a:solidFill>
                <a:effectLst>
                  <a:outerShdw blurRad="38100" dist="38100" dir="2700000" algn="tl">
                    <a:srgbClr val="000000">
                      <a:alpha val="43137"/>
                    </a:srgbClr>
                  </a:outerShdw>
                </a:effectLst>
              </a:rPr>
              <a:t>framework.”</a:t>
            </a:r>
            <a:endParaRPr lang="en-US" sz="2300" b="1" dirty="0">
              <a:solidFill>
                <a:schemeClr val="bg1"/>
              </a:solidFill>
              <a:effectLst>
                <a:outerShdw blurRad="38100" dist="38100" dir="2700000" algn="tl">
                  <a:srgbClr val="000000">
                    <a:alpha val="43137"/>
                  </a:srgbClr>
                </a:outerShdw>
              </a:effectLst>
            </a:endParaRPr>
          </a:p>
        </p:txBody>
      </p:sp>
      <p:pic>
        <p:nvPicPr>
          <p:cNvPr id="2050" name="Picture 2" descr="Image result for epistem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82102" y="153448"/>
            <a:ext cx="2766496" cy="33431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16</a:t>
            </a:fld>
            <a:endParaRPr lang="en-US" dirty="0">
              <a:solidFill>
                <a:schemeClr val="bg1"/>
              </a:solidFill>
            </a:endParaRPr>
          </a:p>
        </p:txBody>
      </p:sp>
    </p:spTree>
    <p:extLst>
      <p:ext uri="{BB962C8B-B14F-4D97-AF65-F5344CB8AC3E}">
        <p14:creationId xmlns:p14="http://schemas.microsoft.com/office/powerpoint/2010/main" val="210574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splaying 20141019_141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737360"/>
            <a:ext cx="10165080" cy="3870959"/>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epistemology</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what is true)</a:t>
            </a:r>
          </a:p>
        </p:txBody>
      </p:sp>
      <p:sp>
        <p:nvSpPr>
          <p:cNvPr id="3" name="Content Placeholder 2"/>
          <p:cNvSpPr>
            <a:spLocks noGrp="1"/>
          </p:cNvSpPr>
          <p:nvPr>
            <p:ph idx="1"/>
          </p:nvPr>
        </p:nvSpPr>
        <p:spPr>
          <a:xfrm>
            <a:off x="1097280" y="1845734"/>
            <a:ext cx="10058400" cy="4890732"/>
          </a:xfrm>
        </p:spPr>
        <p:txBody>
          <a:bodyPr>
            <a:normAutofit fontScale="85000" lnSpcReduction="20000"/>
          </a:bodyPr>
          <a:lstStyle/>
          <a:p>
            <a:pPr marL="0" indent="0">
              <a:buNone/>
            </a:pPr>
            <a:r>
              <a:rPr lang="en-US" sz="2400" b="1" dirty="0" smtClean="0">
                <a:solidFill>
                  <a:schemeClr val="bg1"/>
                </a:solidFill>
                <a:effectLst>
                  <a:outerShdw blurRad="38100" dist="38100" dir="2700000" algn="tl">
                    <a:srgbClr val="000000">
                      <a:alpha val="43137"/>
                    </a:srgbClr>
                  </a:outerShdw>
                </a:effectLst>
              </a:rPr>
              <a:t>Role of Reason</a:t>
            </a:r>
          </a:p>
          <a:p>
            <a:pPr>
              <a:buFont typeface="Wingdings" panose="05000000000000000000" pitchFamily="2" charset="2"/>
              <a:buChar char="§"/>
            </a:pPr>
            <a:r>
              <a:rPr lang="en-US" sz="2400" b="1" i="1" dirty="0" smtClean="0">
                <a:solidFill>
                  <a:schemeClr val="bg1"/>
                </a:solidFill>
                <a:effectLst>
                  <a:outerShdw blurRad="38100" dist="38100" dir="2700000" algn="tl">
                    <a:srgbClr val="000000">
                      <a:alpha val="43137"/>
                    </a:srgbClr>
                  </a:outerShdw>
                </a:effectLst>
              </a:rPr>
              <a:t>Reason isn’t opposed to faith </a:t>
            </a:r>
            <a:r>
              <a:rPr lang="en-US" sz="2400" b="1" dirty="0" smtClean="0">
                <a:solidFill>
                  <a:schemeClr val="bg1"/>
                </a:solidFill>
                <a:effectLst>
                  <a:outerShdw blurRad="38100" dist="38100" dir="2700000" algn="tl">
                    <a:srgbClr val="000000">
                      <a:alpha val="43137"/>
                    </a:srgbClr>
                  </a:outerShdw>
                </a:effectLst>
              </a:rPr>
              <a:t>(e.g., </a:t>
            </a:r>
            <a:r>
              <a:rPr lang="en-US" sz="2400" b="1" dirty="0" smtClean="0">
                <a:solidFill>
                  <a:schemeClr val="bg1"/>
                </a:solidFill>
                <a:effectLst>
                  <a:outerShdw blurRad="38100" dist="38100" dir="2700000" algn="tl">
                    <a:srgbClr val="000000">
                      <a:alpha val="43137"/>
                    </a:srgbClr>
                  </a:outerShdw>
                </a:effectLst>
              </a:rPr>
              <a:t>Creation </a:t>
            </a:r>
            <a:r>
              <a:rPr lang="en-US" sz="2400" b="1" dirty="0" smtClean="0">
                <a:solidFill>
                  <a:schemeClr val="bg1"/>
                </a:solidFill>
                <a:effectLst>
                  <a:outerShdw blurRad="38100" dist="38100" dir="2700000" algn="tl">
                    <a:srgbClr val="000000">
                      <a:alpha val="43137"/>
                    </a:srgbClr>
                  </a:outerShdw>
                </a:effectLst>
              </a:rPr>
              <a:t>vs. the Bible, </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scientific facts </a:t>
            </a:r>
            <a:r>
              <a:rPr lang="en-US" sz="2400" b="1" dirty="0" smtClean="0">
                <a:solidFill>
                  <a:schemeClr val="bg1"/>
                </a:solidFill>
                <a:effectLst>
                  <a:outerShdw blurRad="38100" dist="38100" dir="2700000" algn="tl">
                    <a:srgbClr val="000000">
                      <a:alpha val="43137"/>
                    </a:srgbClr>
                  </a:outerShdw>
                </a:effectLst>
              </a:rPr>
              <a:t>about global warming or evolution vs. faith)</a:t>
            </a:r>
          </a:p>
          <a:p>
            <a:pPr lvl="1">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God </a:t>
            </a:r>
            <a:r>
              <a:rPr lang="en-US" sz="2400" b="1" i="1" dirty="0" smtClean="0">
                <a:solidFill>
                  <a:schemeClr val="bg1"/>
                </a:solidFill>
                <a:effectLst>
                  <a:outerShdw blurRad="38100" dist="38100" dir="2700000" algn="tl">
                    <a:srgbClr val="000000">
                      <a:alpha val="43137"/>
                    </a:srgbClr>
                  </a:outerShdw>
                </a:effectLst>
              </a:rPr>
              <a:t>made</a:t>
            </a:r>
            <a:r>
              <a:rPr lang="en-US" sz="2400" b="1" dirty="0" smtClean="0">
                <a:solidFill>
                  <a:schemeClr val="bg1"/>
                </a:solidFill>
                <a:effectLst>
                  <a:outerShdw blurRad="38100" dist="38100" dir="2700000" algn="tl">
                    <a:srgbClr val="000000">
                      <a:alpha val="43137"/>
                    </a:srgbClr>
                  </a:outerShdw>
                </a:effectLst>
              </a:rPr>
              <a:t> human reason (after his own Reason)</a:t>
            </a:r>
          </a:p>
          <a:p>
            <a:pPr lvl="1">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God is the </a:t>
            </a:r>
            <a:r>
              <a:rPr lang="en-US" sz="2400" b="1" i="1" dirty="0" smtClean="0">
                <a:solidFill>
                  <a:schemeClr val="bg1"/>
                </a:solidFill>
                <a:effectLst>
                  <a:outerShdw blurRad="38100" dist="38100" dir="2700000" algn="tl">
                    <a:srgbClr val="000000">
                      <a:alpha val="43137"/>
                    </a:srgbClr>
                  </a:outerShdw>
                </a:effectLst>
              </a:rPr>
              <a:t>single/same</a:t>
            </a:r>
            <a:r>
              <a:rPr lang="en-US" sz="2400" b="1" dirty="0" smtClean="0">
                <a:solidFill>
                  <a:schemeClr val="bg1"/>
                </a:solidFill>
                <a:effectLst>
                  <a:outerShdw blurRad="38100" dist="38100" dir="2700000" algn="tl">
                    <a:srgbClr val="000000">
                      <a:alpha val="43137"/>
                    </a:srgbClr>
                  </a:outerShdw>
                </a:effectLst>
              </a:rPr>
              <a:t> author of </a:t>
            </a:r>
          </a:p>
          <a:p>
            <a:pPr lvl="2">
              <a:buFont typeface="Wingdings" panose="05000000000000000000" pitchFamily="2" charset="2"/>
              <a:buChar char="§"/>
            </a:pPr>
            <a:r>
              <a:rPr lang="en-US" sz="2400" b="1" dirty="0">
                <a:solidFill>
                  <a:schemeClr val="bg1"/>
                </a:solidFill>
                <a:effectLst>
                  <a:outerShdw blurRad="38100" dist="38100" dir="2700000" algn="tl">
                    <a:srgbClr val="000000">
                      <a:alpha val="43137"/>
                    </a:srgbClr>
                  </a:outerShdw>
                </a:effectLst>
              </a:rPr>
              <a:t>General </a:t>
            </a:r>
            <a:r>
              <a:rPr lang="en-US" sz="2400" b="1" dirty="0" smtClean="0">
                <a:solidFill>
                  <a:schemeClr val="bg1"/>
                </a:solidFill>
                <a:effectLst>
                  <a:outerShdw blurRad="38100" dist="38100" dir="2700000" algn="tl">
                    <a:srgbClr val="000000">
                      <a:alpha val="43137"/>
                    </a:srgbClr>
                  </a:outerShdw>
                </a:effectLst>
              </a:rPr>
              <a:t>Revelation (“insufficient source of knowledge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concerning God and ultimate reality” p. 181)</a:t>
            </a:r>
            <a:endParaRPr lang="en-US" sz="2400" b="1" dirty="0">
              <a:solidFill>
                <a:schemeClr val="bg1"/>
              </a:solidFill>
              <a:effectLst>
                <a:outerShdw blurRad="38100" dist="38100" dir="2700000" algn="tl">
                  <a:srgbClr val="000000">
                    <a:alpha val="43137"/>
                  </a:srgbClr>
                </a:outerShdw>
              </a:effectLst>
            </a:endParaRPr>
          </a:p>
          <a:p>
            <a:pPr lvl="2">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Special Revelation (“part of God’s disclosure of truth in His common grace”)</a:t>
            </a:r>
          </a:p>
          <a:p>
            <a:pPr lvl="3">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Humans are discoverers, not originators of </a:t>
            </a:r>
            <a:r>
              <a:rPr lang="en-US" sz="2400" b="1" dirty="0" smtClean="0">
                <a:solidFill>
                  <a:schemeClr val="bg1"/>
                </a:solidFill>
                <a:effectLst>
                  <a:outerShdw blurRad="38100" dist="38100" dir="2700000" algn="tl">
                    <a:srgbClr val="000000">
                      <a:alpha val="43137"/>
                    </a:srgbClr>
                  </a:outerShdw>
                </a:effectLst>
              </a:rPr>
              <a:t>truth</a:t>
            </a:r>
          </a:p>
          <a:p>
            <a:pPr lvl="4">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Theology is our attempt to organize and understand the Bible.</a:t>
            </a:r>
          </a:p>
          <a:p>
            <a:pPr lvl="4">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Science is our attempt to organize and understand Creation.  </a:t>
            </a:r>
            <a:endParaRPr lang="en-US" sz="2400" b="1" dirty="0" smtClean="0">
              <a:solidFill>
                <a:schemeClr val="bg1"/>
              </a:solidFill>
              <a:effectLst>
                <a:outerShdw blurRad="38100" dist="38100" dir="2700000" algn="tl">
                  <a:srgbClr val="000000">
                    <a:alpha val="43137"/>
                  </a:srgbClr>
                </a:outerShdw>
              </a:effectLst>
            </a:endParaRPr>
          </a:p>
          <a:p>
            <a:pPr lvl="3">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Humans have a “confidence that nature is orderly and intelligible and open to human investigation” –scientists hold to this even in the face of existential and post-modern philosophies that say everything is utterly meaningless.  </a:t>
            </a:r>
          </a:p>
          <a:p>
            <a:pPr lvl="1">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God wants to reason together with us (Isaiah 1:18).</a:t>
            </a:r>
          </a:p>
          <a:p>
            <a:pPr lvl="2">
              <a:buFont typeface="Wingdings" panose="05000000000000000000" pitchFamily="2" charset="2"/>
              <a:buChar char="§"/>
            </a:pPr>
            <a:r>
              <a:rPr lang="en-US" sz="2400" b="1" dirty="0" smtClean="0">
                <a:solidFill>
                  <a:schemeClr val="bg1"/>
                </a:solidFill>
                <a:effectLst>
                  <a:outerShdw blurRad="38100" dist="38100" dir="2700000" algn="tl">
                    <a:srgbClr val="000000">
                      <a:alpha val="43137"/>
                    </a:srgbClr>
                  </a:outerShdw>
                </a:effectLst>
              </a:rPr>
              <a:t>“Unaided human reason can be deceitful and lead away from truth.”</a:t>
            </a:r>
          </a:p>
          <a:p>
            <a:pPr lvl="1">
              <a:buFont typeface="Wingdings" panose="05000000000000000000" pitchFamily="2" charset="2"/>
              <a:buChar char="§"/>
            </a:pPr>
            <a:r>
              <a:rPr lang="en-US" sz="2400" b="1" i="1" dirty="0" smtClean="0">
                <a:solidFill>
                  <a:schemeClr val="bg1"/>
                </a:solidFill>
                <a:effectLst>
                  <a:outerShdw blurRad="38100" dist="38100" dir="2700000" algn="tl">
                    <a:srgbClr val="000000">
                      <a:alpha val="43137"/>
                    </a:srgbClr>
                  </a:outerShdw>
                </a:effectLst>
              </a:rPr>
              <a:t>All truth is God’s truth </a:t>
            </a:r>
            <a:r>
              <a:rPr lang="en-US" sz="2400" b="1" dirty="0" smtClean="0">
                <a:solidFill>
                  <a:schemeClr val="bg1"/>
                </a:solidFill>
                <a:effectLst>
                  <a:outerShdw blurRad="38100" dist="38100" dir="2700000" algn="tl">
                    <a:srgbClr val="000000">
                      <a:alpha val="43137"/>
                    </a:srgbClr>
                  </a:outerShdw>
                </a:effectLst>
              </a:rPr>
              <a:t>(p. 182)</a:t>
            </a:r>
          </a:p>
          <a:p>
            <a:pPr lvl="2">
              <a:buFont typeface="Wingdings" panose="05000000000000000000" pitchFamily="2" charset="2"/>
              <a:buChar char="§"/>
            </a:pPr>
            <a:endParaRPr lang="en-US" b="1" dirty="0">
              <a:solidFill>
                <a:schemeClr val="bg1"/>
              </a:solidFill>
              <a:effectLst>
                <a:outerShdw blurRad="38100" dist="38100" dir="2700000" algn="tl">
                  <a:srgbClr val="000000">
                    <a:alpha val="43137"/>
                  </a:srgbClr>
                </a:outerShdw>
              </a:effectLst>
            </a:endParaRPr>
          </a:p>
        </p:txBody>
      </p:sp>
      <p:pic>
        <p:nvPicPr>
          <p:cNvPr id="8" name="Picture 2" descr="Image result for epistem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13905" y="235744"/>
            <a:ext cx="2766496" cy="33431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495524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splaying 20141019_14183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737360"/>
            <a:ext cx="10165080" cy="3870959"/>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epistemology</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what is true)</a:t>
            </a:r>
          </a:p>
        </p:txBody>
      </p:sp>
      <p:sp>
        <p:nvSpPr>
          <p:cNvPr id="3" name="Content Placeholder 2"/>
          <p:cNvSpPr>
            <a:spLocks noGrp="1"/>
          </p:cNvSpPr>
          <p:nvPr>
            <p:ph idx="1"/>
          </p:nvPr>
        </p:nvSpPr>
        <p:spPr>
          <a:xfrm>
            <a:off x="990600" y="1737360"/>
            <a:ext cx="10165080" cy="4999106"/>
          </a:xfrm>
        </p:spPr>
        <p:txBody>
          <a:bodyPr>
            <a:normAutofit lnSpcReduction="10000"/>
          </a:bodyPr>
          <a:lstStyle/>
          <a:p>
            <a:pPr marL="0" indent="0">
              <a:buNone/>
            </a:pPr>
            <a:r>
              <a:rPr lang="en-US" sz="2400" b="1" dirty="0" smtClean="0">
                <a:solidFill>
                  <a:schemeClr val="bg1"/>
                </a:solidFill>
                <a:effectLst>
                  <a:outerShdw blurRad="38100" dist="38100" dir="2700000" algn="tl">
                    <a:srgbClr val="000000">
                      <a:alpha val="43137"/>
                    </a:srgbClr>
                  </a:outerShdw>
                </a:effectLst>
              </a:rPr>
              <a:t>Think-Pair-Share (Pick 2)</a:t>
            </a:r>
          </a:p>
          <a:p>
            <a:pPr marL="0" indent="0">
              <a:buNone/>
            </a:pPr>
            <a:r>
              <a:rPr lang="en-US" sz="2400" b="1" dirty="0" smtClean="0">
                <a:solidFill>
                  <a:schemeClr val="bg1"/>
                </a:solidFill>
                <a:effectLst>
                  <a:outerShdw blurRad="38100" dist="38100" dir="2700000" algn="tl">
                    <a:srgbClr val="000000">
                      <a:alpha val="43137"/>
                    </a:srgbClr>
                  </a:outerShdw>
                </a:effectLst>
              </a:rPr>
              <a:t>How do we know the following concepts are “true”?  (We affirm most of them in the Apostle’s Creed.) </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rPr>
              <a:t>Love</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Eternity</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Sin or Evil</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The Divine</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Forgiveness</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Holy Spirit</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Resurrection</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The Church</a:t>
            </a:r>
          </a:p>
          <a:p>
            <a:pPr marL="457200" indent="-457200">
              <a:buAutoNum type="arabicPeriod"/>
            </a:pPr>
            <a:r>
              <a:rPr lang="en-US" sz="2400" b="1" dirty="0" smtClean="0">
                <a:solidFill>
                  <a:schemeClr val="bg1"/>
                </a:solidFill>
                <a:effectLst>
                  <a:outerShdw blurRad="38100" dist="38100" dir="2700000" algn="tl">
                    <a:srgbClr val="000000">
                      <a:alpha val="43137"/>
                    </a:srgbClr>
                  </a:outerShdw>
                </a:effectLst>
              </a:rPr>
              <a:t>Life Everlasting</a:t>
            </a:r>
          </a:p>
          <a:p>
            <a:pPr marL="457200" indent="-457200">
              <a:buAutoNum type="arabicPeriod"/>
            </a:pPr>
            <a:endParaRPr lang="en-US" sz="2400" b="1" dirty="0" smtClean="0">
              <a:solidFill>
                <a:schemeClr val="bg1"/>
              </a:solidFill>
              <a:effectLst>
                <a:outerShdw blurRad="38100" dist="38100" dir="2700000" algn="tl">
                  <a:srgbClr val="000000">
                    <a:alpha val="43137"/>
                  </a:srgbClr>
                </a:outerShdw>
              </a:effectLst>
            </a:endParaRPr>
          </a:p>
          <a:p>
            <a:pPr lvl="2">
              <a:buFont typeface="Wingdings" panose="05000000000000000000" pitchFamily="2" charset="2"/>
              <a:buChar char="§"/>
            </a:pPr>
            <a:endParaRPr lang="en-US" b="1" dirty="0">
              <a:solidFill>
                <a:schemeClr val="bg1"/>
              </a:solidFill>
              <a:effectLst>
                <a:outerShdw blurRad="38100" dist="38100" dir="2700000" algn="tl">
                  <a:srgbClr val="000000">
                    <a:alpha val="43137"/>
                  </a:srgbClr>
                </a:outerShdw>
              </a:effectLst>
            </a:endParaRPr>
          </a:p>
        </p:txBody>
      </p:sp>
      <p:pic>
        <p:nvPicPr>
          <p:cNvPr id="2050" name="Picture 2" descr="Image result for think pair shar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25815" y="3746288"/>
            <a:ext cx="3533775"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30589" y="3888974"/>
            <a:ext cx="3324225" cy="2345842"/>
          </a:xfrm>
          <a:prstGeom prst="rect">
            <a:avLst/>
          </a:prstGeom>
          <a:solidFill>
            <a:schemeClr val="accent5">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37947B3-60D5-4A19-9436-07A23E765DDB}" type="slidenum">
              <a:rPr lang="en-US"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3338629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fontScale="90000"/>
          </a:bodyPr>
          <a:lstStyle/>
          <a:p>
            <a:r>
              <a:rPr lang="en-US" dirty="0" smtClean="0">
                <a:solidFill>
                  <a:schemeClr val="bg1"/>
                </a:solidFill>
              </a:rPr>
              <a:t>Your questions:  </a:t>
            </a:r>
            <a:br>
              <a:rPr lang="en-US" dirty="0" smtClean="0">
                <a:solidFill>
                  <a:schemeClr val="bg1"/>
                </a:solidFill>
              </a:rPr>
            </a:br>
            <a:r>
              <a:rPr lang="en-US" dirty="0" smtClean="0">
                <a:solidFill>
                  <a:schemeClr val="bg1"/>
                </a:solidFill>
              </a:rPr>
              <a:t>building a truly Christian </a:t>
            </a:r>
            <a:br>
              <a:rPr lang="en-US" dirty="0" smtClean="0">
                <a:solidFill>
                  <a:schemeClr val="bg1"/>
                </a:solidFill>
              </a:rPr>
            </a:br>
            <a:r>
              <a:rPr lang="en-US" dirty="0" smtClean="0">
                <a:solidFill>
                  <a:schemeClr val="bg1"/>
                </a:solidFill>
              </a:rPr>
              <a:t>philosophy of education </a:t>
            </a:r>
            <a:endParaRPr lang="en-US" dirty="0">
              <a:solidFill>
                <a:schemeClr val="bg1"/>
              </a:solidFill>
            </a:endParaRPr>
          </a:p>
        </p:txBody>
      </p:sp>
      <p:sp>
        <p:nvSpPr>
          <p:cNvPr id="3" name="Content Placeholder 2"/>
          <p:cNvSpPr>
            <a:spLocks noGrp="1"/>
          </p:cNvSpPr>
          <p:nvPr>
            <p:ph idx="1"/>
          </p:nvPr>
        </p:nvSpPr>
        <p:spPr>
          <a:xfrm>
            <a:off x="838200" y="1690688"/>
            <a:ext cx="10515600" cy="5167312"/>
          </a:xfrm>
        </p:spPr>
        <p:txBody>
          <a:bodyPr>
            <a:normAutofit fontScale="70000" lnSpcReduction="20000"/>
          </a:bodyPr>
          <a:lstStyle/>
          <a:p>
            <a:pPr marL="514350" indent="-514350">
              <a:buFont typeface="+mj-lt"/>
              <a:buAutoNum type="arabicPeriod"/>
            </a:pPr>
            <a:r>
              <a:rPr lang="en-US" sz="3300" dirty="0">
                <a:solidFill>
                  <a:schemeClr val="bg1"/>
                </a:solidFill>
              </a:rPr>
              <a:t>How long has eclecticism been practiced? </a:t>
            </a:r>
            <a:r>
              <a:rPr lang="en-US" sz="3300" dirty="0" smtClean="0">
                <a:solidFill>
                  <a:schemeClr val="bg1"/>
                </a:solidFill>
              </a:rPr>
              <a:t/>
            </a:r>
            <a:br>
              <a:rPr lang="en-US" sz="3300" dirty="0" smtClean="0">
                <a:solidFill>
                  <a:schemeClr val="bg1"/>
                </a:solidFill>
              </a:rPr>
            </a:br>
            <a:r>
              <a:rPr lang="en-US" sz="3300" dirty="0" smtClean="0">
                <a:solidFill>
                  <a:schemeClr val="bg1"/>
                </a:solidFill>
              </a:rPr>
              <a:t>Is </a:t>
            </a:r>
            <a:r>
              <a:rPr lang="en-US" sz="3300" dirty="0">
                <a:solidFill>
                  <a:schemeClr val="bg1"/>
                </a:solidFill>
              </a:rPr>
              <a:t>this method still used in education today?</a:t>
            </a:r>
          </a:p>
          <a:p>
            <a:pPr marL="514350" indent="-514350">
              <a:buFont typeface="+mj-lt"/>
              <a:buAutoNum type="arabicPeriod"/>
            </a:pPr>
            <a:r>
              <a:rPr lang="en-US" sz="3300" dirty="0" smtClean="0">
                <a:solidFill>
                  <a:schemeClr val="bg1"/>
                </a:solidFill>
              </a:rPr>
              <a:t>How </a:t>
            </a:r>
            <a:r>
              <a:rPr lang="en-US" sz="3300" dirty="0">
                <a:solidFill>
                  <a:schemeClr val="bg1"/>
                </a:solidFill>
              </a:rPr>
              <a:t>do you develop a truly Christian philosophy of education?</a:t>
            </a:r>
          </a:p>
          <a:p>
            <a:pPr marL="514350" indent="-514350">
              <a:buFont typeface="+mj-lt"/>
              <a:buAutoNum type="arabicPeriod"/>
            </a:pPr>
            <a:r>
              <a:rPr lang="en-US" sz="3300" dirty="0" smtClean="0">
                <a:solidFill>
                  <a:schemeClr val="bg1"/>
                </a:solidFill>
              </a:rPr>
              <a:t>On </a:t>
            </a:r>
            <a:r>
              <a:rPr lang="en-US" sz="3300" dirty="0">
                <a:solidFill>
                  <a:schemeClr val="bg1"/>
                </a:solidFill>
              </a:rPr>
              <a:t>page 169 Right talks about how a Christian philosophy should be constructed on the bible as the main source of truth, but how would you do this when teaching in a non-Christian school?</a:t>
            </a:r>
          </a:p>
          <a:p>
            <a:pPr marL="514350" indent="-514350">
              <a:buFont typeface="+mj-lt"/>
              <a:buAutoNum type="arabicPeriod"/>
            </a:pPr>
            <a:r>
              <a:rPr lang="en-US" sz="3300" dirty="0">
                <a:solidFill>
                  <a:schemeClr val="bg1"/>
                </a:solidFill>
              </a:rPr>
              <a:t>What in the eyes of many is the most serious problem of Christian education?</a:t>
            </a:r>
          </a:p>
          <a:p>
            <a:pPr marL="514350" indent="-514350">
              <a:buFont typeface="+mj-lt"/>
              <a:buAutoNum type="arabicPeriod"/>
            </a:pPr>
            <a:r>
              <a:rPr lang="en-US" sz="3300" dirty="0">
                <a:solidFill>
                  <a:schemeClr val="bg1"/>
                </a:solidFill>
              </a:rPr>
              <a:t>“All too often, Christian education has not been deliberately built upon a distinctive Christian philosophy” (page 164).  Do many parents realize that there is this underlying issue? Wouldn’t there be a major uproar if they felt their kids were not receiving a proper Christian education?</a:t>
            </a:r>
          </a:p>
          <a:p>
            <a:pPr marL="514350" indent="-514350">
              <a:buFont typeface="+mj-lt"/>
              <a:buAutoNum type="arabicPeriod"/>
            </a:pPr>
            <a:r>
              <a:rPr lang="en-US" sz="3300" dirty="0">
                <a:solidFill>
                  <a:schemeClr val="bg1"/>
                </a:solidFill>
              </a:rPr>
              <a:t>How do we start this approach to redesigning the education system to fit the Christian philosophy? How do we know if we are truly basing our education system on this philosophy vs just sugar coating the secular system?</a:t>
            </a:r>
          </a:p>
          <a:p>
            <a:pPr marL="514350" indent="-514350">
              <a:buFont typeface="+mj-lt"/>
              <a:buAutoNum type="arabicPeriod"/>
            </a:pPr>
            <a:r>
              <a:rPr lang="en-US" sz="3300" dirty="0">
                <a:solidFill>
                  <a:schemeClr val="bg1"/>
                </a:solidFill>
              </a:rPr>
              <a:t>Do you think that our Christian schools will ever get to a point where they stop referring to Christian education as the same as a public school, just with chapel and religious classes?</a:t>
            </a:r>
          </a:p>
          <a:p>
            <a:endParaRPr lang="en-US" dirty="0"/>
          </a:p>
        </p:txBody>
      </p:sp>
      <p:sp>
        <p:nvSpPr>
          <p:cNvPr id="4" name="Slide Number Placeholder 3"/>
          <p:cNvSpPr>
            <a:spLocks noGrp="1"/>
          </p:cNvSpPr>
          <p:nvPr>
            <p:ph type="sldNum" sz="quarter" idx="12"/>
          </p:nvPr>
        </p:nvSpPr>
        <p:spPr/>
        <p:txBody>
          <a:bodyPr/>
          <a:lstStyle/>
          <a:p>
            <a:fld id="{837947B3-60D5-4A19-9436-07A23E765DDB}" type="slidenum">
              <a:rPr lang="en-US" smtClean="0"/>
              <a:t>19</a:t>
            </a:fld>
            <a:endParaRPr lang="en-US"/>
          </a:p>
        </p:txBody>
      </p:sp>
      <p:pic>
        <p:nvPicPr>
          <p:cNvPr id="4098" name="Picture 2" descr="Image result for christian philosoph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36080" y="0"/>
            <a:ext cx="5455920"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63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24667607"/>
              </p:ext>
            </p:extLst>
          </p:nvPr>
        </p:nvGraphicFramePr>
        <p:xfrm>
          <a:off x="310896" y="283467"/>
          <a:ext cx="11365992" cy="6209898"/>
        </p:xfrm>
        <a:graphic>
          <a:graphicData uri="http://schemas.openxmlformats.org/drawingml/2006/table">
            <a:tbl>
              <a:tblPr firstRow="1" firstCol="1" bandRow="1">
                <a:tableStyleId>{5C22544A-7EE6-4342-B048-85BDC9FD1C3A}</a:tableStyleId>
              </a:tblPr>
              <a:tblGrid>
                <a:gridCol w="6007608">
                  <a:extLst>
                    <a:ext uri="{9D8B030D-6E8A-4147-A177-3AD203B41FA5}">
                      <a16:colId xmlns:a16="http://schemas.microsoft.com/office/drawing/2014/main" val="1093656754"/>
                    </a:ext>
                  </a:extLst>
                </a:gridCol>
                <a:gridCol w="2660904">
                  <a:extLst>
                    <a:ext uri="{9D8B030D-6E8A-4147-A177-3AD203B41FA5}">
                      <a16:colId xmlns:a16="http://schemas.microsoft.com/office/drawing/2014/main" val="755753757"/>
                    </a:ext>
                  </a:extLst>
                </a:gridCol>
                <a:gridCol w="2697480">
                  <a:extLst>
                    <a:ext uri="{9D8B030D-6E8A-4147-A177-3AD203B41FA5}">
                      <a16:colId xmlns:a16="http://schemas.microsoft.com/office/drawing/2014/main" val="2094694709"/>
                    </a:ext>
                  </a:extLst>
                </a:gridCol>
              </a:tblGrid>
              <a:tr h="1672538">
                <a:tc>
                  <a:txBody>
                    <a:bodyPr/>
                    <a:lstStyle/>
                    <a:p>
                      <a:pPr algn="l"/>
                      <a:r>
                        <a:rPr lang="en-US" sz="4800" b="1" kern="1200" dirty="0" smtClean="0">
                          <a:solidFill>
                            <a:schemeClr val="lt1"/>
                          </a:solidFill>
                          <a:latin typeface="+mn-lt"/>
                          <a:ea typeface="+mn-ea"/>
                          <a:cs typeface="+mn-cs"/>
                        </a:rPr>
                        <a:t>How the course</a:t>
                      </a:r>
                      <a:r>
                        <a:rPr lang="en-US" sz="4800" b="1" kern="1200" baseline="0" dirty="0" smtClean="0">
                          <a:solidFill>
                            <a:schemeClr val="lt1"/>
                          </a:solidFill>
                          <a:latin typeface="+mn-lt"/>
                          <a:ea typeface="+mn-ea"/>
                          <a:cs typeface="+mn-cs"/>
                        </a:rPr>
                        <a:t> grades are being figured</a:t>
                      </a:r>
                      <a:endParaRPr lang="en-US" sz="4800" b="1" kern="1200" dirty="0">
                        <a:solidFill>
                          <a:schemeClr val="lt1"/>
                        </a:solidFill>
                        <a:latin typeface="+mn-lt"/>
                        <a:ea typeface="+mn-ea"/>
                        <a:cs typeface="+mn-cs"/>
                      </a:endParaRPr>
                    </a:p>
                  </a:txBody>
                  <a:tcPr marL="68580" marR="68580" marT="0" marB="0" anchor="ctr"/>
                </a:tc>
                <a:tc>
                  <a:txBody>
                    <a:bodyPr/>
                    <a:lstStyle/>
                    <a:p>
                      <a:pPr algn="ctr"/>
                      <a:r>
                        <a:rPr lang="en-US" sz="4800" dirty="0" smtClean="0"/>
                        <a:t>Points</a:t>
                      </a:r>
                      <a:endParaRPr lang="en-US" sz="5400" dirty="0"/>
                    </a:p>
                  </a:txBody>
                  <a:tcPr marL="68580" marR="68580" marT="0" marB="0" anchor="ctr"/>
                </a:tc>
                <a:tc>
                  <a:txBody>
                    <a:bodyPr/>
                    <a:lstStyle/>
                    <a:p>
                      <a:pPr algn="ctr"/>
                      <a:r>
                        <a:rPr lang="en-US" sz="3200" dirty="0" smtClean="0"/>
                        <a:t>Percent of final</a:t>
                      </a:r>
                      <a:r>
                        <a:rPr lang="en-US" sz="3200" baseline="0" dirty="0" smtClean="0"/>
                        <a:t> course grade</a:t>
                      </a:r>
                      <a:endParaRPr lang="en-US" sz="3200" dirty="0"/>
                    </a:p>
                  </a:txBody>
                  <a:tcPr marL="68580" marR="68580" marT="0" marB="0" anchor="ctr"/>
                </a:tc>
                <a:extLst>
                  <a:ext uri="{0D108BD9-81ED-4DB2-BD59-A6C34878D82A}">
                    <a16:rowId xmlns:a16="http://schemas.microsoft.com/office/drawing/2014/main" val="1418259915"/>
                  </a:ext>
                </a:extLst>
              </a:tr>
              <a:tr h="503022">
                <a:tc>
                  <a:txBody>
                    <a:bodyPr/>
                    <a:lstStyle/>
                    <a:p>
                      <a:pPr marL="0" marR="0" algn="l" defTabSz="914400" rtl="0" eaLnBrk="1" latinLnBrk="0" hangingPunct="1">
                        <a:lnSpc>
                          <a:spcPct val="130000"/>
                        </a:lnSpc>
                        <a:spcBef>
                          <a:spcPts val="0"/>
                        </a:spcBef>
                        <a:spcAft>
                          <a:spcPts val="0"/>
                        </a:spcAft>
                      </a:pPr>
                      <a:r>
                        <a:rPr lang="en-US" sz="2800" b="1" kern="1200" dirty="0" smtClean="0">
                          <a:solidFill>
                            <a:schemeClr val="lt1"/>
                          </a:solidFill>
                          <a:effectLst/>
                          <a:latin typeface="+mn-lt"/>
                          <a:ea typeface="MS Mincho" panose="02020609040205080304" pitchFamily="49" charset="-128"/>
                          <a:cs typeface="Times New Roman" panose="02020603050405020304" pitchFamily="18" charset="0"/>
                        </a:rPr>
                        <a:t>Discussion Forums 1-5</a:t>
                      </a:r>
                      <a:endParaRPr lang="en-US" sz="2800" b="1" kern="1200" dirty="0">
                        <a:solidFill>
                          <a:schemeClr val="lt1"/>
                        </a:solidFill>
                        <a:effectLst/>
                        <a:latin typeface="+mn-lt"/>
                        <a:ea typeface="MS Mincho" panose="02020609040205080304" pitchFamily="49" charset="-128"/>
                        <a:cs typeface="Times New Roman" panose="02020603050405020304" pitchFamily="18" charset="0"/>
                      </a:endParaRPr>
                    </a:p>
                  </a:txBody>
                  <a:tcPr marL="68580" marR="68580" marT="0" marB="0">
                    <a:solidFill>
                      <a:schemeClr val="accent5">
                        <a:lumMod val="75000"/>
                      </a:schemeClr>
                    </a:solidFill>
                  </a:tcPr>
                </a:tc>
                <a:tc>
                  <a:txBody>
                    <a:bodyPr/>
                    <a:lstStyle/>
                    <a:p>
                      <a:pPr marL="0" marR="0" algn="ctr" defTabSz="914400" rtl="0" eaLnBrk="1" latinLnBrk="0" hangingPunct="1">
                        <a:lnSpc>
                          <a:spcPct val="130000"/>
                        </a:lnSpc>
                        <a:spcBef>
                          <a:spcPts val="0"/>
                        </a:spcBef>
                        <a:spcAft>
                          <a:spcPts val="0"/>
                        </a:spcAft>
                      </a:pPr>
                      <a:r>
                        <a:rPr lang="en-US" sz="2800" kern="1200" dirty="0" smtClean="0">
                          <a:solidFill>
                            <a:srgbClr val="000000"/>
                          </a:solidFill>
                          <a:effectLst/>
                          <a:latin typeface="+mn-lt"/>
                          <a:ea typeface="MS Mincho" panose="02020609040205080304" pitchFamily="49" charset="-128"/>
                          <a:cs typeface="Times New Roman" panose="02020603050405020304" pitchFamily="18" charset="0"/>
                        </a:rPr>
                        <a:t>10 points each</a:t>
                      </a:r>
                      <a:endParaRPr lang="en-US" sz="2800" kern="1200" dirty="0">
                        <a:solidFill>
                          <a:srgbClr val="000000"/>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2800" kern="1200" dirty="0" smtClean="0">
                          <a:solidFill>
                            <a:srgbClr val="000000"/>
                          </a:solidFill>
                          <a:effectLst/>
                          <a:latin typeface="+mn-lt"/>
                          <a:ea typeface="MS Mincho" panose="02020609040205080304" pitchFamily="49" charset="-128"/>
                          <a:cs typeface="Times New Roman" panose="02020603050405020304" pitchFamily="18" charset="0"/>
                        </a:rPr>
                        <a:t>10%</a:t>
                      </a:r>
                    </a:p>
                  </a:txBody>
                  <a:tcPr marL="68580" marR="68580" marT="0" marB="0" anchor="ctr"/>
                </a:tc>
                <a:extLst>
                  <a:ext uri="{0D108BD9-81ED-4DB2-BD59-A6C34878D82A}">
                    <a16:rowId xmlns:a16="http://schemas.microsoft.com/office/drawing/2014/main" val="2770896435"/>
                  </a:ext>
                </a:extLst>
              </a:tr>
              <a:tr h="836269">
                <a:tc>
                  <a:txBody>
                    <a:bodyPr/>
                    <a:lstStyle/>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Group presentation on historic era in </a:t>
                      </a:r>
                      <a:r>
                        <a:rPr lang="en-US" sz="2800" dirty="0" smtClean="0">
                          <a:effectLst/>
                          <a:latin typeface="+mn-lt"/>
                          <a:ea typeface="MS Mincho" panose="02020609040205080304" pitchFamily="49" charset="-128"/>
                          <a:cs typeface="Times New Roman" panose="02020603050405020304" pitchFamily="18" charset="0"/>
                        </a:rPr>
                        <a:t>education (turn</a:t>
                      </a:r>
                      <a:r>
                        <a:rPr lang="en-US" sz="2800" baseline="0" dirty="0" smtClean="0">
                          <a:effectLst/>
                          <a:latin typeface="+mn-lt"/>
                          <a:ea typeface="MS Mincho" panose="02020609040205080304" pitchFamily="49" charset="-128"/>
                          <a:cs typeface="Times New Roman" panose="02020603050405020304" pitchFamily="18" charset="0"/>
                        </a:rPr>
                        <a:t> in peer form)</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5">
                        <a:lumMod val="75000"/>
                      </a:schemeClr>
                    </a:solidFill>
                  </a:tcPr>
                </a:tc>
                <a:tc>
                  <a:txBody>
                    <a:bodyPr/>
                    <a:lstStyle/>
                    <a:p>
                      <a:pPr marL="0" marR="0" algn="ctr">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25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1681142"/>
                  </a:ext>
                </a:extLst>
              </a:tr>
              <a:tr h="485679">
                <a:tc>
                  <a:txBody>
                    <a:bodyPr/>
                    <a:lstStyle/>
                    <a:p>
                      <a:pPr marL="0" marR="0">
                        <a:spcBef>
                          <a:spcPts val="0"/>
                        </a:spcBef>
                        <a:spcAft>
                          <a:spcPts val="0"/>
                        </a:spcAft>
                      </a:pPr>
                      <a:r>
                        <a:rPr lang="en-US" sz="2800" dirty="0">
                          <a:effectLst/>
                          <a:latin typeface="+mn-lt"/>
                          <a:ea typeface="MS Mincho" panose="02020609040205080304" pitchFamily="49" charset="-128"/>
                          <a:cs typeface="Times New Roman" panose="02020603050405020304" pitchFamily="18" charset="0"/>
                        </a:rPr>
                        <a:t>Test on the philosophies of education</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100</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20%</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5284723"/>
                  </a:ext>
                </a:extLst>
              </a:tr>
              <a:tr h="499657">
                <a:tc>
                  <a:txBody>
                    <a:bodyPr/>
                    <a:lstStyle/>
                    <a:p>
                      <a:pPr marL="45720" marR="0">
                        <a:lnSpc>
                          <a:spcPct val="130000"/>
                        </a:lnSpc>
                        <a:spcBef>
                          <a:spcPts val="0"/>
                        </a:spcBef>
                        <a:spcAft>
                          <a:spcPts val="0"/>
                        </a:spcAft>
                      </a:pPr>
                      <a:r>
                        <a:rPr lang="en-US" sz="2800" dirty="0" smtClean="0">
                          <a:solidFill>
                            <a:schemeClr val="bg1"/>
                          </a:solidFill>
                          <a:effectLst/>
                          <a:latin typeface="+mn-lt"/>
                          <a:ea typeface="MS Mincho" panose="02020609040205080304" pitchFamily="49" charset="-128"/>
                          <a:cs typeface="Times New Roman" panose="02020603050405020304" pitchFamily="18" charset="0"/>
                        </a:rPr>
                        <a:t>Discussion</a:t>
                      </a:r>
                      <a:r>
                        <a:rPr lang="en-US" sz="2800" baseline="0" dirty="0" smtClean="0">
                          <a:solidFill>
                            <a:schemeClr val="bg1"/>
                          </a:solidFill>
                          <a:effectLst/>
                          <a:latin typeface="+mn-lt"/>
                          <a:ea typeface="MS Mincho" panose="02020609040205080304" pitchFamily="49" charset="-128"/>
                          <a:cs typeface="Times New Roman" panose="02020603050405020304" pitchFamily="18" charset="0"/>
                        </a:rPr>
                        <a:t> Forums 6-10</a:t>
                      </a:r>
                      <a:endParaRPr lang="en-US" sz="2800" dirty="0">
                        <a:solidFill>
                          <a:schemeClr val="bg1"/>
                        </a:solidFill>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smtClean="0">
                          <a:solidFill>
                            <a:srgbClr val="000000"/>
                          </a:solidFill>
                          <a:effectLst/>
                          <a:latin typeface="+mn-lt"/>
                          <a:ea typeface="MS Mincho" panose="02020609040205080304" pitchFamily="49" charset="-128"/>
                          <a:cs typeface="Times New Roman" panose="02020603050405020304" pitchFamily="18" charset="0"/>
                        </a:rPr>
                        <a:t>10 points each</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smtClean="0">
                          <a:solidFill>
                            <a:srgbClr val="000000"/>
                          </a:solidFill>
                          <a:effectLst/>
                          <a:latin typeface="+mn-lt"/>
                          <a:ea typeface="MS Mincho" panose="02020609040205080304" pitchFamily="49" charset="-128"/>
                          <a:cs typeface="Times New Roman" panose="02020603050405020304" pitchFamily="18" charset="0"/>
                        </a:rPr>
                        <a:t>10</a:t>
                      </a:r>
                      <a:r>
                        <a:rPr lang="en-US" sz="2800" dirty="0">
                          <a:solidFill>
                            <a:srgbClr val="000000"/>
                          </a:solidFill>
                          <a:effectLst/>
                          <a:latin typeface="+mn-lt"/>
                          <a:ea typeface="MS Mincho" panose="02020609040205080304" pitchFamily="49" charset="-128"/>
                          <a:cs typeface="Times New Roman" panose="02020603050405020304" pitchFamily="18" charset="0"/>
                        </a:rPr>
                        <a:t>%</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906353"/>
                  </a:ext>
                </a:extLst>
              </a:tr>
              <a:tr h="836269">
                <a:tc>
                  <a:txBody>
                    <a:bodyPr/>
                    <a:lstStyle/>
                    <a:p>
                      <a:pPr marL="0" marR="0">
                        <a:spcBef>
                          <a:spcPts val="0"/>
                        </a:spcBef>
                        <a:spcAft>
                          <a:spcPts val="0"/>
                        </a:spcAft>
                      </a:pPr>
                      <a:r>
                        <a:rPr lang="en-US" sz="2800">
                          <a:effectLst/>
                          <a:latin typeface="+mn-lt"/>
                          <a:ea typeface="MS Mincho" panose="02020609040205080304" pitchFamily="49" charset="-128"/>
                          <a:cs typeface="Times New Roman" panose="02020603050405020304" pitchFamily="18" charset="0"/>
                        </a:rPr>
                        <a:t>Personal philosophy of education paper (written first in separate sections)</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200</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40%</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5908913"/>
                  </a:ext>
                </a:extLst>
              </a:tr>
              <a:tr h="1254403">
                <a:tc>
                  <a:txBody>
                    <a:bodyPr/>
                    <a:lstStyle/>
                    <a:p>
                      <a:pPr marL="0" marR="0">
                        <a:spcBef>
                          <a:spcPts val="0"/>
                        </a:spcBef>
                        <a:spcAft>
                          <a:spcPts val="0"/>
                        </a:spcAft>
                      </a:pPr>
                      <a:r>
                        <a:rPr lang="en-US" sz="2800">
                          <a:effectLst/>
                          <a:latin typeface="+mn-lt"/>
                          <a:ea typeface="MS Mincho" panose="02020609040205080304" pitchFamily="49" charset="-128"/>
                          <a:cs typeface="Times New Roman" panose="02020603050405020304" pitchFamily="18" charset="0"/>
                        </a:rPr>
                        <a:t>Group presentation on philosophical background of contemporary teaching methods</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800">
                          <a:solidFill>
                            <a:srgbClr val="000000"/>
                          </a:solidFill>
                          <a:effectLst/>
                          <a:latin typeface="+mn-lt"/>
                          <a:ea typeface="MS Mincho" panose="02020609040205080304" pitchFamily="49" charset="-128"/>
                          <a:cs typeface="Times New Roman" panose="02020603050405020304" pitchFamily="18" charset="0"/>
                        </a:rPr>
                        <a:t>25</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800" dirty="0">
                          <a:solidFill>
                            <a:srgbClr val="000000"/>
                          </a:solidFill>
                          <a:effectLst/>
                          <a:latin typeface="+mn-lt"/>
                          <a:ea typeface="MS Mincho" panose="02020609040205080304" pitchFamily="49" charset="-128"/>
                          <a:cs typeface="Times New Roman" panose="02020603050405020304" pitchFamily="18" charset="0"/>
                        </a:rPr>
                        <a:t>5%</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528230"/>
                  </a:ext>
                </a:extLst>
              </a:tr>
            </a:tbl>
          </a:graphicData>
        </a:graphic>
      </p:graphicFrame>
    </p:spTree>
    <p:extLst>
      <p:ext uri="{BB962C8B-B14F-4D97-AF65-F5344CB8AC3E}">
        <p14:creationId xmlns:p14="http://schemas.microsoft.com/office/powerpoint/2010/main" val="338069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149"/>
            <a:ext cx="10515600" cy="1523540"/>
          </a:xfrm>
        </p:spPr>
        <p:txBody>
          <a:bodyPr/>
          <a:lstStyle/>
          <a:p>
            <a:r>
              <a:rPr lang="en-US" dirty="0" smtClean="0">
                <a:solidFill>
                  <a:schemeClr val="bg1"/>
                </a:solidFill>
              </a:rPr>
              <a:t>Your questions:  </a:t>
            </a:r>
            <a:br>
              <a:rPr lang="en-US" dirty="0" smtClean="0">
                <a:solidFill>
                  <a:schemeClr val="bg1"/>
                </a:solidFill>
              </a:rPr>
            </a:br>
            <a:r>
              <a:rPr lang="en-US" dirty="0" smtClean="0">
                <a:solidFill>
                  <a:schemeClr val="bg1"/>
                </a:solidFill>
              </a:rPr>
              <a:t>being set apart</a:t>
            </a:r>
            <a:endParaRPr lang="en-US" dirty="0">
              <a:solidFill>
                <a:schemeClr val="bg1"/>
              </a:solidFill>
            </a:endParaRPr>
          </a:p>
        </p:txBody>
      </p:sp>
      <p:sp>
        <p:nvSpPr>
          <p:cNvPr id="3" name="Content Placeholder 2"/>
          <p:cNvSpPr>
            <a:spLocks noGrp="1"/>
          </p:cNvSpPr>
          <p:nvPr>
            <p:ph idx="1"/>
          </p:nvPr>
        </p:nvSpPr>
        <p:spPr>
          <a:xfrm>
            <a:off x="838200" y="1690689"/>
            <a:ext cx="10515600" cy="4966142"/>
          </a:xfrm>
        </p:spPr>
        <p:txBody>
          <a:bodyPr>
            <a:normAutofit fontScale="85000" lnSpcReduction="20000"/>
          </a:bodyPr>
          <a:lstStyle/>
          <a:p>
            <a:pPr marL="514350" lvl="0" indent="-514350">
              <a:buFont typeface="+mj-lt"/>
              <a:buAutoNum type="arabicPeriod"/>
            </a:pPr>
            <a:r>
              <a:rPr lang="en-US" dirty="0">
                <a:solidFill>
                  <a:schemeClr val="bg1"/>
                </a:solidFill>
              </a:rPr>
              <a:t>Why don't you think God lets us know in </a:t>
            </a:r>
            <a:r>
              <a:rPr lang="en-US" dirty="0" smtClean="0">
                <a:solidFill>
                  <a:schemeClr val="bg1"/>
                </a:solidFill>
              </a:rPr>
              <a:t/>
            </a:r>
            <a:br>
              <a:rPr lang="en-US" dirty="0" smtClean="0">
                <a:solidFill>
                  <a:schemeClr val="bg1"/>
                </a:solidFill>
              </a:rPr>
            </a:br>
            <a:r>
              <a:rPr lang="en-US" dirty="0" smtClean="0">
                <a:solidFill>
                  <a:schemeClr val="bg1"/>
                </a:solidFill>
              </a:rPr>
              <a:t>full </a:t>
            </a:r>
            <a:r>
              <a:rPr lang="en-US" dirty="0">
                <a:solidFill>
                  <a:schemeClr val="bg1"/>
                </a:solidFill>
              </a:rPr>
              <a:t>capacity the mysteries of this world?</a:t>
            </a:r>
          </a:p>
          <a:p>
            <a:pPr marL="514350" lvl="0" indent="-514350">
              <a:buFont typeface="+mj-lt"/>
              <a:buAutoNum type="arabicPeriod"/>
            </a:pPr>
            <a:r>
              <a:rPr lang="en-US" dirty="0">
                <a:solidFill>
                  <a:schemeClr val="bg1"/>
                </a:solidFill>
              </a:rPr>
              <a:t>As Christians, are we separating ourselves </a:t>
            </a:r>
            <a:r>
              <a:rPr lang="en-US" dirty="0" smtClean="0">
                <a:solidFill>
                  <a:schemeClr val="bg1"/>
                </a:solidFill>
              </a:rPr>
              <a:t/>
            </a:r>
            <a:br>
              <a:rPr lang="en-US" dirty="0" smtClean="0">
                <a:solidFill>
                  <a:schemeClr val="bg1"/>
                </a:solidFill>
              </a:rPr>
            </a:br>
            <a:r>
              <a:rPr lang="en-US" dirty="0" smtClean="0">
                <a:solidFill>
                  <a:schemeClr val="bg1"/>
                </a:solidFill>
              </a:rPr>
              <a:t>from </a:t>
            </a:r>
            <a:r>
              <a:rPr lang="en-US" dirty="0">
                <a:solidFill>
                  <a:schemeClr val="bg1"/>
                </a:solidFill>
              </a:rPr>
              <a:t>the secular world and trying to live in </a:t>
            </a:r>
            <a:r>
              <a:rPr lang="en-US" dirty="0" smtClean="0">
                <a:solidFill>
                  <a:schemeClr val="bg1"/>
                </a:solidFill>
              </a:rPr>
              <a:t/>
            </a:r>
            <a:br>
              <a:rPr lang="en-US" dirty="0" smtClean="0">
                <a:solidFill>
                  <a:schemeClr val="bg1"/>
                </a:solidFill>
              </a:rPr>
            </a:br>
            <a:r>
              <a:rPr lang="en-US" dirty="0" smtClean="0">
                <a:solidFill>
                  <a:schemeClr val="bg1"/>
                </a:solidFill>
              </a:rPr>
              <a:t>our </a:t>
            </a:r>
            <a:r>
              <a:rPr lang="en-US" dirty="0">
                <a:solidFill>
                  <a:schemeClr val="bg1"/>
                </a:solidFill>
              </a:rPr>
              <a:t>own little Christian only world?  What are the pros and cons of living separate from the secular world or being a part of it?</a:t>
            </a:r>
          </a:p>
          <a:p>
            <a:pPr marL="514350" lvl="0" indent="-514350">
              <a:buFont typeface="+mj-lt"/>
              <a:buAutoNum type="arabicPeriod"/>
            </a:pPr>
            <a:r>
              <a:rPr lang="en-US" dirty="0">
                <a:solidFill>
                  <a:schemeClr val="bg1"/>
                </a:solidFill>
              </a:rPr>
              <a:t>What are the main values in the world that we are to be countercultural towards? What does countercultural look like in a place like Dordt?</a:t>
            </a:r>
          </a:p>
          <a:p>
            <a:pPr marL="514350" lvl="0" indent="-514350">
              <a:buFont typeface="+mj-lt"/>
              <a:buAutoNum type="arabicPeriod"/>
            </a:pPr>
            <a:r>
              <a:rPr lang="en-US" dirty="0">
                <a:solidFill>
                  <a:schemeClr val="bg1"/>
                </a:solidFill>
              </a:rPr>
              <a:t>Knight writes that “individuals often, (and perhaps most often) live on a level less than fully human.” What would it be like and what does it mean to be fully human?</a:t>
            </a:r>
          </a:p>
          <a:p>
            <a:pPr marL="514350" lvl="0" indent="-514350">
              <a:buFont typeface="+mj-lt"/>
              <a:buAutoNum type="arabicPeriod"/>
            </a:pPr>
            <a:r>
              <a:rPr lang="en-US" dirty="0">
                <a:solidFill>
                  <a:schemeClr val="bg1"/>
                </a:solidFill>
              </a:rPr>
              <a:t>Chapter 9 stated, “Teaching is not learning a formula for relating to people or following a blue-print for the development of Christian character.” – How do we try to develop Christian character? How does that look from the teaching standpoint?</a:t>
            </a:r>
          </a:p>
          <a:p>
            <a:pPr marL="514350" lvl="0" indent="-514350">
              <a:buFont typeface="+mj-lt"/>
              <a:buAutoNum type="arabicPeriod"/>
            </a:pPr>
            <a:r>
              <a:rPr lang="en-US" dirty="0">
                <a:solidFill>
                  <a:schemeClr val="bg1"/>
                </a:solidFill>
              </a:rPr>
              <a:t>Can we categorize art as Christian and non-Christian</a:t>
            </a:r>
            <a:r>
              <a:rPr lang="en-US" dirty="0" smtClean="0">
                <a:solidFill>
                  <a:schemeClr val="bg1"/>
                </a:solidFill>
              </a:rPr>
              <a:t>?</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837947B3-60D5-4A19-9436-07A23E765DDB}" type="slidenum">
              <a:rPr lang="en-US" smtClean="0"/>
              <a:t>20</a:t>
            </a:fld>
            <a:endParaRPr lang="en-US"/>
          </a:p>
        </p:txBody>
      </p:sp>
      <p:pic>
        <p:nvPicPr>
          <p:cNvPr id="5122" name="Picture 2" descr="Related ima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88883" y="560"/>
            <a:ext cx="470311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9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playing 20141019_1410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737360"/>
            <a:ext cx="10165080" cy="4837611"/>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axiology</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values)</a:t>
            </a:r>
          </a:p>
        </p:txBody>
      </p:sp>
      <p:sp>
        <p:nvSpPr>
          <p:cNvPr id="3" name="Content Placeholder 2"/>
          <p:cNvSpPr>
            <a:spLocks noGrp="1"/>
          </p:cNvSpPr>
          <p:nvPr>
            <p:ph idx="1"/>
          </p:nvPr>
        </p:nvSpPr>
        <p:spPr>
          <a:xfrm>
            <a:off x="540774" y="1845734"/>
            <a:ext cx="10614906" cy="4565952"/>
          </a:xfrm>
        </p:spPr>
        <p:txBody>
          <a:bodyPr>
            <a:normAutofit/>
          </a:bodyPr>
          <a:lstStyle/>
          <a:p>
            <a:pPr lvl="1">
              <a:buFont typeface="Wingdings" panose="05000000000000000000" pitchFamily="2" charset="2"/>
              <a:buChar char="§"/>
            </a:pPr>
            <a:r>
              <a:rPr lang="en-US" sz="3600" dirty="0" smtClean="0">
                <a:solidFill>
                  <a:schemeClr val="bg1"/>
                </a:solidFill>
                <a:effectLst>
                  <a:outerShdw blurRad="38100" dist="38100" dir="2700000" algn="tl">
                    <a:srgbClr val="000000">
                      <a:alpha val="43137"/>
                    </a:srgbClr>
                  </a:outerShdw>
                </a:effectLst>
              </a:rPr>
              <a:t>Ethics in Christianity is “not a bettering </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of the self through a secular model of </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self-improvement” (p. 185).</a:t>
            </a:r>
          </a:p>
          <a:p>
            <a:pPr lvl="2">
              <a:buFont typeface="Wingdings" panose="05000000000000000000" pitchFamily="2" charset="2"/>
              <a:buChar char="§"/>
            </a:pPr>
            <a:r>
              <a:rPr lang="en-US" sz="2800" dirty="0" smtClean="0">
                <a:solidFill>
                  <a:schemeClr val="bg1"/>
                </a:solidFill>
                <a:effectLst>
                  <a:outerShdw blurRad="38100" dist="38100" dir="2700000" algn="tl">
                    <a:srgbClr val="000000">
                      <a:alpha val="43137"/>
                    </a:srgbClr>
                  </a:outerShdw>
                </a:effectLst>
              </a:rPr>
              <a:t>Holy Spirit</a:t>
            </a:r>
          </a:p>
          <a:p>
            <a:pPr lvl="2">
              <a:buFont typeface="Wingdings" panose="05000000000000000000" pitchFamily="2" charset="2"/>
              <a:buChar char="§"/>
            </a:pPr>
            <a:r>
              <a:rPr lang="en-US" sz="2800" dirty="0" smtClean="0">
                <a:solidFill>
                  <a:schemeClr val="bg1"/>
                </a:solidFill>
                <a:effectLst>
                  <a:outerShdw blurRad="38100" dist="38100" dir="2700000" algn="tl">
                    <a:srgbClr val="000000">
                      <a:alpha val="43137"/>
                    </a:srgbClr>
                  </a:outerShdw>
                </a:effectLst>
              </a:rPr>
              <a:t>It’s about love </a:t>
            </a:r>
            <a:endParaRPr lang="en-US" sz="2800" dirty="0">
              <a:solidFill>
                <a:schemeClr val="bg1"/>
              </a:solidFill>
              <a:effectLst>
                <a:outerShdw blurRad="38100" dist="38100" dir="2700000" algn="tl">
                  <a:srgbClr val="000000">
                    <a:alpha val="43137"/>
                  </a:srgbClr>
                </a:outerShdw>
              </a:effectLst>
            </a:endParaRPr>
          </a:p>
          <a:p>
            <a:pPr lvl="3">
              <a:buFont typeface="Wingdings" panose="05000000000000000000" pitchFamily="2" charset="2"/>
              <a:buChar char="§"/>
            </a:pPr>
            <a:r>
              <a:rPr lang="en-US" sz="2800" i="1" dirty="0" smtClean="0">
                <a:solidFill>
                  <a:schemeClr val="bg1"/>
                </a:solidFill>
                <a:effectLst>
                  <a:outerShdw blurRad="38100" dist="38100" dir="2700000" algn="tl">
                    <a:srgbClr val="000000">
                      <a:alpha val="43137"/>
                    </a:srgbClr>
                  </a:outerShdw>
                </a:effectLst>
              </a:rPr>
              <a:t>Agape</a:t>
            </a:r>
            <a:r>
              <a:rPr lang="en-US" sz="2800" dirty="0" smtClean="0">
                <a:solidFill>
                  <a:schemeClr val="bg1"/>
                </a:solidFill>
                <a:effectLst>
                  <a:outerShdw blurRad="38100" dist="38100" dir="2700000" algn="tl">
                    <a:srgbClr val="000000">
                      <a:alpha val="43137"/>
                    </a:srgbClr>
                  </a:outerShdw>
                </a:effectLst>
              </a:rPr>
              <a:t> not Eros (p. 186)</a:t>
            </a:r>
          </a:p>
          <a:p>
            <a:pPr lvl="3">
              <a:buFont typeface="Wingdings" panose="05000000000000000000" pitchFamily="2" charset="2"/>
              <a:buChar char="§"/>
            </a:pPr>
            <a:r>
              <a:rPr lang="en-US" sz="2800" dirty="0">
                <a:solidFill>
                  <a:schemeClr val="bg1"/>
                </a:solidFill>
                <a:effectLst>
                  <a:outerShdw blurRad="38100" dist="38100" dir="2700000" algn="tl">
                    <a:srgbClr val="000000">
                      <a:alpha val="43137"/>
                    </a:srgbClr>
                  </a:outerShdw>
                </a:effectLst>
              </a:rPr>
              <a:t>Relationships, restoration</a:t>
            </a:r>
          </a:p>
          <a:p>
            <a:pPr lvl="3">
              <a:buFont typeface="Wingdings" panose="05000000000000000000" pitchFamily="2" charset="2"/>
              <a:buChar char="§"/>
            </a:pPr>
            <a:r>
              <a:rPr lang="en-US" sz="2800" dirty="0" smtClean="0">
                <a:solidFill>
                  <a:schemeClr val="bg1"/>
                </a:solidFill>
                <a:effectLst>
                  <a:outerShdw blurRad="38100" dist="38100" dir="2700000" algn="tl">
                    <a:srgbClr val="000000">
                      <a:alpha val="43137"/>
                    </a:srgbClr>
                  </a:outerShdw>
                </a:effectLst>
              </a:rPr>
              <a:t>Not merely the Ten Commandments (p. 187) </a:t>
            </a:r>
          </a:p>
          <a:p>
            <a:pPr lvl="3">
              <a:buFont typeface="Wingdings" panose="05000000000000000000" pitchFamily="2" charset="2"/>
              <a:buChar char="§"/>
            </a:pPr>
            <a:r>
              <a:rPr lang="en-US" sz="2800" dirty="0" smtClean="0">
                <a:solidFill>
                  <a:schemeClr val="bg1"/>
                </a:solidFill>
                <a:effectLst>
                  <a:outerShdw blurRad="38100" dist="38100" dir="2700000" algn="tl">
                    <a:srgbClr val="000000">
                      <a:alpha val="43137"/>
                    </a:srgbClr>
                  </a:outerShdw>
                </a:effectLst>
              </a:rPr>
              <a:t>Legalism vs. relativism (antinomianism) (p. 188)</a:t>
            </a:r>
          </a:p>
          <a:p>
            <a:pPr lvl="3">
              <a:buFont typeface="Wingdings" panose="05000000000000000000" pitchFamily="2" charset="2"/>
              <a:buChar char="§"/>
            </a:pPr>
            <a:endParaRPr lang="en-US" dirty="0" smtClean="0">
              <a:solidFill>
                <a:schemeClr val="bg1"/>
              </a:solidFill>
            </a:endParaRPr>
          </a:p>
        </p:txBody>
      </p:sp>
      <p:pic>
        <p:nvPicPr>
          <p:cNvPr id="5122" name="Picture 2" descr="Image result for value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779223" y="208551"/>
            <a:ext cx="3265294" cy="301643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591301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playing 20141019_1410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3879" y="1737360"/>
            <a:ext cx="10972800" cy="4837611"/>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Pick 1: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Christian axiology -- ethics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3003" y="2219325"/>
            <a:ext cx="10973675" cy="4638675"/>
          </a:xfrm>
          <a:noFill/>
        </p:spPr>
        <p:txBody>
          <a:bodyPr>
            <a:normAutofit/>
          </a:bodyPr>
          <a:lstStyle/>
          <a:p>
            <a:pPr marL="463550" lvl="3" indent="-342900">
              <a:spcAft>
                <a:spcPts val="1200"/>
              </a:spcAft>
              <a:buFont typeface="+mj-lt"/>
              <a:buAutoNum type="arabicPeriod"/>
            </a:pPr>
            <a:r>
              <a:rPr lang="en-US" sz="2400" b="1" dirty="0" smtClean="0">
                <a:solidFill>
                  <a:schemeClr val="bg1"/>
                </a:solidFill>
                <a:effectLst>
                  <a:outerShdw blurRad="38100" dist="38100" dir="2700000" algn="tl">
                    <a:srgbClr val="000000">
                      <a:alpha val="43137"/>
                    </a:srgbClr>
                  </a:outerShdw>
                </a:effectLst>
              </a:rPr>
              <a:t>What is one way that </a:t>
            </a:r>
            <a:r>
              <a:rPr lang="en-US" sz="2400" b="1" dirty="0" smtClean="0">
                <a:solidFill>
                  <a:schemeClr val="bg1"/>
                </a:solidFill>
                <a:effectLst>
                  <a:outerShdw blurRad="38100" dist="38100" dir="2700000" algn="tl">
                    <a:srgbClr val="000000">
                      <a:alpha val="43137"/>
                    </a:srgbClr>
                  </a:outerShdw>
                </a:effectLst>
              </a:rPr>
              <a:t>the Christian </a:t>
            </a:r>
            <a:r>
              <a:rPr lang="en-US" sz="2400" b="1" dirty="0" smtClean="0">
                <a:solidFill>
                  <a:schemeClr val="bg1"/>
                </a:solidFill>
                <a:effectLst>
                  <a:outerShdw blurRad="38100" dist="38100" dir="2700000" algn="tl">
                    <a:srgbClr val="000000">
                      <a:alpha val="43137"/>
                    </a:srgbClr>
                  </a:outerShdw>
                </a:effectLst>
              </a:rPr>
              <a:t>ethics of an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educator can impact the classroom?</a:t>
            </a:r>
          </a:p>
          <a:p>
            <a:pPr marL="463550" lvl="3" indent="-342900">
              <a:spcAft>
                <a:spcPts val="1200"/>
              </a:spcAft>
              <a:buFont typeface="+mj-lt"/>
              <a:buAutoNum type="arabicPeriod"/>
            </a:pPr>
            <a:r>
              <a:rPr lang="en-US" sz="2400" b="1" dirty="0" smtClean="0">
                <a:solidFill>
                  <a:schemeClr val="bg1"/>
                </a:solidFill>
                <a:effectLst>
                  <a:outerShdw blurRad="38100" dist="38100" dir="2700000" algn="tl">
                    <a:srgbClr val="000000">
                      <a:alpha val="43137"/>
                    </a:srgbClr>
                  </a:outerShdw>
                </a:effectLst>
              </a:rPr>
              <a:t>Lack of respect in a classroom can be devastating to a classroom from either side (children disrespect instructor or vice versa). What does respect look like in a classroom from the </a:t>
            </a:r>
            <a:r>
              <a:rPr lang="en-US" sz="2400" b="1" dirty="0" smtClean="0">
                <a:solidFill>
                  <a:schemeClr val="bg1"/>
                </a:solidFill>
                <a:effectLst>
                  <a:outerShdw blurRad="38100" dist="38100" dir="2700000" algn="tl">
                    <a:srgbClr val="000000">
                      <a:alpha val="43137"/>
                    </a:srgbClr>
                  </a:outerShdw>
                </a:effectLst>
              </a:rPr>
              <a:t>teacher’s </a:t>
            </a:r>
            <a:r>
              <a:rPr lang="en-US" sz="2400" b="1" dirty="0" smtClean="0">
                <a:solidFill>
                  <a:schemeClr val="bg1"/>
                </a:solidFill>
                <a:effectLst>
                  <a:outerShdw blurRad="38100" dist="38100" dir="2700000" algn="tl">
                    <a:srgbClr val="000000">
                      <a:alpha val="43137"/>
                    </a:srgbClr>
                  </a:outerShdw>
                </a:effectLst>
              </a:rPr>
              <a:t>perspective in respecting the students as able thinkers who have good ideas?</a:t>
            </a:r>
          </a:p>
          <a:p>
            <a:pPr marL="463550" lvl="3" indent="-342900">
              <a:spcAft>
                <a:spcPts val="1200"/>
              </a:spcAft>
              <a:buFont typeface="+mj-lt"/>
              <a:buAutoNum type="arabicPeriod"/>
            </a:pPr>
            <a:r>
              <a:rPr lang="en-US" sz="2400" b="1" dirty="0" smtClean="0">
                <a:solidFill>
                  <a:schemeClr val="bg1"/>
                </a:solidFill>
                <a:effectLst>
                  <a:outerShdw blurRad="38100" dist="38100" dir="2700000" algn="tl">
                    <a:srgbClr val="000000">
                      <a:alpha val="43137"/>
                    </a:srgbClr>
                  </a:outerShdw>
                </a:effectLst>
              </a:rPr>
              <a:t>How will these concepts come into play in your classroom as a teacher or in how you view the classroom as a parent, school board member, or member of the community?  </a:t>
            </a:r>
          </a:p>
          <a:p>
            <a:pPr marL="463550" lvl="3" indent="-342900">
              <a:spcAft>
                <a:spcPts val="1200"/>
              </a:spcAft>
              <a:buFont typeface="+mj-lt"/>
              <a:buAutoNum type="arabicPeriod"/>
            </a:pPr>
            <a:r>
              <a:rPr lang="en-US" sz="2400" b="1" dirty="0" smtClean="0">
                <a:solidFill>
                  <a:schemeClr val="bg1"/>
                </a:solidFill>
                <a:effectLst>
                  <a:outerShdw blurRad="38100" dist="38100" dir="2700000" algn="tl">
                    <a:srgbClr val="000000">
                      <a:alpha val="43137"/>
                    </a:srgbClr>
                  </a:outerShdw>
                </a:effectLst>
              </a:rPr>
              <a:t>How can God’s ethical ideals be central in the educational process?  </a:t>
            </a:r>
          </a:p>
          <a:p>
            <a:pPr marL="463550" lvl="3" indent="-342900">
              <a:spcAft>
                <a:spcPts val="1200"/>
              </a:spcAft>
              <a:buFont typeface="+mj-lt"/>
              <a:buAutoNum type="arabicPeriod"/>
            </a:pPr>
            <a:endParaRPr lang="en-US" sz="2800" dirty="0" smtClean="0">
              <a:solidFill>
                <a:schemeClr val="bg1"/>
              </a:solidFill>
              <a:effectLst/>
            </a:endParaRPr>
          </a:p>
          <a:p>
            <a:pPr marL="463550" lvl="3" indent="-342900">
              <a:spcAft>
                <a:spcPts val="1200"/>
              </a:spcAft>
              <a:buFont typeface="+mj-lt"/>
              <a:buAutoNum type="arabicPeriod"/>
            </a:pPr>
            <a:endParaRPr lang="en-US" sz="2800" dirty="0">
              <a:solidFill>
                <a:schemeClr val="bg1"/>
              </a:solidFill>
            </a:endParaRPr>
          </a:p>
          <a:p>
            <a:pPr marL="463550" lvl="3" indent="-342900">
              <a:spcAft>
                <a:spcPts val="1200"/>
              </a:spcAft>
              <a:buFont typeface="+mj-lt"/>
              <a:buAutoNum type="arabicPeriod"/>
            </a:pPr>
            <a:endParaRPr lang="en-US" sz="2800" dirty="0" smtClean="0">
              <a:solidFill>
                <a:schemeClr val="bg1"/>
              </a:solidFill>
              <a:effectLst/>
            </a:endParaRPr>
          </a:p>
          <a:p>
            <a:pPr marL="463550" lvl="3" indent="-342900">
              <a:spcAft>
                <a:spcPts val="1200"/>
              </a:spcAft>
              <a:buFont typeface="+mj-lt"/>
              <a:buAutoNum type="arabicPeriod"/>
            </a:pPr>
            <a:endParaRPr lang="en-US" sz="2800" dirty="0">
              <a:solidFill>
                <a:schemeClr val="bg1"/>
              </a:solidFill>
            </a:endParaRPr>
          </a:p>
          <a:p>
            <a:pPr marL="463550" lvl="3" indent="-342900">
              <a:spcAft>
                <a:spcPts val="1200"/>
              </a:spcAft>
              <a:buFont typeface="+mj-lt"/>
              <a:buAutoNum type="arabicPeriod"/>
            </a:pPr>
            <a:endParaRPr lang="en-US" sz="2800" dirty="0" smtClean="0">
              <a:solidFill>
                <a:schemeClr val="bg1"/>
              </a:solidFill>
              <a:effectLst/>
            </a:endParaRPr>
          </a:p>
          <a:p>
            <a:pPr marL="463550" lvl="3" indent="-342900">
              <a:spcAft>
                <a:spcPts val="1200"/>
              </a:spcAft>
              <a:buFont typeface="+mj-lt"/>
              <a:buAutoNum type="arabicPeriod"/>
            </a:pPr>
            <a:endParaRPr lang="en-US" sz="2800" dirty="0" smtClean="0">
              <a:solidFill>
                <a:schemeClr val="bg1"/>
              </a:solidFill>
              <a:effectLst/>
            </a:endParaRPr>
          </a:p>
          <a:p>
            <a:pPr marL="463550" lvl="3" indent="-342900">
              <a:spcAft>
                <a:spcPts val="1200"/>
              </a:spcAft>
              <a:buFont typeface="+mj-lt"/>
              <a:buAutoNum type="arabicPeriod"/>
            </a:pPr>
            <a:endParaRPr lang="en-US" sz="2800" dirty="0">
              <a:solidFill>
                <a:schemeClr val="bg1"/>
              </a:solidFill>
            </a:endParaRPr>
          </a:p>
          <a:p>
            <a:pPr marL="463550" lvl="3" indent="-342900">
              <a:spcAft>
                <a:spcPts val="1200"/>
              </a:spcAft>
              <a:buFont typeface="+mj-lt"/>
              <a:buAutoNum type="arabicPeriod"/>
            </a:pPr>
            <a:endParaRPr lang="en-US" sz="2800" dirty="0" smtClean="0">
              <a:solidFill>
                <a:schemeClr val="bg1"/>
              </a:solidFill>
            </a:endParaRPr>
          </a:p>
          <a:p>
            <a:pPr marL="463550" lvl="3" indent="-342900">
              <a:spcAft>
                <a:spcPts val="1200"/>
              </a:spcAft>
              <a:buFont typeface="+mj-lt"/>
              <a:buAutoNum type="arabicPeriod"/>
            </a:pPr>
            <a:endParaRPr lang="en-US" sz="2800" dirty="0" smtClean="0">
              <a:solidFill>
                <a:schemeClr val="bg1"/>
              </a:solidFill>
            </a:endParaRPr>
          </a:p>
          <a:p>
            <a:pPr marL="463550" lvl="3" indent="-342900">
              <a:buFont typeface="+mj-lt"/>
              <a:buAutoNum type="arabicPeriod"/>
            </a:pPr>
            <a:endParaRPr lang="en-US" sz="2600" dirty="0" smtClean="0">
              <a:solidFill>
                <a:schemeClr val="bg1"/>
              </a:solidFill>
              <a:effectLst>
                <a:outerShdw blurRad="38100" dist="38100" dir="2700000" algn="tl">
                  <a:srgbClr val="000000">
                    <a:alpha val="43137"/>
                  </a:srgbClr>
                </a:outerShdw>
              </a:effectLst>
            </a:endParaRPr>
          </a:p>
        </p:txBody>
      </p:sp>
      <p:pic>
        <p:nvPicPr>
          <p:cNvPr id="7" name="Picture 2" descr="Image result for think pair shar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89823" y="201584"/>
            <a:ext cx="3746855" cy="28101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023009" y="325609"/>
            <a:ext cx="3533775" cy="2600325"/>
          </a:xfrm>
          <a:prstGeom prst="rect">
            <a:avLst/>
          </a:prstGeom>
          <a:solidFill>
            <a:schemeClr val="accent5">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22</a:t>
            </a:fld>
            <a:endParaRPr lang="en-US" dirty="0">
              <a:solidFill>
                <a:schemeClr val="bg1"/>
              </a:solidFill>
            </a:endParaRPr>
          </a:p>
        </p:txBody>
      </p:sp>
    </p:spTree>
    <p:extLst>
      <p:ext uri="{BB962C8B-B14F-4D97-AF65-F5344CB8AC3E}">
        <p14:creationId xmlns:p14="http://schemas.microsoft.com/office/powerpoint/2010/main" val="3238214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92" y="721741"/>
            <a:ext cx="10515600" cy="1325563"/>
          </a:xfrm>
        </p:spPr>
        <p:txBody>
          <a:bodyPr>
            <a:normAutofit fontScale="90000"/>
          </a:bodyPr>
          <a:lstStyle/>
          <a:p>
            <a:r>
              <a:rPr lang="en-US" b="1" dirty="0" smtClean="0">
                <a:solidFill>
                  <a:schemeClr val="bg1"/>
                </a:solidFill>
              </a:rPr>
              <a:t>Beauty?</a:t>
            </a:r>
            <a:r>
              <a:rPr lang="en-US" dirty="0" smtClean="0">
                <a:solidFill>
                  <a:schemeClr val="bg1"/>
                </a:solidFill>
              </a:rPr>
              <a:t/>
            </a:r>
            <a:br>
              <a:rPr lang="en-US" dirty="0" smtClean="0">
                <a:solidFill>
                  <a:schemeClr val="bg1"/>
                </a:solidFill>
              </a:rPr>
            </a:br>
            <a:r>
              <a:rPr lang="en-US" dirty="0" smtClean="0">
                <a:solidFill>
                  <a:schemeClr val="bg1"/>
                </a:solidFill>
              </a:rPr>
              <a:t> - The Forest Chapel by Thomas </a:t>
            </a:r>
            <a:r>
              <a:rPr lang="en-US" dirty="0" err="1" smtClean="0">
                <a:solidFill>
                  <a:schemeClr val="bg1"/>
                </a:solidFill>
              </a:rPr>
              <a:t>Kinkade</a:t>
            </a:r>
            <a:r>
              <a:rPr lang="en-US" dirty="0" smtClean="0">
                <a:solidFill>
                  <a:schemeClr val="bg1"/>
                </a:solidFill>
              </a:rPr>
              <a:t/>
            </a:r>
            <a:br>
              <a:rPr lang="en-US" dirty="0" smtClean="0">
                <a:solidFill>
                  <a:schemeClr val="bg1"/>
                </a:solidFill>
              </a:rPr>
            </a:br>
            <a:r>
              <a:rPr lang="en-US" dirty="0" smtClean="0">
                <a:solidFill>
                  <a:schemeClr val="bg1"/>
                </a:solidFill>
              </a:rPr>
              <a:t> - Guernica by Pablo Picasso</a:t>
            </a:r>
            <a:endParaRPr lang="en-US" dirty="0">
              <a:solidFill>
                <a:schemeClr val="bg1"/>
              </a:solidFill>
            </a:endParaRPr>
          </a:p>
        </p:txBody>
      </p:sp>
      <p:pic>
        <p:nvPicPr>
          <p:cNvPr id="2050" name="Picture 2" descr="Image result for thomas kinka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2905" y="2577558"/>
            <a:ext cx="5656051" cy="3468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uernica in colo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46621" y="2577558"/>
            <a:ext cx="6114316" cy="347689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837947B3-60D5-4A19-9436-07A23E765DDB}" type="slidenum">
              <a:rPr lang="en-US"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1212890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playing 20141019_1410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1208" y="1737360"/>
            <a:ext cx="10634472" cy="5120640"/>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0333" y="365125"/>
            <a:ext cx="10833467" cy="1325563"/>
          </a:xfrm>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aesthetics</a:t>
            </a:r>
            <a:br>
              <a:rPr lang="en-US"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(a </a:t>
            </a:r>
            <a:r>
              <a:rPr lang="en-US" sz="4400" b="1" i="1" dirty="0">
                <a:solidFill>
                  <a:schemeClr val="bg1"/>
                </a:solidFill>
                <a:effectLst>
                  <a:outerShdw blurRad="38100" dist="38100" dir="2700000" algn="tl">
                    <a:srgbClr val="000000">
                      <a:alpha val="43137"/>
                    </a:srgbClr>
                  </a:outerShdw>
                </a:effectLst>
              </a:rPr>
              <a:t>Christian</a:t>
            </a:r>
            <a:r>
              <a:rPr lang="en-US" sz="4400" b="1" dirty="0">
                <a:solidFill>
                  <a:schemeClr val="bg1"/>
                </a:solidFill>
                <a:effectLst>
                  <a:outerShdw blurRad="38100" dist="38100" dir="2700000" algn="tl">
                    <a:srgbClr val="000000">
                      <a:alpha val="43137"/>
                    </a:srgbClr>
                  </a:outerShdw>
                </a:effectLst>
              </a:rPr>
              <a:t> approach to </a:t>
            </a:r>
            <a:r>
              <a:rPr lang="en-US" sz="4400" b="1" dirty="0" smtClean="0">
                <a:solidFill>
                  <a:schemeClr val="bg1"/>
                </a:solidFill>
                <a:effectLst>
                  <a:outerShdw blurRad="38100" dist="38100" dir="2700000" algn="tl">
                    <a:srgbClr val="000000">
                      <a:alpha val="43137"/>
                    </a:srgbClr>
                  </a:outerShdw>
                </a:effectLst>
              </a:rPr>
              <a:t>beauty)</a:t>
            </a:r>
            <a:endParaRPr lang="en-US" sz="4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0333" y="1731563"/>
            <a:ext cx="7789415" cy="4680123"/>
          </a:xfrm>
        </p:spPr>
        <p:txBody>
          <a:bodyPr>
            <a:noAutofit/>
          </a:bodyPr>
          <a:lstStyle/>
          <a:p>
            <a:pPr>
              <a:buFont typeface="Wingdings" panose="05000000000000000000" pitchFamily="2" charset="2"/>
              <a:buChar char="§"/>
            </a:pPr>
            <a:r>
              <a:rPr lang="en-US" sz="3600" dirty="0" smtClean="0">
                <a:solidFill>
                  <a:schemeClr val="bg1"/>
                </a:solidFill>
                <a:effectLst>
                  <a:outerShdw blurRad="38100" dist="38100" dir="2700000" algn="tl">
                    <a:srgbClr val="000000">
                      <a:alpha val="43137"/>
                    </a:srgbClr>
                  </a:outerShdw>
                </a:effectLst>
              </a:rPr>
              <a:t>Humans are “lovers of beauty” </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(p. 192)</a:t>
            </a:r>
          </a:p>
          <a:p>
            <a:pPr lvl="1">
              <a:buFont typeface="Wingdings" panose="05000000000000000000" pitchFamily="2" charset="2"/>
              <a:buChar char="§"/>
            </a:pPr>
            <a:r>
              <a:rPr lang="en-US" sz="3200" dirty="0" smtClean="0">
                <a:solidFill>
                  <a:schemeClr val="bg1"/>
                </a:solidFill>
                <a:effectLst>
                  <a:outerShdw blurRad="38100" dist="38100" dir="2700000" algn="tl">
                    <a:srgbClr val="000000">
                      <a:alpha val="43137"/>
                    </a:srgbClr>
                  </a:outerShdw>
                </a:effectLst>
              </a:rPr>
              <a:t>Why?  Image of God.</a:t>
            </a:r>
          </a:p>
          <a:p>
            <a:pPr>
              <a:buFont typeface="Wingdings" panose="05000000000000000000" pitchFamily="2" charset="2"/>
              <a:buChar char="§"/>
            </a:pPr>
            <a:r>
              <a:rPr lang="en-US" sz="3600" dirty="0" smtClean="0">
                <a:solidFill>
                  <a:schemeClr val="bg1"/>
                </a:solidFill>
                <a:effectLst>
                  <a:outerShdw blurRad="38100" dist="38100" dir="2700000" algn="tl">
                    <a:srgbClr val="000000">
                      <a:alpha val="43137"/>
                    </a:srgbClr>
                  </a:outerShdw>
                </a:effectLst>
              </a:rPr>
              <a:t>Is there a place for non-beauty in art?  </a:t>
            </a:r>
          </a:p>
          <a:p>
            <a:pPr lvl="1">
              <a:buFont typeface="Wingdings" panose="05000000000000000000" pitchFamily="2" charset="2"/>
              <a:buChar char="§"/>
            </a:pPr>
            <a:r>
              <a:rPr lang="en-US" sz="3200" dirty="0" smtClean="0">
                <a:solidFill>
                  <a:schemeClr val="bg1"/>
                </a:solidFill>
                <a:effectLst>
                  <a:outerShdw blurRad="38100" dist="38100" dir="2700000" algn="tl">
                    <a:srgbClr val="000000">
                      <a:alpha val="43137"/>
                    </a:srgbClr>
                  </a:outerShdw>
                </a:effectLst>
              </a:rPr>
              <a:t>Pointing out humanity’s need for a savior, need for God’s grace</a:t>
            </a:r>
          </a:p>
          <a:p>
            <a:pPr lvl="2">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rPr>
              <a:t>By showing ugliness, sin, evil, the unnatural, the erroneous, and the perverted?  (p. 193)</a:t>
            </a:r>
          </a:p>
          <a:p>
            <a:pPr lvl="2">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rPr>
              <a:t>The basis of aesthetics is Christian love (p. 195)</a:t>
            </a:r>
          </a:p>
          <a:p>
            <a:pPr lvl="2">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rPr>
              <a:t>Just like the basis of ethics is Christian love</a:t>
            </a:r>
          </a:p>
        </p:txBody>
      </p:sp>
      <p:sp>
        <p:nvSpPr>
          <p:cNvPr id="6" name="TextBox 5"/>
          <p:cNvSpPr txBox="1"/>
          <p:nvPr/>
        </p:nvSpPr>
        <p:spPr>
          <a:xfrm>
            <a:off x="11296891" y="6342926"/>
            <a:ext cx="895109" cy="36933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8:20</a:t>
            </a:r>
            <a:endParaRPr lang="en-US"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8310623" y="0"/>
            <a:ext cx="3881377"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74670" y="2737306"/>
            <a:ext cx="3424449" cy="242689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6877" y="5305007"/>
            <a:ext cx="3423771" cy="1558790"/>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74670" y="179396"/>
            <a:ext cx="3415978" cy="2428760"/>
          </a:xfrm>
          <a:prstGeom prst="rect">
            <a:avLst/>
          </a:prstGeom>
        </p:spPr>
      </p:pic>
      <p:sp>
        <p:nvSpPr>
          <p:cNvPr id="10" name="Slide Number Placeholder 9"/>
          <p:cNvSpPr>
            <a:spLocks noGrp="1"/>
          </p:cNvSpPr>
          <p:nvPr>
            <p:ph type="sldNum" sz="quarter" idx="12"/>
          </p:nvPr>
        </p:nvSpPr>
        <p:spPr/>
        <p:txBody>
          <a:bodyPr/>
          <a:lstStyle/>
          <a:p>
            <a:fld id="{837947B3-60D5-4A19-9436-07A23E765DDB}" type="slidenum">
              <a:rPr lang="en-US" smtClean="0">
                <a:solidFill>
                  <a:schemeClr val="bg1"/>
                </a:solidFill>
              </a:rPr>
              <a:t>24</a:t>
            </a:fld>
            <a:endParaRPr lang="en-US" dirty="0">
              <a:solidFill>
                <a:schemeClr val="bg1"/>
              </a:solidFill>
            </a:endParaRPr>
          </a:p>
        </p:txBody>
      </p:sp>
    </p:spTree>
    <p:extLst>
      <p:ext uri="{BB962C8B-B14F-4D97-AF65-F5344CB8AC3E}">
        <p14:creationId xmlns:p14="http://schemas.microsoft.com/office/powerpoint/2010/main" val="351378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playing 20141019_1410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1737360"/>
            <a:ext cx="10165080" cy="4837611"/>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a:solidFill>
                  <a:schemeClr val="bg1"/>
                </a:solidFill>
                <a:effectLst>
                  <a:outerShdw blurRad="38100" dist="38100" dir="2700000" algn="tl">
                    <a:srgbClr val="000000">
                      <a:alpha val="43137"/>
                    </a:srgbClr>
                  </a:outerShdw>
                </a:effectLst>
              </a:rPr>
              <a:t>aesthetics</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(a </a:t>
            </a:r>
            <a:r>
              <a:rPr lang="en-US" b="1" i="1" dirty="0">
                <a:solidFill>
                  <a:schemeClr val="bg1"/>
                </a:solidFill>
                <a:effectLst>
                  <a:outerShdw blurRad="38100" dist="38100" dir="2700000" algn="tl">
                    <a:srgbClr val="000000">
                      <a:alpha val="43137"/>
                    </a:srgbClr>
                  </a:outerShdw>
                </a:effectLst>
              </a:rPr>
              <a:t>Christian</a:t>
            </a:r>
            <a:r>
              <a:rPr lang="en-US" b="1" dirty="0">
                <a:solidFill>
                  <a:schemeClr val="bg1"/>
                </a:solidFill>
                <a:effectLst>
                  <a:outerShdw blurRad="38100" dist="38100" dir="2700000" algn="tl">
                    <a:srgbClr val="000000">
                      <a:alpha val="43137"/>
                    </a:srgbClr>
                  </a:outerShdw>
                </a:effectLst>
              </a:rPr>
              <a:t> approach to beauty)</a:t>
            </a:r>
          </a:p>
        </p:txBody>
      </p:sp>
      <p:sp>
        <p:nvSpPr>
          <p:cNvPr id="3" name="Content Placeholder 2"/>
          <p:cNvSpPr>
            <a:spLocks noGrp="1"/>
          </p:cNvSpPr>
          <p:nvPr>
            <p:ph idx="1"/>
          </p:nvPr>
        </p:nvSpPr>
        <p:spPr>
          <a:xfrm>
            <a:off x="1097280" y="1845734"/>
            <a:ext cx="10058400" cy="4565952"/>
          </a:xfrm>
        </p:spPr>
        <p:txBody>
          <a:bodyPr>
            <a:normAutofit lnSpcReduction="10000"/>
          </a:bodyPr>
          <a:lstStyle/>
          <a:p>
            <a:pPr>
              <a:buFont typeface="Wingdings" panose="05000000000000000000" pitchFamily="2" charset="2"/>
              <a:buChar char="§"/>
            </a:pPr>
            <a:r>
              <a:rPr lang="en-US" sz="3600" dirty="0" smtClean="0">
                <a:solidFill>
                  <a:schemeClr val="bg1"/>
                </a:solidFill>
                <a:effectLst>
                  <a:outerShdw blurRad="38100" dist="38100" dir="2700000" algn="tl">
                    <a:srgbClr val="000000">
                      <a:alpha val="43137"/>
                    </a:srgbClr>
                  </a:outerShdw>
                </a:effectLst>
              </a:rPr>
              <a:t>The Bible does not imply a dichotomy </a:t>
            </a:r>
            <a:br>
              <a:rPr lang="en-US" sz="3600" dirty="0" smtClean="0">
                <a:solidFill>
                  <a:schemeClr val="bg1"/>
                </a:solidFill>
                <a:effectLst>
                  <a:outerShdw blurRad="38100" dist="38100" dir="2700000" algn="tl">
                    <a:srgbClr val="000000">
                      <a:alpha val="43137"/>
                    </a:srgbClr>
                  </a:outerShdw>
                </a:effectLst>
              </a:rPr>
            </a:br>
            <a:r>
              <a:rPr lang="en-US" sz="3600" dirty="0" smtClean="0">
                <a:solidFill>
                  <a:schemeClr val="bg1"/>
                </a:solidFill>
                <a:effectLst>
                  <a:outerShdw blurRad="38100" dist="38100" dir="2700000" algn="tl">
                    <a:srgbClr val="000000">
                      <a:alpha val="43137"/>
                    </a:srgbClr>
                  </a:outerShdw>
                </a:effectLst>
              </a:rPr>
              <a:t>between “high art” and more “primitive” expressions (p. 196).</a:t>
            </a:r>
          </a:p>
          <a:p>
            <a:pPr>
              <a:buFont typeface="Wingdings" panose="05000000000000000000" pitchFamily="2" charset="2"/>
              <a:buChar char="§"/>
            </a:pPr>
            <a:r>
              <a:rPr lang="en-US" sz="3600" dirty="0" smtClean="0">
                <a:solidFill>
                  <a:schemeClr val="bg1"/>
                </a:solidFill>
                <a:effectLst>
                  <a:outerShdw blurRad="38100" dist="38100" dir="2700000" algn="tl">
                    <a:srgbClr val="000000">
                      <a:alpha val="43137"/>
                    </a:srgbClr>
                  </a:outerShdw>
                </a:effectLst>
              </a:rPr>
              <a:t>Implications for aesthetics in school:</a:t>
            </a:r>
          </a:p>
          <a:p>
            <a:pPr lvl="1">
              <a:buFont typeface="Wingdings" panose="05000000000000000000" pitchFamily="2" charset="2"/>
              <a:buChar char="§"/>
            </a:pPr>
            <a:r>
              <a:rPr lang="en-US" sz="3200" dirty="0" smtClean="0">
                <a:solidFill>
                  <a:schemeClr val="bg1"/>
                </a:solidFill>
                <a:effectLst>
                  <a:outerShdw blurRad="38100" dist="38100" dir="2700000" algn="tl">
                    <a:srgbClr val="000000">
                      <a:alpha val="43137"/>
                    </a:srgbClr>
                  </a:outerShdw>
                </a:effectLst>
              </a:rPr>
              <a:t>Architecture of the school</a:t>
            </a:r>
          </a:p>
          <a:p>
            <a:pPr lvl="1">
              <a:buFont typeface="Wingdings" panose="05000000000000000000" pitchFamily="2" charset="2"/>
              <a:buChar char="§"/>
            </a:pPr>
            <a:r>
              <a:rPr lang="en-US" sz="3200" dirty="0" smtClean="0">
                <a:solidFill>
                  <a:schemeClr val="bg1"/>
                </a:solidFill>
                <a:effectLst>
                  <a:outerShdw blurRad="38100" dist="38100" dir="2700000" algn="tl">
                    <a:srgbClr val="000000">
                      <a:alpha val="43137"/>
                    </a:srgbClr>
                  </a:outerShdw>
                </a:effectLst>
              </a:rPr>
              <a:t>Classroom decor</a:t>
            </a:r>
          </a:p>
          <a:p>
            <a:pPr lvl="1">
              <a:buFont typeface="Wingdings" panose="05000000000000000000" pitchFamily="2" charset="2"/>
              <a:buChar char="§"/>
            </a:pPr>
            <a:r>
              <a:rPr lang="en-US" sz="3200" dirty="0" smtClean="0">
                <a:solidFill>
                  <a:schemeClr val="bg1"/>
                </a:solidFill>
                <a:effectLst>
                  <a:outerShdw blurRad="38100" dist="38100" dir="2700000" algn="tl">
                    <a:srgbClr val="000000">
                      <a:alpha val="43137"/>
                    </a:srgbClr>
                  </a:outerShdw>
                </a:effectLst>
              </a:rPr>
              <a:t>Student </a:t>
            </a:r>
            <a:r>
              <a:rPr lang="en-US" sz="3200" dirty="0" smtClean="0">
                <a:solidFill>
                  <a:schemeClr val="bg1"/>
                </a:solidFill>
                <a:effectLst>
                  <a:outerShdw blurRad="38100" dist="38100" dir="2700000" algn="tl">
                    <a:srgbClr val="000000">
                      <a:alpha val="43137"/>
                    </a:srgbClr>
                  </a:outerShdw>
                </a:effectLst>
              </a:rPr>
              <a:t>dress (teacher’s dress?)</a:t>
            </a:r>
            <a:endParaRPr lang="en-US" sz="3200" dirty="0" smtClean="0">
              <a:solidFill>
                <a:schemeClr val="bg1"/>
              </a:solidFill>
              <a:effectLst>
                <a:outerShdw blurRad="38100" dist="38100" dir="2700000" algn="tl">
                  <a:srgbClr val="000000">
                    <a:alpha val="43137"/>
                  </a:srgbClr>
                </a:outerShdw>
              </a:effectLst>
            </a:endParaRPr>
          </a:p>
          <a:p>
            <a:pPr lvl="1">
              <a:buFont typeface="Wingdings" panose="05000000000000000000" pitchFamily="2" charset="2"/>
              <a:buChar char="§"/>
            </a:pPr>
            <a:r>
              <a:rPr lang="en-US" sz="3200" dirty="0" smtClean="0">
                <a:solidFill>
                  <a:schemeClr val="bg1"/>
                </a:solidFill>
                <a:effectLst>
                  <a:outerShdw blurRad="38100" dist="38100" dir="2700000" algn="tl">
                    <a:srgbClr val="000000">
                      <a:alpha val="43137"/>
                    </a:srgbClr>
                  </a:outerShdw>
                </a:effectLst>
              </a:rPr>
              <a:t>Attractiveness of learning materials &amp; presentations</a:t>
            </a:r>
          </a:p>
          <a:p>
            <a:pPr lvl="1">
              <a:buFont typeface="Wingdings" panose="05000000000000000000" pitchFamily="2" charset="2"/>
              <a:buChar char="§"/>
            </a:pPr>
            <a:r>
              <a:rPr lang="en-US" sz="3200" dirty="0" smtClean="0">
                <a:solidFill>
                  <a:schemeClr val="bg1"/>
                </a:solidFill>
                <a:effectLst>
                  <a:outerShdw blurRad="38100" dist="38100" dir="2700000" algn="tl">
                    <a:srgbClr val="000000">
                      <a:alpha val="43137"/>
                    </a:srgbClr>
                  </a:outerShdw>
                </a:effectLst>
              </a:rPr>
              <a:t>Neatness of homework!  </a:t>
            </a:r>
          </a:p>
        </p:txBody>
      </p:sp>
      <p:pic>
        <p:nvPicPr>
          <p:cNvPr id="7170"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455754" y="167149"/>
            <a:ext cx="2513491" cy="357156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25</a:t>
            </a:fld>
            <a:endParaRPr lang="en-US" dirty="0">
              <a:solidFill>
                <a:schemeClr val="bg1"/>
              </a:solidFill>
            </a:endParaRPr>
          </a:p>
        </p:txBody>
      </p:sp>
    </p:spTree>
    <p:extLst>
      <p:ext uri="{BB962C8B-B14F-4D97-AF65-F5344CB8AC3E}">
        <p14:creationId xmlns:p14="http://schemas.microsoft.com/office/powerpoint/2010/main" val="2562797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playing 20141019_1410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6344" y="1737360"/>
            <a:ext cx="10689336" cy="4837611"/>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344" y="365125"/>
            <a:ext cx="10887456" cy="1325563"/>
          </a:xfrm>
        </p:spPr>
        <p:txBody>
          <a:bodyPr/>
          <a:lstStyle/>
          <a:p>
            <a:r>
              <a:rPr lang="en-US" b="1" dirty="0" smtClean="0">
                <a:solidFill>
                  <a:schemeClr val="bg1"/>
                </a:solidFill>
                <a:effectLst>
                  <a:outerShdw blurRad="38100" dist="38100" dir="2700000" algn="tl">
                    <a:srgbClr val="000000">
                      <a:alpha val="43137"/>
                    </a:srgbClr>
                  </a:outerShdw>
                </a:effectLst>
              </a:rPr>
              <a:t>Christian </a:t>
            </a:r>
            <a:r>
              <a:rPr lang="en-US" b="1" dirty="0" smtClean="0">
                <a:solidFill>
                  <a:schemeClr val="bg1"/>
                </a:solidFill>
                <a:effectLst>
                  <a:outerShdw blurRad="38100" dist="38100" dir="2700000" algn="tl">
                    <a:srgbClr val="000000">
                      <a:alpha val="43137"/>
                    </a:srgbClr>
                  </a:outerShdw>
                </a:effectLst>
              </a:rPr>
              <a:t>aesthetics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6344" y="1737359"/>
            <a:ext cx="5147327" cy="4674327"/>
          </a:xfrm>
        </p:spPr>
        <p:txBody>
          <a:bodyPr>
            <a:noAutofit/>
          </a:bodyPr>
          <a:lstStyle/>
          <a:p>
            <a:pPr marL="514350" indent="-514350">
              <a:buFont typeface="+mj-lt"/>
              <a:buAutoNum type="arabicPeriod"/>
            </a:pPr>
            <a:r>
              <a:rPr lang="en-US" sz="2400" b="1" dirty="0" smtClean="0">
                <a:solidFill>
                  <a:schemeClr val="bg1"/>
                </a:solidFill>
              </a:rPr>
              <a:t>Who determines the </a:t>
            </a:r>
            <a:r>
              <a:rPr lang="en-US" sz="2400" b="1" dirty="0">
                <a:solidFill>
                  <a:schemeClr val="bg1"/>
                </a:solidFill>
              </a:rPr>
              <a:t/>
            </a:r>
            <a:br>
              <a:rPr lang="en-US" sz="2400" b="1" dirty="0">
                <a:solidFill>
                  <a:schemeClr val="bg1"/>
                </a:solidFill>
              </a:rPr>
            </a:br>
            <a:r>
              <a:rPr lang="en-US" sz="2400" b="1" dirty="0" smtClean="0">
                <a:solidFill>
                  <a:schemeClr val="bg1"/>
                </a:solidFill>
              </a:rPr>
              <a:t>aesthetics of a classroom?</a:t>
            </a:r>
          </a:p>
          <a:p>
            <a:pPr lvl="1"/>
            <a:r>
              <a:rPr lang="en-US" sz="2000" dirty="0" smtClean="0">
                <a:solidFill>
                  <a:schemeClr val="bg1"/>
                </a:solidFill>
              </a:rPr>
              <a:t>The teacher?  The student(s)?  The curriculum?  Administration?</a:t>
            </a:r>
          </a:p>
          <a:p>
            <a:pPr marL="514350" indent="-514350">
              <a:buFont typeface="+mj-lt"/>
              <a:buAutoNum type="arabicPeriod"/>
            </a:pPr>
            <a:r>
              <a:rPr lang="en-US" sz="2400" b="1" dirty="0" smtClean="0">
                <a:solidFill>
                  <a:schemeClr val="bg1"/>
                </a:solidFill>
              </a:rPr>
              <a:t>What would different –isms say about aesthetics in education?</a:t>
            </a:r>
          </a:p>
          <a:p>
            <a:pPr lvl="0">
              <a:lnSpc>
                <a:spcPct val="100000"/>
              </a:lnSpc>
              <a:spcBef>
                <a:spcPts val="0"/>
              </a:spcBef>
            </a:pPr>
            <a:r>
              <a:rPr lang="en-US" sz="2000" dirty="0">
                <a:solidFill>
                  <a:schemeClr val="bg1"/>
                </a:solidFill>
              </a:rPr>
              <a:t>Traditional Philosophies</a:t>
            </a:r>
          </a:p>
          <a:p>
            <a:pPr lvl="1">
              <a:lnSpc>
                <a:spcPct val="100000"/>
              </a:lnSpc>
              <a:spcBef>
                <a:spcPts val="0"/>
              </a:spcBef>
            </a:pPr>
            <a:r>
              <a:rPr lang="en-US" sz="2000" dirty="0">
                <a:solidFill>
                  <a:schemeClr val="bg1"/>
                </a:solidFill>
              </a:rPr>
              <a:t>Idealism</a:t>
            </a:r>
          </a:p>
          <a:p>
            <a:pPr lvl="1">
              <a:lnSpc>
                <a:spcPct val="100000"/>
              </a:lnSpc>
              <a:spcBef>
                <a:spcPts val="0"/>
              </a:spcBef>
            </a:pPr>
            <a:r>
              <a:rPr lang="en-US" sz="2000" dirty="0">
                <a:solidFill>
                  <a:schemeClr val="bg1"/>
                </a:solidFill>
              </a:rPr>
              <a:t>Realism</a:t>
            </a:r>
          </a:p>
          <a:p>
            <a:pPr lvl="1">
              <a:lnSpc>
                <a:spcPct val="100000"/>
              </a:lnSpc>
              <a:spcBef>
                <a:spcPts val="0"/>
              </a:spcBef>
            </a:pPr>
            <a:r>
              <a:rPr lang="en-US" sz="2000" dirty="0" err="1">
                <a:solidFill>
                  <a:schemeClr val="bg1"/>
                </a:solidFill>
              </a:rPr>
              <a:t>Neo-scholasticism</a:t>
            </a:r>
            <a:endParaRPr lang="en-US" sz="2000" dirty="0">
              <a:solidFill>
                <a:schemeClr val="bg1"/>
              </a:solidFill>
            </a:endParaRPr>
          </a:p>
          <a:p>
            <a:pPr>
              <a:lnSpc>
                <a:spcPct val="100000"/>
              </a:lnSpc>
              <a:spcBef>
                <a:spcPts val="0"/>
              </a:spcBef>
            </a:pPr>
            <a:r>
              <a:rPr lang="en-US" sz="2000" dirty="0">
                <a:solidFill>
                  <a:schemeClr val="bg1"/>
                </a:solidFill>
              </a:rPr>
              <a:t> </a:t>
            </a:r>
            <a:r>
              <a:rPr lang="en-US" sz="2000" dirty="0" smtClean="0">
                <a:solidFill>
                  <a:schemeClr val="bg1"/>
                </a:solidFill>
              </a:rPr>
              <a:t>Modern </a:t>
            </a:r>
            <a:r>
              <a:rPr lang="en-US" sz="2000" dirty="0">
                <a:solidFill>
                  <a:schemeClr val="bg1"/>
                </a:solidFill>
              </a:rPr>
              <a:t>and Postmodern Philosophies</a:t>
            </a:r>
          </a:p>
          <a:p>
            <a:pPr lvl="1">
              <a:lnSpc>
                <a:spcPct val="100000"/>
              </a:lnSpc>
              <a:spcBef>
                <a:spcPts val="0"/>
              </a:spcBef>
            </a:pPr>
            <a:r>
              <a:rPr lang="en-US" sz="2000" dirty="0">
                <a:solidFill>
                  <a:schemeClr val="bg1"/>
                </a:solidFill>
              </a:rPr>
              <a:t>Pragmatism</a:t>
            </a:r>
          </a:p>
          <a:p>
            <a:pPr lvl="1">
              <a:lnSpc>
                <a:spcPct val="100000"/>
              </a:lnSpc>
              <a:spcBef>
                <a:spcPts val="0"/>
              </a:spcBef>
            </a:pPr>
            <a:r>
              <a:rPr lang="en-US" sz="2000" dirty="0">
                <a:solidFill>
                  <a:schemeClr val="bg1"/>
                </a:solidFill>
              </a:rPr>
              <a:t>Existentialism</a:t>
            </a:r>
          </a:p>
          <a:p>
            <a:pPr lvl="1">
              <a:lnSpc>
                <a:spcPct val="100000"/>
              </a:lnSpc>
              <a:spcBef>
                <a:spcPts val="0"/>
              </a:spcBef>
            </a:pPr>
            <a:r>
              <a:rPr lang="en-US" sz="2000" dirty="0" smtClean="0">
                <a:solidFill>
                  <a:schemeClr val="bg1"/>
                </a:solidFill>
              </a:rPr>
              <a:t>Postmodernism</a:t>
            </a:r>
            <a:endParaRPr lang="en-US" sz="2000" dirty="0">
              <a:solidFill>
                <a:schemeClr val="bg1"/>
              </a:solidFill>
            </a:endParaRPr>
          </a:p>
        </p:txBody>
      </p:sp>
      <p:pic>
        <p:nvPicPr>
          <p:cNvPr id="3074" name="Picture 2" descr="Image result for michelangel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13671" y="221383"/>
            <a:ext cx="6406244" cy="246589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613671" y="2908662"/>
            <a:ext cx="4623071" cy="366630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smtClean="0">
                <a:solidFill>
                  <a:schemeClr val="bg1"/>
                </a:solidFill>
                <a:effectLst>
                  <a:outerShdw blurRad="38100" dist="38100" dir="2700000" algn="tl">
                    <a:srgbClr val="000000">
                      <a:alpha val="43137"/>
                    </a:srgbClr>
                  </a:outerShdw>
                </a:effectLst>
              </a:rPr>
              <a:t>Contemporary Theories</a:t>
            </a:r>
          </a:p>
          <a:p>
            <a:pPr lvl="1"/>
            <a:r>
              <a:rPr lang="en-US" sz="2200" dirty="0" smtClean="0">
                <a:solidFill>
                  <a:schemeClr val="bg1"/>
                </a:solidFill>
                <a:effectLst>
                  <a:outerShdw blurRad="38100" dist="38100" dir="2700000" algn="tl">
                    <a:srgbClr val="000000">
                      <a:alpha val="43137"/>
                    </a:srgbClr>
                  </a:outerShdw>
                </a:effectLst>
              </a:rPr>
              <a:t>Progressivism</a:t>
            </a:r>
          </a:p>
          <a:p>
            <a:pPr lvl="1"/>
            <a:r>
              <a:rPr lang="en-US" sz="2200" dirty="0" smtClean="0">
                <a:solidFill>
                  <a:schemeClr val="bg1"/>
                </a:solidFill>
                <a:effectLst>
                  <a:outerShdw blurRad="38100" dist="38100" dir="2700000" algn="tl">
                    <a:srgbClr val="000000">
                      <a:alpha val="43137"/>
                    </a:srgbClr>
                  </a:outerShdw>
                </a:effectLst>
              </a:rPr>
              <a:t>Humanism</a:t>
            </a:r>
          </a:p>
          <a:p>
            <a:pPr lvl="1"/>
            <a:r>
              <a:rPr lang="en-US" sz="2200" dirty="0" err="1" smtClean="0">
                <a:solidFill>
                  <a:schemeClr val="bg1"/>
                </a:solidFill>
                <a:effectLst>
                  <a:outerShdw blurRad="38100" dist="38100" dir="2700000" algn="tl">
                    <a:srgbClr val="000000">
                      <a:alpha val="43137"/>
                    </a:srgbClr>
                  </a:outerShdw>
                </a:effectLst>
              </a:rPr>
              <a:t>Perennialism</a:t>
            </a:r>
            <a:r>
              <a:rPr lang="en-US" sz="2200" dirty="0" smtClean="0">
                <a:solidFill>
                  <a:schemeClr val="bg1"/>
                </a:solidFill>
                <a:effectLst>
                  <a:outerShdw blurRad="38100" dist="38100" dir="2700000" algn="tl">
                    <a:srgbClr val="000000">
                      <a:alpha val="43137"/>
                    </a:srgbClr>
                  </a:outerShdw>
                </a:effectLst>
              </a:rPr>
              <a:t> </a:t>
            </a:r>
          </a:p>
          <a:p>
            <a:pPr lvl="1"/>
            <a:r>
              <a:rPr lang="en-US" sz="2200" dirty="0" smtClean="0">
                <a:solidFill>
                  <a:schemeClr val="bg1"/>
                </a:solidFill>
                <a:effectLst>
                  <a:outerShdw blurRad="38100" dist="38100" dir="2700000" algn="tl">
                    <a:srgbClr val="000000">
                      <a:alpha val="43137"/>
                    </a:srgbClr>
                  </a:outerShdw>
                </a:effectLst>
              </a:rPr>
              <a:t>Essentialism</a:t>
            </a:r>
          </a:p>
          <a:p>
            <a:pPr lvl="1"/>
            <a:r>
              <a:rPr lang="en-US" sz="2200" dirty="0" err="1" smtClean="0">
                <a:solidFill>
                  <a:schemeClr val="bg1"/>
                </a:solidFill>
                <a:effectLst>
                  <a:outerShdw blurRad="38100" dist="38100" dir="2700000" algn="tl">
                    <a:srgbClr val="000000">
                      <a:alpha val="43137"/>
                    </a:srgbClr>
                  </a:outerShdw>
                </a:effectLst>
              </a:rPr>
              <a:t>Reconstructionism</a:t>
            </a:r>
            <a:endParaRPr lang="en-US" sz="2200" dirty="0" smtClean="0">
              <a:solidFill>
                <a:schemeClr val="bg1"/>
              </a:solidFill>
              <a:effectLst>
                <a:outerShdw blurRad="38100" dist="38100" dir="2700000" algn="tl">
                  <a:srgbClr val="000000">
                    <a:alpha val="43137"/>
                  </a:srgbClr>
                </a:outerShdw>
              </a:effectLst>
            </a:endParaRPr>
          </a:p>
          <a:p>
            <a:pPr lvl="1"/>
            <a:r>
              <a:rPr lang="en-US" sz="2200" dirty="0" smtClean="0">
                <a:solidFill>
                  <a:schemeClr val="bg1"/>
                </a:solidFill>
                <a:effectLst>
                  <a:outerShdw blurRad="38100" dist="38100" dir="2700000" algn="tl">
                    <a:srgbClr val="000000">
                      <a:alpha val="43137"/>
                    </a:srgbClr>
                  </a:outerShdw>
                </a:effectLst>
              </a:rPr>
              <a:t>Futurism</a:t>
            </a:r>
          </a:p>
          <a:p>
            <a:pPr lvl="1"/>
            <a:r>
              <a:rPr lang="en-US" sz="2200" dirty="0" smtClean="0">
                <a:solidFill>
                  <a:schemeClr val="bg1"/>
                </a:solidFill>
                <a:effectLst>
                  <a:outerShdw blurRad="38100" dist="38100" dir="2700000" algn="tl">
                    <a:srgbClr val="000000">
                      <a:alpha val="43137"/>
                    </a:srgbClr>
                  </a:outerShdw>
                </a:effectLst>
              </a:rPr>
              <a:t>Critical Pedagogy</a:t>
            </a:r>
          </a:p>
          <a:p>
            <a:pPr lvl="1"/>
            <a:r>
              <a:rPr lang="en-US" sz="2200" dirty="0" smtClean="0">
                <a:solidFill>
                  <a:schemeClr val="bg1"/>
                </a:solidFill>
                <a:effectLst>
                  <a:outerShdw blurRad="38100" dist="38100" dir="2700000" algn="tl">
                    <a:srgbClr val="000000">
                      <a:alpha val="43137"/>
                    </a:srgbClr>
                  </a:outerShdw>
                </a:effectLst>
              </a:rPr>
              <a:t>Behaviorism</a:t>
            </a:r>
          </a:p>
          <a:p>
            <a:pPr lvl="1"/>
            <a:r>
              <a:rPr lang="en-US" sz="2200" dirty="0" err="1" smtClean="0">
                <a:solidFill>
                  <a:schemeClr val="bg1"/>
                </a:solidFill>
                <a:effectLst>
                  <a:outerShdw blurRad="38100" dist="38100" dir="2700000" algn="tl">
                    <a:srgbClr val="000000">
                      <a:alpha val="43137"/>
                    </a:srgbClr>
                  </a:outerShdw>
                </a:effectLst>
              </a:rPr>
              <a:t>Deschooling</a:t>
            </a:r>
            <a:endParaRPr lang="en-US" sz="2200" dirty="0" smtClean="0">
              <a:solidFill>
                <a:schemeClr val="bg1"/>
              </a:solidFill>
              <a:effectLst>
                <a:outerShdw blurRad="38100" dist="38100" dir="2700000" algn="tl">
                  <a:srgbClr val="000000">
                    <a:alpha val="43137"/>
                  </a:srgbClr>
                </a:outerShdw>
              </a:effectLst>
            </a:endParaRPr>
          </a:p>
          <a:p>
            <a:pPr lvl="1"/>
            <a:r>
              <a:rPr lang="en-US" sz="2200" dirty="0" smtClean="0">
                <a:solidFill>
                  <a:schemeClr val="bg1"/>
                </a:solidFill>
                <a:effectLst>
                  <a:outerShdw blurRad="38100" dist="38100" dir="2700000" algn="tl">
                    <a:srgbClr val="000000">
                      <a:alpha val="43137"/>
                    </a:srgbClr>
                  </a:outerShdw>
                </a:effectLst>
              </a:rPr>
              <a:t>Home Schooling</a:t>
            </a:r>
          </a:p>
          <a:p>
            <a:pPr lvl="1"/>
            <a:r>
              <a:rPr lang="en-US" sz="2200" dirty="0" smtClean="0">
                <a:solidFill>
                  <a:schemeClr val="bg1"/>
                </a:solidFill>
                <a:effectLst>
                  <a:outerShdw blurRad="38100" dist="38100" dir="2700000" algn="tl">
                    <a:srgbClr val="000000">
                      <a:alpha val="43137"/>
                    </a:srgbClr>
                  </a:outerShdw>
                </a:effectLst>
              </a:rPr>
              <a:t>Analytic Philosophy</a:t>
            </a:r>
          </a:p>
        </p:txBody>
      </p:sp>
      <p:pic>
        <p:nvPicPr>
          <p:cNvPr id="10" name="Picture 2" descr="Image result for think pair shar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89845" y="2910589"/>
            <a:ext cx="3330070" cy="249755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784534" y="3052404"/>
            <a:ext cx="3140692" cy="2178294"/>
          </a:xfrm>
          <a:prstGeom prst="rect">
            <a:avLst/>
          </a:prstGeom>
          <a:solidFill>
            <a:schemeClr val="accent5">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26</a:t>
            </a:fld>
            <a:endParaRPr lang="en-US" dirty="0">
              <a:solidFill>
                <a:schemeClr val="bg1"/>
              </a:solidFill>
            </a:endParaRPr>
          </a:p>
        </p:txBody>
      </p:sp>
    </p:spTree>
    <p:extLst>
      <p:ext uri="{BB962C8B-B14F-4D97-AF65-F5344CB8AC3E}">
        <p14:creationId xmlns:p14="http://schemas.microsoft.com/office/powerpoint/2010/main" val="527182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splaying 20141019_14105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8411" y="1737360"/>
            <a:ext cx="11285951" cy="5120640"/>
          </a:xfrm>
          <a:prstGeom prst="rect">
            <a:avLst/>
          </a:prstGeom>
          <a:solidFill>
            <a:schemeClr val="tx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8411" y="365125"/>
            <a:ext cx="10915389" cy="1325563"/>
          </a:xfrm>
        </p:spPr>
        <p:txBody>
          <a:bodyPr/>
          <a:lstStyle/>
          <a:p>
            <a:r>
              <a:rPr lang="en-US" b="1" dirty="0" smtClean="0">
                <a:solidFill>
                  <a:schemeClr val="bg1"/>
                </a:solidFill>
                <a:effectLst>
                  <a:outerShdw blurRad="38100" dist="38100" dir="2700000" algn="tl">
                    <a:srgbClr val="000000">
                      <a:alpha val="43137"/>
                    </a:srgbClr>
                  </a:outerShdw>
                </a:effectLst>
              </a:rPr>
              <a:t>Pick 1: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Christian axiology--aesthetics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8460" y="1690688"/>
            <a:ext cx="8995288" cy="4923053"/>
          </a:xfrm>
          <a:noFill/>
        </p:spPr>
        <p:txBody>
          <a:bodyPr>
            <a:noAutofit/>
          </a:bodyPr>
          <a:lstStyle/>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rPr>
              <a:t>“Aesthetics lives at the very center of Christian life. This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aesthetic impact is central, because the ultimate work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and end of Christian art is the fully developed Christian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life in all of its beauty and symmetry” (Knight, 194).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How does this look in our lives? How important is it really to our philosophical views?</a:t>
            </a:r>
            <a:endParaRPr lang="en-US" sz="2400" b="1" dirty="0">
              <a:solidFill>
                <a:schemeClr val="bg1"/>
              </a:solidFill>
              <a:effectLst>
                <a:outerShdw blurRad="38100" dist="38100" dir="2700000" algn="tl">
                  <a:srgbClr val="000000">
                    <a:alpha val="43137"/>
                  </a:srgbClr>
                </a:outerShdw>
              </a:effectLst>
            </a:endParaRP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rPr>
              <a:t>Why are there so many controversies regarding aesthetics?</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rPr>
              <a:t>So, is aesthetics more about looking at the </a:t>
            </a:r>
            <a:r>
              <a:rPr lang="en-US" sz="2400" b="1" i="1" dirty="0" smtClean="0">
                <a:solidFill>
                  <a:schemeClr val="bg1"/>
                </a:solidFill>
                <a:effectLst>
                  <a:outerShdw blurRad="38100" dist="38100" dir="2700000" algn="tl">
                    <a:srgbClr val="000000">
                      <a:alpha val="43137"/>
                    </a:srgbClr>
                  </a:outerShdw>
                </a:effectLst>
              </a:rPr>
              <a:t>intentions</a:t>
            </a:r>
            <a:r>
              <a:rPr lang="en-US" sz="2400" b="1" dirty="0" smtClean="0">
                <a:solidFill>
                  <a:schemeClr val="bg1"/>
                </a:solidFill>
                <a:effectLst>
                  <a:outerShdw blurRad="38100" dist="38100" dir="2700000" algn="tl">
                    <a:srgbClr val="000000">
                      <a:alpha val="43137"/>
                    </a:srgbClr>
                  </a:outerShdw>
                </a:effectLst>
              </a:rPr>
              <a:t> of an artist or the </a:t>
            </a:r>
            <a:r>
              <a:rPr lang="en-US" sz="2400" b="1" i="1" dirty="0" smtClean="0">
                <a:solidFill>
                  <a:schemeClr val="bg1"/>
                </a:solidFill>
                <a:effectLst>
                  <a:outerShdw blurRad="38100" dist="38100" dir="2700000" algn="tl">
                    <a:srgbClr val="000000">
                      <a:alpha val="43137"/>
                    </a:srgbClr>
                  </a:outerShdw>
                </a:effectLst>
              </a:rPr>
              <a:t>end result </a:t>
            </a:r>
            <a:r>
              <a:rPr lang="en-US" sz="2400" b="1" dirty="0" smtClean="0">
                <a:solidFill>
                  <a:schemeClr val="bg1"/>
                </a:solidFill>
                <a:effectLst>
                  <a:outerShdw blurRad="38100" dist="38100" dir="2700000" algn="tl">
                    <a:srgbClr val="000000">
                      <a:alpha val="43137"/>
                    </a:srgbClr>
                  </a:outerShdw>
                </a:effectLst>
              </a:rPr>
              <a:t>of an artist’s work?</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rPr>
              <a:t>How will these concepts come into play in your classroom as a teacher or in how you view the classroom as a parent, school board member, or member of the community?  </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rPr>
              <a:t>How can </a:t>
            </a:r>
            <a:r>
              <a:rPr lang="en-US" sz="2400" b="1" dirty="0" smtClean="0">
                <a:solidFill>
                  <a:schemeClr val="bg1"/>
                </a:solidFill>
                <a:effectLst>
                  <a:outerShdw blurRad="38100" dist="38100" dir="2700000" algn="tl">
                    <a:srgbClr val="000000">
                      <a:alpha val="43137"/>
                    </a:srgbClr>
                  </a:outerShdw>
                </a:effectLst>
              </a:rPr>
              <a:t>our understanding of God’s </a:t>
            </a:r>
            <a:r>
              <a:rPr lang="en-US" sz="2400" b="1" dirty="0" smtClean="0">
                <a:solidFill>
                  <a:schemeClr val="bg1"/>
                </a:solidFill>
                <a:effectLst>
                  <a:outerShdw blurRad="38100" dist="38100" dir="2700000" algn="tl">
                    <a:srgbClr val="000000">
                      <a:alpha val="43137"/>
                    </a:srgbClr>
                  </a:outerShdw>
                </a:effectLst>
              </a:rPr>
              <a:t>aesthetic ideals be </a:t>
            </a:r>
            <a:r>
              <a:rPr lang="en-US" sz="2400" b="1" dirty="0" smtClean="0">
                <a:solidFill>
                  <a:schemeClr val="bg1"/>
                </a:solidFill>
                <a:effectLst>
                  <a:outerShdw blurRad="38100" dist="38100" dir="2700000" algn="tl">
                    <a:srgbClr val="000000">
                      <a:alpha val="43137"/>
                    </a:srgbClr>
                  </a:outerShdw>
                </a:effectLst>
              </a:rPr>
              <a:t>more central </a:t>
            </a:r>
            <a:r>
              <a:rPr lang="en-US" sz="2400" b="1" dirty="0" smtClean="0">
                <a:solidFill>
                  <a:schemeClr val="bg1"/>
                </a:solidFill>
                <a:effectLst>
                  <a:outerShdw blurRad="38100" dist="38100" dir="2700000" algn="tl">
                    <a:srgbClr val="000000">
                      <a:alpha val="43137"/>
                    </a:srgbClr>
                  </a:outerShdw>
                </a:effectLst>
              </a:rPr>
              <a:t>in the educational process?  </a:t>
            </a:r>
          </a:p>
          <a:p>
            <a:pPr marL="457200" indent="-457200">
              <a:buFont typeface="+mj-lt"/>
              <a:buAutoNum type="arabicPeriod"/>
            </a:pPr>
            <a:endParaRPr lang="en-US" sz="2400"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endParaRPr lang="en-US" sz="2400" dirty="0" smtClean="0">
              <a:solidFill>
                <a:schemeClr val="bg1"/>
              </a:solidFill>
              <a:effectLst>
                <a:outerShdw blurRad="38100" dist="38100" dir="2700000" algn="tl">
                  <a:srgbClr val="000000">
                    <a:alpha val="43137"/>
                  </a:srgbClr>
                </a:outerShdw>
              </a:effectLst>
            </a:endParaRPr>
          </a:p>
          <a:p>
            <a:pPr marL="457200" indent="-457200">
              <a:buFont typeface="+mj-lt"/>
              <a:buAutoNum type="arabicPeriod"/>
            </a:pPr>
            <a:endParaRPr lang="en-US" sz="2400" dirty="0">
              <a:solidFill>
                <a:schemeClr val="bg1"/>
              </a:solidFill>
              <a:effectLst>
                <a:outerShdw blurRad="38100" dist="38100" dir="2700000" algn="tl">
                  <a:srgbClr val="000000">
                    <a:alpha val="43137"/>
                  </a:srgbClr>
                </a:outerShdw>
              </a:effectLst>
            </a:endParaRPr>
          </a:p>
          <a:p>
            <a:pPr marL="457200" indent="-457200">
              <a:buFont typeface="+mj-lt"/>
              <a:buAutoNum type="arabicPeriod"/>
            </a:pPr>
            <a:endParaRPr lang="en-US" sz="2400" dirty="0" smtClean="0">
              <a:solidFill>
                <a:schemeClr val="bg1"/>
              </a:solidFill>
              <a:effectLst>
                <a:outerShdw blurRad="38100" dist="38100" dir="2700000" algn="tl">
                  <a:srgbClr val="000000">
                    <a:alpha val="43137"/>
                  </a:srgbClr>
                </a:outerShdw>
              </a:effectLst>
            </a:endParaRPr>
          </a:p>
        </p:txBody>
      </p:sp>
      <p:sp>
        <p:nvSpPr>
          <p:cNvPr id="7" name="Rectangle 6"/>
          <p:cNvSpPr/>
          <p:nvPr/>
        </p:nvSpPr>
        <p:spPr>
          <a:xfrm>
            <a:off x="9528048" y="2834641"/>
            <a:ext cx="2664827" cy="4023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http://www.consciousnessishealing.com/uploads/4/2/8/2/42820555/7912217_ori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50730" y="4837342"/>
            <a:ext cx="2442145" cy="202065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shierley.com/uploads/4/8/5/3/4853618/6921702_orig.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750730" y="3032400"/>
            <a:ext cx="2462096" cy="19142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think pair shar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68109" y="260216"/>
            <a:ext cx="3746855" cy="28101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174650" y="365125"/>
            <a:ext cx="3533775" cy="2600325"/>
          </a:xfrm>
          <a:prstGeom prst="rect">
            <a:avLst/>
          </a:prstGeom>
          <a:solidFill>
            <a:schemeClr val="accent5">
              <a:lumMod val="60000"/>
              <a:lumOff val="4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27</a:t>
            </a:fld>
            <a:endParaRPr lang="en-US" dirty="0">
              <a:solidFill>
                <a:schemeClr val="bg1"/>
              </a:solidFill>
            </a:endParaRPr>
          </a:p>
        </p:txBody>
      </p:sp>
    </p:spTree>
    <p:extLst>
      <p:ext uri="{BB962C8B-B14F-4D97-AF65-F5344CB8AC3E}">
        <p14:creationId xmlns:p14="http://schemas.microsoft.com/office/powerpoint/2010/main" val="4270670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88571"/>
              </p:ext>
            </p:extLst>
          </p:nvPr>
        </p:nvGraphicFramePr>
        <p:xfrm>
          <a:off x="493776" y="353962"/>
          <a:ext cx="11311128" cy="3902813"/>
        </p:xfrm>
        <a:graphic>
          <a:graphicData uri="http://schemas.openxmlformats.org/drawingml/2006/table">
            <a:tbl>
              <a:tblPr firstRow="1" firstCol="1" bandRow="1">
                <a:tableStyleId>{5C22544A-7EE6-4342-B048-85BDC9FD1C3A}</a:tableStyleId>
              </a:tblPr>
              <a:tblGrid>
                <a:gridCol w="1885188">
                  <a:extLst>
                    <a:ext uri="{9D8B030D-6E8A-4147-A177-3AD203B41FA5}">
                      <a16:colId xmlns:a16="http://schemas.microsoft.com/office/drawing/2014/main" val="1093656754"/>
                    </a:ext>
                  </a:extLst>
                </a:gridCol>
                <a:gridCol w="1885188">
                  <a:extLst>
                    <a:ext uri="{9D8B030D-6E8A-4147-A177-3AD203B41FA5}">
                      <a16:colId xmlns:a16="http://schemas.microsoft.com/office/drawing/2014/main" val="755753757"/>
                    </a:ext>
                  </a:extLst>
                </a:gridCol>
                <a:gridCol w="1885188">
                  <a:extLst>
                    <a:ext uri="{9D8B030D-6E8A-4147-A177-3AD203B41FA5}">
                      <a16:colId xmlns:a16="http://schemas.microsoft.com/office/drawing/2014/main" val="1275389808"/>
                    </a:ext>
                  </a:extLst>
                </a:gridCol>
                <a:gridCol w="1885188">
                  <a:extLst>
                    <a:ext uri="{9D8B030D-6E8A-4147-A177-3AD203B41FA5}">
                      <a16:colId xmlns:a16="http://schemas.microsoft.com/office/drawing/2014/main" val="2094694709"/>
                    </a:ext>
                  </a:extLst>
                </a:gridCol>
                <a:gridCol w="1885188">
                  <a:extLst>
                    <a:ext uri="{9D8B030D-6E8A-4147-A177-3AD203B41FA5}">
                      <a16:colId xmlns:a16="http://schemas.microsoft.com/office/drawing/2014/main" val="162047316"/>
                    </a:ext>
                  </a:extLst>
                </a:gridCol>
                <a:gridCol w="1885188">
                  <a:extLst>
                    <a:ext uri="{9D8B030D-6E8A-4147-A177-3AD203B41FA5}">
                      <a16:colId xmlns:a16="http://schemas.microsoft.com/office/drawing/2014/main" val="3968187585"/>
                    </a:ext>
                  </a:extLst>
                </a:gridCol>
              </a:tblGrid>
              <a:tr h="734651">
                <a:tc gridSpan="6">
                  <a:txBody>
                    <a:bodyPr/>
                    <a:lstStyle/>
                    <a:p>
                      <a:pPr algn="ctr"/>
                      <a:r>
                        <a:rPr lang="en-US" sz="4800" b="1" kern="1200" dirty="0" smtClean="0">
                          <a:solidFill>
                            <a:schemeClr val="lt1"/>
                          </a:solidFill>
                          <a:effectLst>
                            <a:outerShdw blurRad="38100" dist="38100" dir="2700000" algn="tl">
                              <a:srgbClr val="000000">
                                <a:alpha val="43137"/>
                              </a:srgbClr>
                            </a:outerShdw>
                          </a:effectLst>
                          <a:latin typeface="+mn-lt"/>
                          <a:ea typeface="+mn-ea"/>
                          <a:cs typeface="+mn-cs"/>
                        </a:rPr>
                        <a:t>Discussion</a:t>
                      </a:r>
                      <a:r>
                        <a:rPr lang="en-US" sz="4800" b="1" kern="1200" baseline="0" dirty="0" smtClean="0">
                          <a:solidFill>
                            <a:schemeClr val="lt1"/>
                          </a:solidFill>
                          <a:effectLst>
                            <a:outerShdw blurRad="38100" dist="38100" dir="2700000" algn="tl">
                              <a:srgbClr val="000000">
                                <a:alpha val="43137"/>
                              </a:srgbClr>
                            </a:outerShdw>
                          </a:effectLst>
                          <a:latin typeface="+mn-lt"/>
                          <a:ea typeface="+mn-ea"/>
                          <a:cs typeface="+mn-cs"/>
                        </a:rPr>
                        <a:t> Forum Grades</a:t>
                      </a:r>
                      <a:endParaRPr lang="en-US" sz="48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hMerge="1">
                  <a:txBody>
                    <a:bodyPr/>
                    <a:lstStyle/>
                    <a:p>
                      <a:pPr algn="ctr"/>
                      <a:endParaRPr lang="en-US" sz="4400" dirty="0"/>
                    </a:p>
                  </a:txBody>
                  <a:tcPr marL="68580" marR="68580" marT="0" marB="0" anchor="ctr"/>
                </a:tc>
                <a:tc hMerge="1">
                  <a:txBody>
                    <a:bodyPr/>
                    <a:lstStyle/>
                    <a:p>
                      <a:pPr algn="ctr"/>
                      <a:endParaRPr lang="en-US" sz="4400" dirty="0"/>
                    </a:p>
                  </a:txBody>
                  <a:tcPr marL="68580" marR="68580" marT="0" marB="0" anchor="ctr"/>
                </a:tc>
                <a:tc hMerge="1">
                  <a:txBody>
                    <a:bodyPr/>
                    <a:lstStyle/>
                    <a:p>
                      <a:pPr algn="ctr"/>
                      <a:endParaRPr lang="en-US" sz="4400" dirty="0"/>
                    </a:p>
                  </a:txBody>
                  <a:tcPr marL="68580" marR="68580" marT="0" marB="0" anchor="ctr"/>
                </a:tc>
                <a:tc hMerge="1">
                  <a:txBody>
                    <a:bodyPr/>
                    <a:lstStyle/>
                    <a:p>
                      <a:pPr algn="ctr"/>
                      <a:endParaRPr lang="en-US" sz="4400" dirty="0"/>
                    </a:p>
                  </a:txBody>
                  <a:tcPr marL="68580" marR="68580" marT="0" marB="0" anchor="ctr"/>
                </a:tc>
                <a:tc hMerge="1">
                  <a:txBody>
                    <a:bodyPr/>
                    <a:lstStyle/>
                    <a:p>
                      <a:pPr algn="ctr"/>
                      <a:endParaRPr lang="en-US" sz="4400" dirty="0"/>
                    </a:p>
                  </a:txBody>
                  <a:tcPr marL="68580" marR="68580" marT="0" marB="0" anchor="ctr"/>
                </a:tc>
                <a:extLst>
                  <a:ext uri="{0D108BD9-81ED-4DB2-BD59-A6C34878D82A}">
                    <a16:rowId xmlns:a16="http://schemas.microsoft.com/office/drawing/2014/main" val="4001679788"/>
                  </a:ext>
                </a:extLst>
              </a:tr>
              <a:tr h="734651">
                <a:tc>
                  <a:txBody>
                    <a:bodyPr/>
                    <a:lstStyle/>
                    <a:p>
                      <a:pPr algn="l"/>
                      <a:endParaRPr lang="en-US" sz="40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a:r>
                        <a:rPr lang="en-US" sz="4400" b="1" dirty="0" smtClean="0">
                          <a:solidFill>
                            <a:schemeClr val="bg1"/>
                          </a:solidFill>
                          <a:effectLst>
                            <a:outerShdw blurRad="38100" dist="38100" dir="2700000" algn="tl">
                              <a:srgbClr val="000000">
                                <a:alpha val="43137"/>
                              </a:srgbClr>
                            </a:outerShdw>
                          </a:effectLst>
                        </a:rPr>
                        <a:t>1</a:t>
                      </a:r>
                      <a:endParaRPr lang="en-US" sz="4400" b="1" dirty="0">
                        <a:solidFill>
                          <a:schemeClr val="bg1"/>
                        </a:solidFill>
                        <a:effectLst>
                          <a:outerShdw blurRad="38100" dist="38100" dir="2700000" algn="tl">
                            <a:srgbClr val="000000">
                              <a:alpha val="43137"/>
                            </a:srgbClr>
                          </a:outerShdw>
                        </a:effectLst>
                      </a:endParaRPr>
                    </a:p>
                  </a:txBody>
                  <a:tcPr marL="68580" marR="68580" marT="0" marB="0" anchor="ctr">
                    <a:solidFill>
                      <a:schemeClr val="accent1"/>
                    </a:solidFill>
                  </a:tcPr>
                </a:tc>
                <a:tc>
                  <a:txBody>
                    <a:bodyPr/>
                    <a:lstStyle/>
                    <a:p>
                      <a:pPr algn="ctr"/>
                      <a:r>
                        <a:rPr lang="en-US" sz="4400" b="1" dirty="0" smtClean="0">
                          <a:solidFill>
                            <a:schemeClr val="bg1"/>
                          </a:solidFill>
                          <a:effectLst>
                            <a:outerShdw blurRad="38100" dist="38100" dir="2700000" algn="tl">
                              <a:srgbClr val="000000">
                                <a:alpha val="43137"/>
                              </a:srgbClr>
                            </a:outerShdw>
                          </a:effectLst>
                        </a:rPr>
                        <a:t>2</a:t>
                      </a:r>
                      <a:endParaRPr lang="en-US" sz="4400" b="1" dirty="0">
                        <a:solidFill>
                          <a:schemeClr val="bg1"/>
                        </a:solidFill>
                        <a:effectLst>
                          <a:outerShdw blurRad="38100" dist="38100" dir="2700000" algn="tl">
                            <a:srgbClr val="000000">
                              <a:alpha val="43137"/>
                            </a:srgbClr>
                          </a:outerShdw>
                        </a:effectLst>
                      </a:endParaRPr>
                    </a:p>
                  </a:txBody>
                  <a:tcPr marL="68580" marR="68580" marT="0" marB="0" anchor="ctr">
                    <a:solidFill>
                      <a:schemeClr val="accent1"/>
                    </a:solidFill>
                  </a:tcPr>
                </a:tc>
                <a:tc>
                  <a:txBody>
                    <a:bodyPr/>
                    <a:lstStyle/>
                    <a:p>
                      <a:pPr algn="ctr"/>
                      <a:r>
                        <a:rPr lang="en-US" sz="4400" b="1" dirty="0" smtClean="0">
                          <a:solidFill>
                            <a:schemeClr val="bg1"/>
                          </a:solidFill>
                          <a:effectLst>
                            <a:outerShdw blurRad="38100" dist="38100" dir="2700000" algn="tl">
                              <a:srgbClr val="000000">
                                <a:alpha val="43137"/>
                              </a:srgbClr>
                            </a:outerShdw>
                          </a:effectLst>
                        </a:rPr>
                        <a:t>3</a:t>
                      </a:r>
                      <a:endParaRPr lang="en-US" sz="4400" b="1" dirty="0">
                        <a:solidFill>
                          <a:schemeClr val="bg1"/>
                        </a:solidFill>
                        <a:effectLst>
                          <a:outerShdw blurRad="38100" dist="38100" dir="2700000" algn="tl">
                            <a:srgbClr val="000000">
                              <a:alpha val="43137"/>
                            </a:srgbClr>
                          </a:outerShdw>
                        </a:effectLst>
                      </a:endParaRPr>
                    </a:p>
                  </a:txBody>
                  <a:tcPr marL="68580" marR="68580" marT="0" marB="0" anchor="ctr">
                    <a:solidFill>
                      <a:schemeClr val="accent1"/>
                    </a:solidFill>
                  </a:tcPr>
                </a:tc>
                <a:tc>
                  <a:txBody>
                    <a:bodyPr/>
                    <a:lstStyle/>
                    <a:p>
                      <a:pPr algn="ctr"/>
                      <a:r>
                        <a:rPr lang="en-US" sz="4400" b="1" dirty="0" smtClean="0">
                          <a:solidFill>
                            <a:schemeClr val="bg1"/>
                          </a:solidFill>
                          <a:effectLst>
                            <a:outerShdw blurRad="38100" dist="38100" dir="2700000" algn="tl">
                              <a:srgbClr val="000000">
                                <a:alpha val="43137"/>
                              </a:srgbClr>
                            </a:outerShdw>
                          </a:effectLst>
                        </a:rPr>
                        <a:t>4</a:t>
                      </a:r>
                      <a:endParaRPr lang="en-US" sz="4400" b="1" dirty="0">
                        <a:solidFill>
                          <a:schemeClr val="bg1"/>
                        </a:solidFill>
                        <a:effectLst>
                          <a:outerShdw blurRad="38100" dist="38100" dir="2700000" algn="tl">
                            <a:srgbClr val="000000">
                              <a:alpha val="43137"/>
                            </a:srgbClr>
                          </a:outerShdw>
                        </a:effectLst>
                      </a:endParaRPr>
                    </a:p>
                  </a:txBody>
                  <a:tcPr marL="68580" marR="68580" marT="0" marB="0" anchor="ctr">
                    <a:solidFill>
                      <a:schemeClr val="accent1"/>
                    </a:solidFill>
                  </a:tcPr>
                </a:tc>
                <a:tc>
                  <a:txBody>
                    <a:bodyPr/>
                    <a:lstStyle/>
                    <a:p>
                      <a:pPr algn="ctr"/>
                      <a:r>
                        <a:rPr lang="en-US" sz="4400" b="1" dirty="0" smtClean="0">
                          <a:solidFill>
                            <a:schemeClr val="bg1"/>
                          </a:solidFill>
                          <a:effectLst>
                            <a:outerShdw blurRad="38100" dist="38100" dir="2700000" algn="tl">
                              <a:srgbClr val="000000">
                                <a:alpha val="43137"/>
                              </a:srgbClr>
                            </a:outerShdw>
                          </a:effectLst>
                        </a:rPr>
                        <a:t>5</a:t>
                      </a:r>
                      <a:endParaRPr lang="en-US" sz="4400" b="1" dirty="0">
                        <a:solidFill>
                          <a:schemeClr val="bg1"/>
                        </a:solidFill>
                        <a:effectLst>
                          <a:outerShdw blurRad="38100" dist="38100" dir="2700000" algn="tl">
                            <a:srgbClr val="000000">
                              <a:alpha val="43137"/>
                            </a:srgbClr>
                          </a:outerShdw>
                        </a:effectLst>
                      </a:endParaRPr>
                    </a:p>
                  </a:txBody>
                  <a:tcPr marL="68580" marR="68580" marT="0" marB="0" anchor="ctr">
                    <a:solidFill>
                      <a:schemeClr val="accent1"/>
                    </a:solidFill>
                  </a:tcPr>
                </a:tc>
                <a:extLst>
                  <a:ext uri="{0D108BD9-81ED-4DB2-BD59-A6C34878D82A}">
                    <a16:rowId xmlns:a16="http://schemas.microsoft.com/office/drawing/2014/main" val="1418259915"/>
                  </a:ext>
                </a:extLst>
              </a:tr>
              <a:tr h="839238">
                <a:tc>
                  <a:txBody>
                    <a:bodyPr/>
                    <a:lstStyle/>
                    <a:p>
                      <a:pPr marL="45720" marR="0" algn="ctr">
                        <a:lnSpc>
                          <a:spcPct val="130000"/>
                        </a:lnSpc>
                        <a:spcBef>
                          <a:spcPts val="0"/>
                        </a:spcBef>
                        <a:spcAft>
                          <a:spcPts val="0"/>
                        </a:spcAft>
                      </a:pPr>
                      <a:r>
                        <a:rPr lang="en-US" sz="360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rPr>
                        <a:t>Average Score</a:t>
                      </a:r>
                      <a:endParaRPr lang="en-US" sz="36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ctr" fontAlgn="b"/>
                      <a:r>
                        <a:rPr lang="en-US" sz="4000" b="0" i="0" u="none" strike="noStrike" dirty="0" smtClean="0">
                          <a:solidFill>
                            <a:srgbClr val="000000"/>
                          </a:solidFill>
                          <a:effectLst/>
                          <a:latin typeface="Calibri" panose="020F0502020204030204" pitchFamily="34" charset="0"/>
                        </a:rPr>
                        <a:t>9.89</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9.94</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9.82</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9.81</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9.86</a:t>
                      </a:r>
                      <a:endParaRPr lang="en-US" sz="4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70896435"/>
                  </a:ext>
                </a:extLst>
              </a:tr>
              <a:tr h="975434">
                <a:tc>
                  <a:txBody>
                    <a:bodyPr/>
                    <a:lstStyle/>
                    <a:p>
                      <a:pPr marL="45720" marR="0" algn="ctr">
                        <a:lnSpc>
                          <a:spcPct val="130000"/>
                        </a:lnSpc>
                        <a:spcBef>
                          <a:spcPts val="0"/>
                        </a:spcBef>
                        <a:spcAft>
                          <a:spcPts val="0"/>
                        </a:spcAft>
                      </a:pPr>
                      <a:r>
                        <a:rPr lang="en-US" sz="2800" baseline="0"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rPr>
                        <a:t>Number Completed</a:t>
                      </a:r>
                    </a:p>
                  </a:txBody>
                  <a:tcPr marL="68580" marR="68580" marT="0" marB="0"/>
                </a:tc>
                <a:tc>
                  <a:txBody>
                    <a:bodyPr/>
                    <a:lstStyle/>
                    <a:p>
                      <a:pPr algn="ctr" fontAlgn="b"/>
                      <a:r>
                        <a:rPr lang="en-US" sz="4000" b="0" i="0" u="none" strike="noStrike" dirty="0" smtClean="0">
                          <a:solidFill>
                            <a:srgbClr val="000000"/>
                          </a:solidFill>
                          <a:effectLst/>
                          <a:latin typeface="Calibri" panose="020F0502020204030204" pitchFamily="34" charset="0"/>
                        </a:rPr>
                        <a:t>18</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16</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17</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16</a:t>
                      </a:r>
                      <a:endParaRPr lang="en-US" sz="4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4000" b="0" i="0" u="none" strike="noStrike" dirty="0" smtClean="0">
                          <a:solidFill>
                            <a:srgbClr val="000000"/>
                          </a:solidFill>
                          <a:effectLst/>
                          <a:latin typeface="Calibri" panose="020F0502020204030204" pitchFamily="34" charset="0"/>
                        </a:rPr>
                        <a:t>14</a:t>
                      </a:r>
                      <a:endParaRPr lang="en-US" sz="4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61637578"/>
                  </a:ext>
                </a:extLst>
              </a:tr>
            </a:tbl>
          </a:graphicData>
        </a:graphic>
      </p:graphicFrame>
      <p:graphicFrame>
        <p:nvGraphicFramePr>
          <p:cNvPr id="3" name="Chart 2"/>
          <p:cNvGraphicFramePr>
            <a:graphicFrameLocks/>
          </p:cNvGraphicFramePr>
          <p:nvPr>
            <p:extLst>
              <p:ext uri="{D42A27DB-BD31-4B8C-83A1-F6EECF244321}">
                <p14:modId xmlns:p14="http://schemas.microsoft.com/office/powerpoint/2010/main" val="53209235"/>
              </p:ext>
            </p:extLst>
          </p:nvPr>
        </p:nvGraphicFramePr>
        <p:xfrm>
          <a:off x="1976898" y="4447129"/>
          <a:ext cx="9828006" cy="24108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43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9554841"/>
              </p:ext>
            </p:extLst>
          </p:nvPr>
        </p:nvGraphicFramePr>
        <p:xfrm>
          <a:off x="347472" y="1225299"/>
          <a:ext cx="11311128" cy="4776597"/>
        </p:xfrm>
        <a:graphic>
          <a:graphicData uri="http://schemas.openxmlformats.org/drawingml/2006/table">
            <a:tbl>
              <a:tblPr firstRow="1" firstCol="1" bandRow="1">
                <a:tableStyleId>{5C22544A-7EE6-4342-B048-85BDC9FD1C3A}</a:tableStyleId>
              </a:tblPr>
              <a:tblGrid>
                <a:gridCol w="1885188">
                  <a:extLst>
                    <a:ext uri="{9D8B030D-6E8A-4147-A177-3AD203B41FA5}">
                      <a16:colId xmlns:a16="http://schemas.microsoft.com/office/drawing/2014/main" val="1093656754"/>
                    </a:ext>
                  </a:extLst>
                </a:gridCol>
                <a:gridCol w="3194746">
                  <a:extLst>
                    <a:ext uri="{9D8B030D-6E8A-4147-A177-3AD203B41FA5}">
                      <a16:colId xmlns:a16="http://schemas.microsoft.com/office/drawing/2014/main" val="755753757"/>
                    </a:ext>
                  </a:extLst>
                </a:gridCol>
                <a:gridCol w="3293807">
                  <a:extLst>
                    <a:ext uri="{9D8B030D-6E8A-4147-A177-3AD203B41FA5}">
                      <a16:colId xmlns:a16="http://schemas.microsoft.com/office/drawing/2014/main" val="1275389808"/>
                    </a:ext>
                  </a:extLst>
                </a:gridCol>
                <a:gridCol w="2937387">
                  <a:extLst>
                    <a:ext uri="{9D8B030D-6E8A-4147-A177-3AD203B41FA5}">
                      <a16:colId xmlns:a16="http://schemas.microsoft.com/office/drawing/2014/main" val="2094694709"/>
                    </a:ext>
                  </a:extLst>
                </a:gridCol>
              </a:tblGrid>
              <a:tr h="724994">
                <a:tc>
                  <a:txBody>
                    <a:bodyPr/>
                    <a:lstStyle/>
                    <a:p>
                      <a:pPr algn="ctr"/>
                      <a:endParaRPr lang="en-US" sz="16600" b="1" kern="1200" dirty="0">
                        <a:solidFill>
                          <a:schemeClr val="lt1"/>
                        </a:solidFill>
                        <a:effectLst>
                          <a:outerShdw blurRad="38100" dist="38100" dir="2700000" algn="tl">
                            <a:srgbClr val="000000">
                              <a:alpha val="43137"/>
                            </a:srgbClr>
                          </a:outerShdw>
                        </a:effectLst>
                        <a:latin typeface="+mn-lt"/>
                        <a:ea typeface="+mn-ea"/>
                        <a:cs typeface="+mn-cs"/>
                      </a:endParaRPr>
                    </a:p>
                  </a:txBody>
                  <a:tcPr marL="68580" marR="68580" marT="0" marB="0" anchor="ctr"/>
                </a:tc>
                <a:tc>
                  <a:txBody>
                    <a:bodyPr/>
                    <a:lstStyle/>
                    <a:p>
                      <a:pPr algn="ctr"/>
                      <a:r>
                        <a:rPr lang="en-US" sz="8800" dirty="0" smtClean="0">
                          <a:effectLst>
                            <a:outerShdw blurRad="38100" dist="38100" dir="2700000" algn="tl">
                              <a:srgbClr val="000000">
                                <a:alpha val="43137"/>
                              </a:srgbClr>
                            </a:outerShdw>
                          </a:effectLst>
                        </a:rPr>
                        <a:t>100% A</a:t>
                      </a:r>
                      <a:endParaRPr lang="en-US" sz="8800" dirty="0">
                        <a:effectLst>
                          <a:outerShdw blurRad="38100" dist="38100" dir="2700000" algn="tl">
                            <a:srgbClr val="000000">
                              <a:alpha val="43137"/>
                            </a:srgbClr>
                          </a:outerShdw>
                        </a:effectLst>
                      </a:endParaRPr>
                    </a:p>
                  </a:txBody>
                  <a:tcPr marL="68580" marR="68580" marT="0" marB="0" anchor="ctr"/>
                </a:tc>
                <a:tc>
                  <a:txBody>
                    <a:bodyPr/>
                    <a:lstStyle/>
                    <a:p>
                      <a:pPr algn="ctr"/>
                      <a:r>
                        <a:rPr lang="en-US" sz="8800" dirty="0" smtClean="0">
                          <a:effectLst>
                            <a:outerShdw blurRad="38100" dist="38100" dir="2700000" algn="tl">
                              <a:srgbClr val="000000">
                                <a:alpha val="43137"/>
                              </a:srgbClr>
                            </a:outerShdw>
                          </a:effectLst>
                        </a:rPr>
                        <a:t>Other</a:t>
                      </a:r>
                    </a:p>
                    <a:p>
                      <a:pPr algn="ctr"/>
                      <a:r>
                        <a:rPr lang="en-US" sz="8800" dirty="0" smtClean="0">
                          <a:effectLst>
                            <a:outerShdw blurRad="38100" dist="38100" dir="2700000" algn="tl">
                              <a:srgbClr val="000000">
                                <a:alpha val="43137"/>
                              </a:srgbClr>
                            </a:outerShdw>
                          </a:effectLst>
                        </a:rPr>
                        <a:t>A</a:t>
                      </a:r>
                      <a:endParaRPr lang="en-US" sz="8800" dirty="0">
                        <a:effectLst>
                          <a:outerShdw blurRad="38100" dist="38100" dir="2700000" algn="tl">
                            <a:srgbClr val="000000">
                              <a:alpha val="43137"/>
                            </a:srgbClr>
                          </a:outerShdw>
                        </a:effectLst>
                      </a:endParaRPr>
                    </a:p>
                  </a:txBody>
                  <a:tcPr marL="68580" marR="68580" marT="0" marB="0" anchor="ctr"/>
                </a:tc>
                <a:tc>
                  <a:txBody>
                    <a:bodyPr/>
                    <a:lstStyle/>
                    <a:p>
                      <a:pPr algn="ctr"/>
                      <a:endParaRPr lang="en-US" sz="8800" dirty="0" smtClean="0">
                        <a:effectLst>
                          <a:outerShdw blurRad="38100" dist="38100" dir="2700000" algn="tl">
                            <a:srgbClr val="000000">
                              <a:alpha val="43137"/>
                            </a:srgbClr>
                          </a:outerShdw>
                        </a:effectLst>
                      </a:endParaRPr>
                    </a:p>
                    <a:p>
                      <a:pPr algn="ctr"/>
                      <a:r>
                        <a:rPr lang="en-US" sz="8800" dirty="0" smtClean="0">
                          <a:effectLst>
                            <a:outerShdw blurRad="38100" dist="38100" dir="2700000" algn="tl">
                              <a:srgbClr val="000000">
                                <a:alpha val="43137"/>
                              </a:srgbClr>
                            </a:outerShdw>
                          </a:effectLst>
                        </a:rPr>
                        <a:t>A-</a:t>
                      </a:r>
                      <a:endParaRPr lang="en-US" sz="8800" dirty="0">
                        <a:effectLst>
                          <a:outerShdw blurRad="38100" dist="38100" dir="2700000" algn="tl">
                            <a:srgbClr val="000000">
                              <a:alpha val="43137"/>
                            </a:srgbClr>
                          </a:outerShdw>
                        </a:effectLst>
                      </a:endParaRPr>
                    </a:p>
                  </a:txBody>
                  <a:tcPr marL="68580" marR="68580" marT="0" marB="0" anchor="ctr"/>
                </a:tc>
                <a:extLst>
                  <a:ext uri="{0D108BD9-81ED-4DB2-BD59-A6C34878D82A}">
                    <a16:rowId xmlns:a16="http://schemas.microsoft.com/office/drawing/2014/main" val="1418259915"/>
                  </a:ext>
                </a:extLst>
              </a:tr>
              <a:tr h="1489879">
                <a:tc>
                  <a:txBody>
                    <a:bodyPr/>
                    <a:lstStyle/>
                    <a:p>
                      <a:pPr marL="45720" marR="0" algn="ctr">
                        <a:lnSpc>
                          <a:spcPct val="130000"/>
                        </a:lnSpc>
                        <a:spcBef>
                          <a:spcPts val="0"/>
                        </a:spcBef>
                        <a:spcAft>
                          <a:spcPts val="0"/>
                        </a:spcAft>
                      </a:pPr>
                      <a:r>
                        <a:rPr lang="en-US" sz="11500" dirty="0" smtClean="0">
                          <a:solidFill>
                            <a:schemeClr val="bg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rPr>
                        <a:t>#</a:t>
                      </a:r>
                      <a:endParaRPr lang="en-US" sz="11500" dirty="0">
                        <a:solidFill>
                          <a:schemeClr val="bg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algn="ctr" fontAlgn="b"/>
                      <a:r>
                        <a:rPr lang="en-US" sz="8800" b="0"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13</a:t>
                      </a:r>
                      <a:endParaRPr lang="en-US" sz="4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tc>
                <a:tc>
                  <a:txBody>
                    <a:bodyPr/>
                    <a:lstStyle/>
                    <a:p>
                      <a:pPr algn="ctr" fontAlgn="b"/>
                      <a:r>
                        <a:rPr lang="en-US" sz="8800" b="0"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3</a:t>
                      </a:r>
                      <a:endParaRPr lang="en-US" sz="8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tc>
                <a:tc>
                  <a:txBody>
                    <a:bodyPr/>
                    <a:lstStyle/>
                    <a:p>
                      <a:pPr algn="ctr" fontAlgn="b"/>
                      <a:r>
                        <a:rPr lang="en-US" sz="8800" b="0" i="0" u="none" strike="noStrike" dirty="0" smtClean="0">
                          <a:solidFill>
                            <a:srgbClr val="000000"/>
                          </a:solidFill>
                          <a:effectLst>
                            <a:outerShdw blurRad="38100" dist="38100" dir="2700000" algn="tl">
                              <a:srgbClr val="000000">
                                <a:alpha val="43137"/>
                              </a:srgbClr>
                            </a:outerShdw>
                          </a:effectLst>
                          <a:latin typeface="Calibri" panose="020F0502020204030204" pitchFamily="34" charset="0"/>
                        </a:rPr>
                        <a:t>1</a:t>
                      </a:r>
                      <a:endParaRPr lang="en-US" sz="88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7620" marR="7620" marT="7620" marB="0" anchor="ctr"/>
                </a:tc>
                <a:extLst>
                  <a:ext uri="{0D108BD9-81ED-4DB2-BD59-A6C34878D82A}">
                    <a16:rowId xmlns:a16="http://schemas.microsoft.com/office/drawing/2014/main" val="2770896435"/>
                  </a:ext>
                </a:extLst>
              </a:tr>
            </a:tbl>
          </a:graphicData>
        </a:graphic>
      </p:graphicFrame>
      <p:sp>
        <p:nvSpPr>
          <p:cNvPr id="2" name="TextBox 1"/>
          <p:cNvSpPr txBox="1"/>
          <p:nvPr/>
        </p:nvSpPr>
        <p:spPr>
          <a:xfrm>
            <a:off x="347472" y="109728"/>
            <a:ext cx="11457432" cy="1015663"/>
          </a:xfrm>
          <a:prstGeom prst="rect">
            <a:avLst/>
          </a:prstGeom>
          <a:noFill/>
        </p:spPr>
        <p:txBody>
          <a:bodyPr wrap="square" rtlCol="0">
            <a:spAutoFit/>
          </a:bodyPr>
          <a:lstStyle/>
          <a:p>
            <a:r>
              <a:rPr lang="en-US" sz="6000" dirty="0" smtClean="0">
                <a:solidFill>
                  <a:schemeClr val="bg1"/>
                </a:solidFill>
              </a:rPr>
              <a:t>Average Course Grade:  </a:t>
            </a:r>
            <a:r>
              <a:rPr lang="en-US" sz="6000" dirty="0" smtClean="0">
                <a:solidFill>
                  <a:schemeClr val="bg1"/>
                </a:solidFill>
              </a:rPr>
              <a:t>97%  A</a:t>
            </a:r>
            <a:endParaRPr lang="en-US" sz="6000" dirty="0">
              <a:solidFill>
                <a:schemeClr val="bg1"/>
              </a:solidFill>
            </a:endParaRPr>
          </a:p>
        </p:txBody>
      </p:sp>
    </p:spTree>
    <p:extLst>
      <p:ext uri="{BB962C8B-B14F-4D97-AF65-F5344CB8AC3E}">
        <p14:creationId xmlns:p14="http://schemas.microsoft.com/office/powerpoint/2010/main" val="3262334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78917877"/>
              </p:ext>
            </p:extLst>
          </p:nvPr>
        </p:nvGraphicFramePr>
        <p:xfrm>
          <a:off x="274320" y="347471"/>
          <a:ext cx="11594592" cy="6286484"/>
        </p:xfrm>
        <a:graphic>
          <a:graphicData uri="http://schemas.openxmlformats.org/drawingml/2006/table">
            <a:tbl>
              <a:tblPr firstRow="1" firstCol="1" bandRow="1">
                <a:tableStyleId>{5C22544A-7EE6-4342-B048-85BDC9FD1C3A}</a:tableStyleId>
              </a:tblPr>
              <a:tblGrid>
                <a:gridCol w="1892808">
                  <a:extLst>
                    <a:ext uri="{9D8B030D-6E8A-4147-A177-3AD203B41FA5}">
                      <a16:colId xmlns:a16="http://schemas.microsoft.com/office/drawing/2014/main" val="1093656754"/>
                    </a:ext>
                  </a:extLst>
                </a:gridCol>
                <a:gridCol w="5221224">
                  <a:extLst>
                    <a:ext uri="{9D8B030D-6E8A-4147-A177-3AD203B41FA5}">
                      <a16:colId xmlns:a16="http://schemas.microsoft.com/office/drawing/2014/main" val="755753757"/>
                    </a:ext>
                  </a:extLst>
                </a:gridCol>
                <a:gridCol w="4480560">
                  <a:extLst>
                    <a:ext uri="{9D8B030D-6E8A-4147-A177-3AD203B41FA5}">
                      <a16:colId xmlns:a16="http://schemas.microsoft.com/office/drawing/2014/main" val="2094694709"/>
                    </a:ext>
                  </a:extLst>
                </a:gridCol>
              </a:tblGrid>
              <a:tr h="435880">
                <a:tc>
                  <a:txBody>
                    <a:bodyPr/>
                    <a:lstStyle/>
                    <a:p>
                      <a:pPr algn="l"/>
                      <a:r>
                        <a:rPr lang="en-US" sz="3200" b="1" kern="1200" dirty="0" smtClean="0">
                          <a:solidFill>
                            <a:schemeClr val="lt1"/>
                          </a:solidFill>
                          <a:latin typeface="+mn-lt"/>
                          <a:ea typeface="+mn-ea"/>
                          <a:cs typeface="+mn-cs"/>
                        </a:rPr>
                        <a:t>Week</a:t>
                      </a:r>
                      <a:endParaRPr lang="en-US" sz="3200" b="1" kern="1200" dirty="0">
                        <a:solidFill>
                          <a:schemeClr val="lt1"/>
                        </a:solidFill>
                        <a:latin typeface="+mn-lt"/>
                        <a:ea typeface="+mn-ea"/>
                        <a:cs typeface="+mn-cs"/>
                      </a:endParaRPr>
                    </a:p>
                  </a:txBody>
                  <a:tcPr marL="68580" marR="68580" marT="0" marB="0" anchor="ctr"/>
                </a:tc>
                <a:tc>
                  <a:txBody>
                    <a:bodyPr/>
                    <a:lstStyle/>
                    <a:p>
                      <a:r>
                        <a:rPr lang="en-US" sz="3200" dirty="0" smtClean="0"/>
                        <a:t>Read</a:t>
                      </a:r>
                      <a:endParaRPr lang="en-US" sz="3200" dirty="0"/>
                    </a:p>
                  </a:txBody>
                  <a:tcPr marL="68580" marR="68580" marT="0" marB="0" anchor="ctr"/>
                </a:tc>
                <a:tc>
                  <a:txBody>
                    <a:bodyPr/>
                    <a:lstStyle/>
                    <a:p>
                      <a:r>
                        <a:rPr lang="en-US" sz="3200" dirty="0" smtClean="0"/>
                        <a:t>Assignments Due</a:t>
                      </a:r>
                      <a:endParaRPr lang="en-US" sz="3200" dirty="0"/>
                    </a:p>
                  </a:txBody>
                  <a:tcPr marL="68580" marR="68580" marT="0" marB="0" anchor="ctr"/>
                </a:tc>
                <a:extLst>
                  <a:ext uri="{0D108BD9-81ED-4DB2-BD59-A6C34878D82A}">
                    <a16:rowId xmlns:a16="http://schemas.microsoft.com/office/drawing/2014/main" val="1418259915"/>
                  </a:ext>
                </a:extLst>
              </a:tr>
              <a:tr h="813928">
                <a:tc>
                  <a:txBody>
                    <a:bodyPr/>
                    <a:lstStyle/>
                    <a:p>
                      <a:pPr marL="45720" marR="0">
                        <a:lnSpc>
                          <a:spcPct val="130000"/>
                        </a:lnSpc>
                        <a:spcBef>
                          <a:spcPts val="0"/>
                        </a:spcBef>
                        <a:spcAft>
                          <a:spcPts val="0"/>
                        </a:spcAft>
                      </a:pP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8</a:t>
                      </a:r>
                      <a:endParaRPr lang="en-US" sz="24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30000"/>
                        </a:lnSpc>
                        <a:spcBef>
                          <a:spcPts val="0"/>
                        </a:spcBef>
                        <a:spcAft>
                          <a:spcPts val="0"/>
                        </a:spcAft>
                        <a:buFont typeface="Symbol" panose="05050102010706020507" pitchFamily="18" charset="2"/>
                        <a:buChar char=""/>
                      </a:pPr>
                      <a:r>
                        <a:rPr 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Oct. 24</a:t>
                      </a:r>
                      <a:endParaRPr lang="en-US" sz="2400" dirty="0">
                        <a:solidFill>
                          <a:schemeClr val="tx1"/>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30000"/>
                        </a:lnSpc>
                        <a:spcBef>
                          <a:spcPts val="0"/>
                        </a:spcBef>
                        <a:spcAft>
                          <a:spcPts val="0"/>
                        </a:spcAft>
                      </a:pPr>
                      <a:endParaRPr lang="en-US" sz="2000" dirty="0">
                        <a:solidFill>
                          <a:srgbClr val="860000"/>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rgbClr val="860000"/>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Mid-term Test</a:t>
                      </a:r>
                      <a:endParaRPr lang="en-US" sz="2000" dirty="0" smtClean="0">
                        <a:solidFill>
                          <a:srgbClr val="860000"/>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70896435"/>
                  </a:ext>
                </a:extLst>
              </a:tr>
              <a:tr h="1289010">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9</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Oct. 31</a:t>
                      </a:r>
                    </a:p>
                  </a:txBody>
                  <a:tcPr marL="68580" marR="68580" marT="0" marB="0" anchor="ctr"/>
                </a:tc>
                <a:tc>
                  <a:txBody>
                    <a:bodyPr/>
                    <a:lstStyle/>
                    <a:p>
                      <a:pPr marL="0" marR="0">
                        <a:lnSpc>
                          <a:spcPct val="130000"/>
                        </a:lnSpc>
                        <a:spcBef>
                          <a:spcPts val="0"/>
                        </a:spcBef>
                        <a:spcAft>
                          <a:spcPts val="0"/>
                        </a:spcAft>
                      </a:pPr>
                      <a:r>
                        <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1&amp;2 (Chapters 1-6) (69 pp.).  </a:t>
                      </a:r>
                      <a:r>
                        <a:rPr lang="en-US" sz="2000" i="0" u="sng"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a:t>
                      </a:r>
                      <a:r>
                        <a:rPr lang="en-US" sz="2000" i="0" u="sng"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article &amp;</a:t>
                      </a:r>
                      <a:r>
                        <a:rPr lang="en-US" sz="2000" i="0" u="sng"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PPT on purpose of education</a:t>
                      </a:r>
                      <a:r>
                        <a:rPr lang="en-US" sz="2000" i="0" u="sng"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i="0" u="sng"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i="0" u="sng"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PPT on curriculum &amp; assessment</a:t>
                      </a:r>
                      <a:r>
                        <a:rPr lang="en-US" sz="2000"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Section 1 of paper due:  purpose of education. </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7.  </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61637578"/>
                  </a:ext>
                </a:extLst>
              </a:tr>
              <a:tr h="1062459">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10</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7</a:t>
                      </a:r>
                    </a:p>
                  </a:txBody>
                  <a:tcPr marL="68580" marR="68580" marT="0" marB="0" anchor="ctr"/>
                </a:tc>
                <a:tc>
                  <a:txBody>
                    <a:bodyPr/>
                    <a:lstStyle/>
                    <a:p>
                      <a:pPr marL="0" marR="0">
                        <a:lnSpc>
                          <a:spcPct val="130000"/>
                        </a:lnSpc>
                        <a:spcBef>
                          <a:spcPts val="0"/>
                        </a:spcBef>
                        <a:spcAft>
                          <a:spcPts val="0"/>
                        </a:spcAft>
                      </a:pPr>
                      <a:r>
                        <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Knight, Chapter 10 (45 pp.). </a:t>
                      </a: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PPT on calling. </a:t>
                      </a:r>
                      <a:endParaRPr lang="en-US"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Section 2 of paper due:  view of curriculum</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8 (see new options).</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1859076"/>
                  </a:ext>
                </a:extLst>
              </a:tr>
              <a:tr h="1289010">
                <a:tc>
                  <a:txBody>
                    <a:bodyPr/>
                    <a:lstStyle/>
                    <a:p>
                      <a:pPr marL="45720" marR="0" algn="l" defTabSz="914400" rtl="0" eaLnBrk="1" latinLnBrk="0" hangingPunct="1">
                        <a:lnSpc>
                          <a:spcPct val="130000"/>
                        </a:lnSpc>
                        <a:spcBef>
                          <a:spcPts val="0"/>
                        </a:spcBef>
                        <a:spcAft>
                          <a:spcPts val="0"/>
                        </a:spcAft>
                      </a:pPr>
                      <a:r>
                        <a:rPr lang="en-US" sz="2400" b="1" kern="120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11</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14</a:t>
                      </a:r>
                    </a:p>
                  </a:txBody>
                  <a:tcPr marL="68580" marR="68580" marT="0" marB="0" anchor="ctr"/>
                </a:tc>
                <a:tc>
                  <a:txBody>
                    <a:bodyPr/>
                    <a:lstStyle/>
                    <a:p>
                      <a:pPr marL="0" marR="0">
                        <a:lnSpc>
                          <a:spcPct val="130000"/>
                        </a:lnSpc>
                        <a:spcBef>
                          <a:spcPts val="0"/>
                        </a:spcBef>
                        <a:spcAft>
                          <a:spcPts val="0"/>
                        </a:spcAft>
                      </a:pPr>
                      <a:r>
                        <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3 (35 pp.). </a:t>
                      </a: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a:t>
                      </a:r>
                      <a:r>
                        <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Knight, Chapter 11 (15 pp.). </a:t>
                      </a: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PPT on views of the teacher and classroom management.</a:t>
                      </a:r>
                      <a:endParaRPr lang="en-US"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Section 3 of paper due:  View of calling/work.</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9.  </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71681142"/>
                  </a:ext>
                </a:extLst>
              </a:tr>
              <a:tr h="1062459">
                <a:tc>
                  <a:txBody>
                    <a:bodyPr/>
                    <a:lstStyle/>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21</a:t>
                      </a:r>
                    </a:p>
                  </a:txBody>
                  <a:tcPr marL="68580" marR="68580" marT="0" marB="0" anchor="ctr"/>
                </a:tc>
                <a:tc>
                  <a:txBody>
                    <a:bodyPr/>
                    <a:lstStyle/>
                    <a:p>
                      <a:pPr marL="0" marR="0">
                        <a:lnSpc>
                          <a:spcPct val="130000"/>
                        </a:lnSpc>
                        <a:spcBef>
                          <a:spcPts val="0"/>
                        </a:spcBef>
                        <a:spcAft>
                          <a:spcPts val="0"/>
                        </a:spcAft>
                      </a:pPr>
                      <a:r>
                        <a:rPr lang="en-US" sz="2000" i="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No class.  Thanksgiving week</a:t>
                      </a:r>
                      <a:r>
                        <a:rPr lang="en-US" sz="2000" i="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PPT on views of the student and diversity.</a:t>
                      </a:r>
                      <a:endParaRPr lang="en-US" sz="2000" i="1"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Section 4 due:  View of the teacher.</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b="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No discussion forum.</a:t>
                      </a:r>
                      <a:endParaRPr lang="en-US" sz="2000" b="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79528230"/>
                  </a:ext>
                </a:extLst>
              </a:tr>
            </a:tbl>
          </a:graphicData>
        </a:graphic>
      </p:graphicFrame>
    </p:spTree>
    <p:extLst>
      <p:ext uri="{BB962C8B-B14F-4D97-AF65-F5344CB8AC3E}">
        <p14:creationId xmlns:p14="http://schemas.microsoft.com/office/powerpoint/2010/main" val="649044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140668"/>
              </p:ext>
            </p:extLst>
          </p:nvPr>
        </p:nvGraphicFramePr>
        <p:xfrm>
          <a:off x="320040" y="512067"/>
          <a:ext cx="11594592" cy="5751797"/>
        </p:xfrm>
        <a:graphic>
          <a:graphicData uri="http://schemas.openxmlformats.org/drawingml/2006/table">
            <a:tbl>
              <a:tblPr firstRow="1" firstCol="1" bandRow="1">
                <a:tableStyleId>{5C22544A-7EE6-4342-B048-85BDC9FD1C3A}</a:tableStyleId>
              </a:tblPr>
              <a:tblGrid>
                <a:gridCol w="1929384">
                  <a:extLst>
                    <a:ext uri="{9D8B030D-6E8A-4147-A177-3AD203B41FA5}">
                      <a16:colId xmlns:a16="http://schemas.microsoft.com/office/drawing/2014/main" val="1093656754"/>
                    </a:ext>
                  </a:extLst>
                </a:gridCol>
                <a:gridCol w="4032504">
                  <a:extLst>
                    <a:ext uri="{9D8B030D-6E8A-4147-A177-3AD203B41FA5}">
                      <a16:colId xmlns:a16="http://schemas.microsoft.com/office/drawing/2014/main" val="755753757"/>
                    </a:ext>
                  </a:extLst>
                </a:gridCol>
                <a:gridCol w="5632704">
                  <a:extLst>
                    <a:ext uri="{9D8B030D-6E8A-4147-A177-3AD203B41FA5}">
                      <a16:colId xmlns:a16="http://schemas.microsoft.com/office/drawing/2014/main" val="2094694709"/>
                    </a:ext>
                  </a:extLst>
                </a:gridCol>
              </a:tblGrid>
              <a:tr h="585213">
                <a:tc>
                  <a:txBody>
                    <a:bodyPr/>
                    <a:lstStyle/>
                    <a:p>
                      <a:pPr algn="l"/>
                      <a:r>
                        <a:rPr lang="en-US" sz="3200" b="1" kern="1200" dirty="0" smtClean="0">
                          <a:solidFill>
                            <a:schemeClr val="lt1"/>
                          </a:solidFill>
                          <a:latin typeface="+mn-lt"/>
                          <a:ea typeface="+mn-ea"/>
                          <a:cs typeface="+mn-cs"/>
                        </a:rPr>
                        <a:t>Week</a:t>
                      </a:r>
                      <a:endParaRPr lang="en-US" sz="3200" b="1" kern="1200" dirty="0">
                        <a:solidFill>
                          <a:schemeClr val="lt1"/>
                        </a:solidFill>
                        <a:latin typeface="+mn-lt"/>
                        <a:ea typeface="+mn-ea"/>
                        <a:cs typeface="+mn-cs"/>
                      </a:endParaRPr>
                    </a:p>
                  </a:txBody>
                  <a:tcPr marL="68580" marR="68580" marT="0" marB="0" anchor="ctr"/>
                </a:tc>
                <a:tc>
                  <a:txBody>
                    <a:bodyPr/>
                    <a:lstStyle/>
                    <a:p>
                      <a:r>
                        <a:rPr lang="en-US" sz="3200" dirty="0" smtClean="0"/>
                        <a:t>Read</a:t>
                      </a:r>
                      <a:endParaRPr lang="en-US" sz="3200" dirty="0"/>
                    </a:p>
                  </a:txBody>
                  <a:tcPr marL="68580" marR="68580" marT="0" marB="0" anchor="ctr"/>
                </a:tc>
                <a:tc>
                  <a:txBody>
                    <a:bodyPr/>
                    <a:lstStyle/>
                    <a:p>
                      <a:r>
                        <a:rPr lang="en-US" sz="3200" dirty="0" smtClean="0"/>
                        <a:t>Assignments Due</a:t>
                      </a:r>
                      <a:endParaRPr lang="en-US" sz="3200" dirty="0"/>
                    </a:p>
                  </a:txBody>
                  <a:tcPr marL="68580" marR="68580" marT="0" marB="0" anchor="ctr"/>
                </a:tc>
                <a:extLst>
                  <a:ext uri="{0D108BD9-81ED-4DB2-BD59-A6C34878D82A}">
                    <a16:rowId xmlns:a16="http://schemas.microsoft.com/office/drawing/2014/main" val="1418259915"/>
                  </a:ext>
                </a:extLst>
              </a:tr>
              <a:tr h="1381539">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12</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Nov. 28</a:t>
                      </a: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4 (39 pp.). </a:t>
                      </a: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articles &amp;</a:t>
                      </a:r>
                      <a:r>
                        <a:rPr lang="en-US" sz="2000" baseline="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PPT on views of truth. </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Section </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5 due:  View of the student</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10.</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70896435"/>
                  </a:ext>
                </a:extLst>
              </a:tr>
              <a:tr h="1381539">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13</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Dec. 5</a:t>
                      </a:r>
                    </a:p>
                  </a:txBody>
                  <a:tcPr marL="68580" marR="68580" marT="0" marB="0" anchor="ctr"/>
                </a:tc>
                <a:tc>
                  <a:txBody>
                    <a:bodyPr/>
                    <a:lstStyle/>
                    <a:p>
                      <a:pPr marL="0" marR="0">
                        <a:lnSpc>
                          <a:spcPct val="130000"/>
                        </a:lnSpc>
                        <a:spcBef>
                          <a:spcPts val="0"/>
                        </a:spcBef>
                        <a:spcAft>
                          <a:spcPts val="0"/>
                        </a:spcAft>
                      </a:pPr>
                      <a:r>
                        <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Read Graham, Part 5 &amp; 6 (46 pp.).  </a:t>
                      </a:r>
                      <a:endParaRPr lang="en-US"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Section 6 due:</a:t>
                      </a: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Worldview. </a:t>
                      </a:r>
                      <a:endPar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Do Discussion Forum 11.  </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61637578"/>
                  </a:ext>
                </a:extLst>
              </a:tr>
              <a:tr h="1381539">
                <a:tc>
                  <a:txBody>
                    <a:bodyPr/>
                    <a:lstStyle/>
                    <a:p>
                      <a:pPr marL="4572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Week 14</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Dec. 12</a:t>
                      </a:r>
                    </a:p>
                  </a:txBody>
                  <a:tcPr marL="68580" marR="68580" marT="0" marB="0" anchor="ctr"/>
                </a:tc>
                <a:tc>
                  <a:txBody>
                    <a:bodyPr/>
                    <a:lstStyle/>
                    <a:p>
                      <a:pPr marL="0" marR="0">
                        <a:lnSpc>
                          <a:spcPct val="130000"/>
                        </a:lnSpc>
                        <a:spcBef>
                          <a:spcPts val="0"/>
                        </a:spcBef>
                        <a:spcAft>
                          <a:spcPts val="0"/>
                        </a:spcAft>
                      </a:pPr>
                      <a:r>
                        <a:rPr lang="en-US"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No readings.  </a:t>
                      </a:r>
                      <a:endParaRPr lang="en-US" sz="2000" dirty="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30000"/>
                        </a:lnSpc>
                        <a:spcBef>
                          <a:spcPts val="0"/>
                        </a:spcBef>
                        <a:spcAft>
                          <a:spcPts val="0"/>
                        </a:spcAft>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Group presentations on teaching </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methods.</a:t>
                      </a:r>
                    </a:p>
                    <a:p>
                      <a:pPr marL="0" marR="0">
                        <a:lnSpc>
                          <a:spcPct val="130000"/>
                        </a:lnSpc>
                        <a:spcBef>
                          <a:spcPts val="0"/>
                        </a:spcBef>
                        <a:spcAft>
                          <a:spcPts val="0"/>
                        </a:spcAft>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Paper </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Primo due for peer reviews Dec. 12.  </a:t>
                      </a:r>
                      <a:endPar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Peer </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reviews due Dec 15.  See Canvas.  </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1859076"/>
                  </a:ext>
                </a:extLst>
              </a:tr>
              <a:tr h="1021967">
                <a:tc>
                  <a:txBody>
                    <a:bodyPr/>
                    <a:lstStyle/>
                    <a:p>
                      <a:pPr marL="0" marR="0" algn="l" defTabSz="914400" rtl="0" eaLnBrk="1" latinLnBrk="0" hangingPunct="1">
                        <a:lnSpc>
                          <a:spcPct val="130000"/>
                        </a:lnSpc>
                        <a:spcBef>
                          <a:spcPts val="0"/>
                        </a:spcBef>
                        <a:spcAft>
                          <a:spcPts val="0"/>
                        </a:spcAft>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Exam Week</a:t>
                      </a:r>
                    </a:p>
                    <a:p>
                      <a:pPr marL="342900" marR="0" lvl="0" indent="-342900" algn="l" defTabSz="914400" rtl="0" eaLnBrk="1" latinLnBrk="0" hangingPunct="1">
                        <a:lnSpc>
                          <a:spcPct val="130000"/>
                        </a:lnSpc>
                        <a:spcBef>
                          <a:spcPts val="0"/>
                        </a:spcBef>
                        <a:spcAft>
                          <a:spcPts val="0"/>
                        </a:spcAft>
                        <a:buFont typeface="Symbol" panose="05050102010706020507" pitchFamily="18" charset="2"/>
                        <a:buChar char=""/>
                      </a:pPr>
                      <a:r>
                        <a:rPr lang="en-US" sz="2400" b="1" kern="1200" dirty="0">
                          <a:solidFill>
                            <a:schemeClr val="tx1"/>
                          </a:solidFill>
                          <a:effectLst>
                            <a:outerShdw blurRad="38100" dist="38100" dir="2700000" algn="tl">
                              <a:srgbClr val="000000">
                                <a:alpha val="43137"/>
                              </a:srgbClr>
                            </a:outerShdw>
                          </a:effectLst>
                          <a:latin typeface="Times New Roman" panose="02020603050405020304" pitchFamily="18" charset="0"/>
                          <a:ea typeface="MS Mincho" panose="02020609040205080304" pitchFamily="49" charset="-128"/>
                          <a:cs typeface="Times New Roman" panose="02020603050405020304" pitchFamily="18" charset="0"/>
                        </a:rPr>
                        <a:t>Dec. 19</a:t>
                      </a:r>
                    </a:p>
                  </a:txBody>
                  <a:tcPr marL="68580" marR="68580" marT="0" marB="0" anchor="ctr"/>
                </a:tc>
                <a:tc>
                  <a:txBody>
                    <a:bodyPr/>
                    <a:lstStyle/>
                    <a:p>
                      <a:pPr marL="0" marR="0" algn="l" defTabSz="914400" rtl="0" eaLnBrk="1" latinLnBrk="0" hangingPunct="1">
                        <a:lnSpc>
                          <a:spcPct val="130000"/>
                        </a:lnSpc>
                        <a:spcBef>
                          <a:spcPts val="0"/>
                        </a:spcBef>
                        <a:spcAft>
                          <a:spcPts val="0"/>
                        </a:spcAft>
                      </a:pPr>
                      <a:r>
                        <a:rPr lang="en-US" sz="2000" kern="12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No exam.</a:t>
                      </a:r>
                      <a:endParaRPr lang="en-US" sz="2000" kern="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nSpc>
                          <a:spcPct val="130000"/>
                        </a:lnSpc>
                        <a:spcBef>
                          <a:spcPts val="0"/>
                        </a:spcBef>
                        <a:spcAft>
                          <a:spcPts val="0"/>
                        </a:spcAft>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Finish group presentations?  </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ct val="130000"/>
                        </a:lnSpc>
                        <a:spcBef>
                          <a:spcPts val="0"/>
                        </a:spcBef>
                        <a:spcAft>
                          <a:spcPts val="0"/>
                        </a:spcAft>
                      </a:pP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Revised paper due on Dec. 19 </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(Tue) at </a:t>
                      </a:r>
                      <a:r>
                        <a:rPr lang="en-US" sz="2000" b="1"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midnight</a:t>
                      </a:r>
                      <a:r>
                        <a:rPr lang="en-US"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000" dirty="0" smtClean="0">
                        <a:solidFill>
                          <a:schemeClr val="tx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71681142"/>
                  </a:ext>
                </a:extLst>
              </a:tr>
            </a:tbl>
          </a:graphicData>
        </a:graphic>
      </p:graphicFrame>
    </p:spTree>
    <p:extLst>
      <p:ext uri="{BB962C8B-B14F-4D97-AF65-F5344CB8AC3E}">
        <p14:creationId xmlns:p14="http://schemas.microsoft.com/office/powerpoint/2010/main" val="3249789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ebibleteacher.com/sites/default/files/powerpoint-backgrounds/1/OctoberShining.jpg?13110307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36" y="0"/>
            <a:ext cx="122100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ker.com/cliparts/L/5/d/N/D/j/tree-green-silhouette-pure-hi.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4215" y="644768"/>
            <a:ext cx="5943600" cy="621323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1207" y="512064"/>
            <a:ext cx="10707623" cy="6345936"/>
          </a:xfrm>
          <a:prstGeom prst="rect">
            <a:avLst/>
          </a:prstGeom>
          <a:gradFill>
            <a:gsLst>
              <a:gs pos="0">
                <a:srgbClr val="5D0312">
                  <a:alpha val="50000"/>
                </a:srgbClr>
              </a:gs>
              <a:gs pos="29000">
                <a:schemeClr val="tx1">
                  <a:lumMod val="65000"/>
                  <a:lumOff val="35000"/>
                  <a:alpha val="64000"/>
                </a:schemeClr>
              </a:gs>
              <a:gs pos="82000">
                <a:schemeClr val="tx1">
                  <a:lumMod val="75000"/>
                  <a:lumOff val="25000"/>
                  <a:alpha val="76000"/>
                </a:schemeClr>
              </a:gs>
              <a:gs pos="100000">
                <a:srgbClr val="5D0312">
                  <a:alpha val="6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1208" y="512064"/>
            <a:ext cx="11061192" cy="914400"/>
          </a:xfrm>
        </p:spPr>
        <p:txBody>
          <a:bodyPr/>
          <a:lstStyle/>
          <a:p>
            <a:r>
              <a:rPr lang="en-US" dirty="0" smtClean="0">
                <a:solidFill>
                  <a:schemeClr val="bg1"/>
                </a:solidFill>
                <a:effectLst>
                  <a:outerShdw blurRad="38100" dist="38100" dir="2700000" algn="tl">
                    <a:srgbClr val="000000">
                      <a:alpha val="43137"/>
                    </a:srgbClr>
                  </a:outerShdw>
                </a:effectLst>
              </a:rPr>
              <a:t>Building a Christian philosophy of education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1208" y="1353312"/>
            <a:ext cx="5577840" cy="4181247"/>
          </a:xfrm>
        </p:spPr>
        <p:txBody>
          <a:bodyPr>
            <a:normAutofit/>
          </a:bodyPr>
          <a:lstStyle/>
          <a:p>
            <a:pPr marL="68580" indent="0">
              <a:buNone/>
            </a:pPr>
            <a:r>
              <a:rPr lang="en-US" sz="2200" dirty="0" smtClean="0">
                <a:solidFill>
                  <a:schemeClr val="bg1"/>
                </a:solidFill>
                <a:effectLst>
                  <a:outerShdw blurRad="38100" dist="38100" dir="2700000" algn="tl">
                    <a:srgbClr val="000000">
                      <a:alpha val="43137"/>
                    </a:srgbClr>
                  </a:outerShdw>
                </a:effectLst>
              </a:rPr>
              <a:t>What is your biblically-based view of…</a:t>
            </a:r>
          </a:p>
          <a:p>
            <a:r>
              <a:rPr lang="en-US" sz="2200" dirty="0">
                <a:solidFill>
                  <a:schemeClr val="bg1"/>
                </a:solidFill>
                <a:effectLst>
                  <a:outerShdw blurRad="38100" dist="38100" dir="2700000" algn="tl">
                    <a:srgbClr val="000000">
                      <a:alpha val="43137"/>
                    </a:srgbClr>
                  </a:outerShdw>
                </a:effectLst>
              </a:rPr>
              <a:t>What is </a:t>
            </a:r>
            <a:r>
              <a:rPr lang="en-US" sz="2200" u="sng" dirty="0" smtClean="0">
                <a:solidFill>
                  <a:schemeClr val="bg1"/>
                </a:solidFill>
                <a:effectLst>
                  <a:outerShdw blurRad="38100" dist="38100" dir="2700000" algn="tl">
                    <a:srgbClr val="000000">
                      <a:alpha val="43137"/>
                    </a:srgbClr>
                  </a:outerShdw>
                </a:effectLst>
              </a:rPr>
              <a:t>real</a:t>
            </a:r>
            <a:r>
              <a:rPr lang="en-US" sz="2200" dirty="0" smtClean="0">
                <a:solidFill>
                  <a:schemeClr val="bg1"/>
                </a:solidFill>
                <a:effectLst>
                  <a:outerShdw blurRad="38100" dist="38100" dir="2700000" algn="tl">
                    <a:srgbClr val="000000">
                      <a:alpha val="43137"/>
                    </a:srgbClr>
                  </a:outerShdw>
                </a:effectLst>
              </a:rPr>
              <a:t> </a:t>
            </a:r>
            <a:r>
              <a:rPr lang="en-US" sz="2200" dirty="0" smtClean="0">
                <a:solidFill>
                  <a:schemeClr val="bg1"/>
                </a:solidFill>
                <a:effectLst>
                  <a:outerShdw blurRad="38100" dist="38100" dir="2700000" algn="tl">
                    <a:srgbClr val="000000">
                      <a:alpha val="43137"/>
                    </a:srgbClr>
                  </a:outerShdw>
                </a:effectLst>
              </a:rPr>
              <a:t>(metaphysics)</a:t>
            </a:r>
            <a:endParaRPr lang="en-US" sz="2200" dirty="0">
              <a:solidFill>
                <a:schemeClr val="bg1"/>
              </a:solidFill>
              <a:effectLst>
                <a:outerShdw blurRad="38100" dist="38100" dir="2700000" algn="tl">
                  <a:srgbClr val="000000">
                    <a:alpha val="43137"/>
                  </a:srgbClr>
                </a:outerShdw>
              </a:effectLst>
            </a:endParaRPr>
          </a:p>
          <a:p>
            <a:r>
              <a:rPr lang="en-US" sz="2200" u="sng" dirty="0" smtClean="0">
                <a:solidFill>
                  <a:schemeClr val="bg1"/>
                </a:solidFill>
                <a:effectLst>
                  <a:outerShdw blurRad="38100" dist="38100" dir="2700000" algn="tl">
                    <a:srgbClr val="000000">
                      <a:alpha val="43137"/>
                    </a:srgbClr>
                  </a:outerShdw>
                </a:effectLst>
              </a:rPr>
              <a:t>Truth</a:t>
            </a:r>
            <a:r>
              <a:rPr lang="en-US" sz="2200" dirty="0" smtClean="0">
                <a:solidFill>
                  <a:schemeClr val="bg1"/>
                </a:solidFill>
                <a:effectLst>
                  <a:outerShdw blurRad="38100" dist="38100" dir="2700000" algn="tl">
                    <a:srgbClr val="000000">
                      <a:alpha val="43137"/>
                    </a:srgbClr>
                  </a:outerShdw>
                </a:effectLst>
              </a:rPr>
              <a:t>, what is </a:t>
            </a:r>
            <a:r>
              <a:rPr lang="en-US" sz="2200" dirty="0" smtClean="0">
                <a:solidFill>
                  <a:schemeClr val="bg1"/>
                </a:solidFill>
                <a:effectLst>
                  <a:outerShdw blurRad="38100" dist="38100" dir="2700000" algn="tl">
                    <a:srgbClr val="000000">
                      <a:alpha val="43137"/>
                    </a:srgbClr>
                  </a:outerShdw>
                </a:effectLst>
              </a:rPr>
              <a:t>knowable </a:t>
            </a:r>
            <a:r>
              <a:rPr lang="en-US" sz="2200" dirty="0" smtClean="0">
                <a:solidFill>
                  <a:schemeClr val="bg1"/>
                </a:solidFill>
                <a:effectLst>
                  <a:outerShdw blurRad="38100" dist="38100" dir="2700000" algn="tl">
                    <a:srgbClr val="000000">
                      <a:alpha val="43137"/>
                    </a:srgbClr>
                  </a:outerShdw>
                </a:effectLst>
              </a:rPr>
              <a:t>(epistemology)</a:t>
            </a:r>
          </a:p>
          <a:p>
            <a:r>
              <a:rPr lang="en-US" sz="2200" u="sng" dirty="0" smtClean="0">
                <a:solidFill>
                  <a:schemeClr val="bg1"/>
                </a:solidFill>
                <a:effectLst>
                  <a:outerShdw blurRad="38100" dist="38100" dir="2700000" algn="tl">
                    <a:srgbClr val="000000">
                      <a:alpha val="43137"/>
                    </a:srgbClr>
                  </a:outerShdw>
                </a:effectLst>
              </a:rPr>
              <a:t>Values</a:t>
            </a:r>
            <a:r>
              <a:rPr lang="en-US" sz="2200" dirty="0" smtClean="0">
                <a:solidFill>
                  <a:schemeClr val="bg1"/>
                </a:solidFill>
                <a:effectLst>
                  <a:outerShdw blurRad="38100" dist="38100" dir="2700000" algn="tl">
                    <a:srgbClr val="000000">
                      <a:alpha val="43137"/>
                    </a:srgbClr>
                  </a:outerShdw>
                </a:effectLst>
              </a:rPr>
              <a:t> - ethical and aesthetic (axiology)</a:t>
            </a:r>
          </a:p>
          <a:p>
            <a:r>
              <a:rPr lang="en-US" sz="2200" dirty="0" smtClean="0">
                <a:solidFill>
                  <a:schemeClr val="bg1"/>
                </a:solidFill>
                <a:effectLst>
                  <a:outerShdw blurRad="38100" dist="38100" dir="2700000" algn="tl">
                    <a:srgbClr val="000000">
                      <a:alpha val="43137"/>
                    </a:srgbClr>
                  </a:outerShdw>
                </a:effectLst>
              </a:rPr>
              <a:t>The </a:t>
            </a:r>
            <a:r>
              <a:rPr lang="en-US" sz="2200" u="sng" dirty="0" smtClean="0">
                <a:solidFill>
                  <a:schemeClr val="bg1"/>
                </a:solidFill>
                <a:effectLst>
                  <a:outerShdw blurRad="38100" dist="38100" dir="2700000" algn="tl">
                    <a:srgbClr val="000000">
                      <a:alpha val="43137"/>
                    </a:srgbClr>
                  </a:outerShdw>
                </a:effectLst>
              </a:rPr>
              <a:t>student</a:t>
            </a:r>
            <a:r>
              <a:rPr lang="en-US" sz="2200" dirty="0" smtClean="0">
                <a:solidFill>
                  <a:schemeClr val="bg1"/>
                </a:solidFill>
                <a:effectLst>
                  <a:outerShdw blurRad="38100" dist="38100" dir="2700000" algn="tl">
                    <a:srgbClr val="000000">
                      <a:alpha val="43137"/>
                    </a:srgbClr>
                  </a:outerShdw>
                </a:effectLst>
              </a:rPr>
              <a:t> (image of God, calling)</a:t>
            </a:r>
          </a:p>
          <a:p>
            <a:r>
              <a:rPr lang="en-US" sz="2200" dirty="0" smtClean="0">
                <a:solidFill>
                  <a:schemeClr val="bg1"/>
                </a:solidFill>
                <a:effectLst>
                  <a:outerShdw blurRad="38100" dist="38100" dir="2700000" algn="tl">
                    <a:srgbClr val="000000">
                      <a:alpha val="43137"/>
                    </a:srgbClr>
                  </a:outerShdw>
                </a:effectLst>
              </a:rPr>
              <a:t>The </a:t>
            </a:r>
            <a:r>
              <a:rPr lang="en-US" sz="2200" u="sng" dirty="0" smtClean="0">
                <a:solidFill>
                  <a:schemeClr val="bg1"/>
                </a:solidFill>
                <a:effectLst>
                  <a:outerShdw blurRad="38100" dist="38100" dir="2700000" algn="tl">
                    <a:srgbClr val="000000">
                      <a:alpha val="43137"/>
                    </a:srgbClr>
                  </a:outerShdw>
                </a:effectLst>
              </a:rPr>
              <a:t>teacher</a:t>
            </a:r>
            <a:r>
              <a:rPr lang="en-US" sz="2200" dirty="0" smtClean="0">
                <a:solidFill>
                  <a:schemeClr val="bg1"/>
                </a:solidFill>
                <a:effectLst>
                  <a:outerShdw blurRad="38100" dist="38100" dir="2700000" algn="tl">
                    <a:srgbClr val="000000">
                      <a:alpha val="43137"/>
                    </a:srgbClr>
                  </a:outerShdw>
                </a:effectLst>
              </a:rPr>
              <a:t> (calling, image of God)</a:t>
            </a:r>
          </a:p>
          <a:p>
            <a:r>
              <a:rPr lang="en-US" sz="2200" dirty="0" smtClean="0">
                <a:solidFill>
                  <a:schemeClr val="bg1"/>
                </a:solidFill>
                <a:effectLst>
                  <a:outerShdw blurRad="38100" dist="38100" dir="2700000" algn="tl">
                    <a:srgbClr val="000000">
                      <a:alpha val="43137"/>
                    </a:srgbClr>
                  </a:outerShdw>
                </a:effectLst>
              </a:rPr>
              <a:t>The </a:t>
            </a:r>
            <a:r>
              <a:rPr lang="en-US" sz="2200" u="sng" dirty="0" smtClean="0">
                <a:solidFill>
                  <a:schemeClr val="bg1"/>
                </a:solidFill>
                <a:effectLst>
                  <a:outerShdw blurRad="38100" dist="38100" dir="2700000" algn="tl">
                    <a:srgbClr val="000000">
                      <a:alpha val="43137"/>
                    </a:srgbClr>
                  </a:outerShdw>
                </a:effectLst>
              </a:rPr>
              <a:t>curriculum</a:t>
            </a:r>
            <a:r>
              <a:rPr lang="en-US" sz="2200" dirty="0" smtClean="0">
                <a:solidFill>
                  <a:schemeClr val="bg1"/>
                </a:solidFill>
                <a:effectLst>
                  <a:outerShdw blurRad="38100" dist="38100" dir="2700000" algn="tl">
                    <a:srgbClr val="000000">
                      <a:alpha val="43137"/>
                    </a:srgbClr>
                  </a:outerShdw>
                </a:effectLst>
              </a:rPr>
              <a:t> (truth or exploration?)</a:t>
            </a:r>
          </a:p>
          <a:p>
            <a:r>
              <a:rPr lang="en-US" sz="2200" u="sng" dirty="0" smtClean="0">
                <a:solidFill>
                  <a:schemeClr val="bg1"/>
                </a:solidFill>
                <a:effectLst>
                  <a:outerShdw blurRad="38100" dist="38100" dir="2700000" algn="tl">
                    <a:srgbClr val="000000">
                      <a:alpha val="43137"/>
                    </a:srgbClr>
                  </a:outerShdw>
                </a:effectLst>
              </a:rPr>
              <a:t>Purpose</a:t>
            </a:r>
            <a:r>
              <a:rPr lang="en-US" sz="2200" dirty="0" smtClean="0">
                <a:solidFill>
                  <a:schemeClr val="bg1"/>
                </a:solidFill>
                <a:effectLst>
                  <a:outerShdw blurRad="38100" dist="38100" dir="2700000" algn="tl">
                    <a:srgbClr val="000000">
                      <a:alpha val="43137"/>
                    </a:srgbClr>
                  </a:outerShdw>
                </a:effectLst>
              </a:rPr>
              <a:t> of education</a:t>
            </a:r>
          </a:p>
          <a:p>
            <a:r>
              <a:rPr lang="en-US" sz="2200" u="sng" dirty="0" smtClean="0">
                <a:solidFill>
                  <a:schemeClr val="bg1"/>
                </a:solidFill>
                <a:effectLst>
                  <a:outerShdw blurRad="38100" dist="38100" dir="2700000" algn="tl">
                    <a:srgbClr val="000000">
                      <a:alpha val="43137"/>
                    </a:srgbClr>
                  </a:outerShdw>
                </a:effectLst>
              </a:rPr>
              <a:t>Work</a:t>
            </a:r>
            <a:r>
              <a:rPr lang="en-US" sz="2200" dirty="0" smtClean="0">
                <a:solidFill>
                  <a:schemeClr val="bg1"/>
                </a:solidFill>
                <a:effectLst>
                  <a:outerShdw blurRad="38100" dist="38100" dir="2700000" algn="tl">
                    <a:srgbClr val="000000">
                      <a:alpha val="43137"/>
                    </a:srgbClr>
                  </a:outerShdw>
                </a:effectLst>
              </a:rPr>
              <a:t> (calling, incl. avocations)</a:t>
            </a:r>
          </a:p>
        </p:txBody>
      </p:sp>
      <p:sp>
        <p:nvSpPr>
          <p:cNvPr id="4" name="Content Placeholder 2"/>
          <p:cNvSpPr txBox="1">
            <a:spLocks/>
          </p:cNvSpPr>
          <p:nvPr/>
        </p:nvSpPr>
        <p:spPr>
          <a:xfrm>
            <a:off x="6236676" y="1426464"/>
            <a:ext cx="4992155" cy="5431536"/>
          </a:xfrm>
          <a:prstGeom prst="rect">
            <a:avLst/>
          </a:prstGeom>
        </p:spPr>
        <p:txBody>
          <a:bodyPr vert="horz">
            <a:normAutofit fontScale="40000" lnSpcReduction="2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buNone/>
            </a:pPr>
            <a:r>
              <a:rPr lang="en-US" sz="5000" dirty="0" smtClean="0">
                <a:solidFill>
                  <a:schemeClr val="bg1"/>
                </a:solidFill>
                <a:effectLst>
                  <a:outerShdw blurRad="38100" dist="38100" dir="2700000" algn="tl">
                    <a:srgbClr val="000000">
                      <a:alpha val="43137"/>
                    </a:srgbClr>
                  </a:outerShdw>
                </a:effectLst>
              </a:rPr>
              <a:t>What methods and curriculum choices can support this view?  E.g.:</a:t>
            </a:r>
          </a:p>
          <a:p>
            <a:r>
              <a:rPr lang="en-US" sz="5000" dirty="0" smtClean="0">
                <a:solidFill>
                  <a:schemeClr val="bg1"/>
                </a:solidFill>
                <a:effectLst>
                  <a:outerShdw blurRad="38100" dist="38100" dir="2700000" algn="tl">
                    <a:srgbClr val="000000">
                      <a:alpha val="43137"/>
                    </a:srgbClr>
                  </a:outerShdw>
                </a:effectLst>
              </a:rPr>
              <a:t>Content knowledge</a:t>
            </a:r>
          </a:p>
          <a:p>
            <a:r>
              <a:rPr lang="en-US" sz="5000" dirty="0" smtClean="0">
                <a:solidFill>
                  <a:schemeClr val="bg1"/>
                </a:solidFill>
                <a:effectLst>
                  <a:outerShdw blurRad="38100" dist="38100" dir="2700000" algn="tl">
                    <a:srgbClr val="000000">
                      <a:alpha val="43137"/>
                    </a:srgbClr>
                  </a:outerShdw>
                </a:effectLst>
              </a:rPr>
              <a:t>Critical thinking skills &amp; practice</a:t>
            </a:r>
          </a:p>
          <a:p>
            <a:r>
              <a:rPr lang="en-US" sz="5000" dirty="0" smtClean="0">
                <a:solidFill>
                  <a:schemeClr val="bg1"/>
                </a:solidFill>
                <a:effectLst>
                  <a:outerShdw blurRad="38100" dist="38100" dir="2700000" algn="tl">
                    <a:srgbClr val="000000">
                      <a:alpha val="43137"/>
                    </a:srgbClr>
                  </a:outerShdw>
                </a:effectLst>
              </a:rPr>
              <a:t>Communication skills</a:t>
            </a:r>
            <a:r>
              <a:rPr lang="en-US" sz="5000" dirty="0">
                <a:solidFill>
                  <a:schemeClr val="bg1"/>
                </a:solidFill>
                <a:effectLst>
                  <a:outerShdw blurRad="38100" dist="38100" dir="2700000" algn="tl">
                    <a:srgbClr val="000000">
                      <a:alpha val="43137"/>
                    </a:srgbClr>
                  </a:outerShdw>
                </a:effectLst>
              </a:rPr>
              <a:t> &amp; </a:t>
            </a:r>
            <a:r>
              <a:rPr lang="en-US" sz="5000" dirty="0" smtClean="0">
                <a:solidFill>
                  <a:schemeClr val="bg1"/>
                </a:solidFill>
                <a:effectLst>
                  <a:outerShdw blurRad="38100" dist="38100" dir="2700000" algn="tl">
                    <a:srgbClr val="000000">
                      <a:alpha val="43137"/>
                    </a:srgbClr>
                  </a:outerShdw>
                </a:effectLst>
              </a:rPr>
              <a:t>practice</a:t>
            </a:r>
          </a:p>
          <a:p>
            <a:r>
              <a:rPr lang="en-US" sz="5000" dirty="0" smtClean="0">
                <a:solidFill>
                  <a:schemeClr val="bg1"/>
                </a:solidFill>
                <a:effectLst>
                  <a:outerShdw blurRad="38100" dist="38100" dir="2700000" algn="tl">
                    <a:srgbClr val="000000">
                      <a:alpha val="43137"/>
                    </a:srgbClr>
                  </a:outerShdw>
                </a:effectLst>
              </a:rPr>
              <a:t>Problem solving skills</a:t>
            </a:r>
            <a:r>
              <a:rPr lang="en-US" sz="5000" dirty="0">
                <a:solidFill>
                  <a:schemeClr val="bg1"/>
                </a:solidFill>
                <a:effectLst>
                  <a:outerShdw blurRad="38100" dist="38100" dir="2700000" algn="tl">
                    <a:srgbClr val="000000">
                      <a:alpha val="43137"/>
                    </a:srgbClr>
                  </a:outerShdw>
                </a:effectLst>
              </a:rPr>
              <a:t> &amp; </a:t>
            </a:r>
            <a:r>
              <a:rPr lang="en-US" sz="5000" dirty="0" smtClean="0">
                <a:solidFill>
                  <a:schemeClr val="bg1"/>
                </a:solidFill>
                <a:effectLst>
                  <a:outerShdw blurRad="38100" dist="38100" dir="2700000" algn="tl">
                    <a:srgbClr val="000000">
                      <a:alpha val="43137"/>
                    </a:srgbClr>
                  </a:outerShdw>
                </a:effectLst>
              </a:rPr>
              <a:t>practice</a:t>
            </a:r>
          </a:p>
          <a:p>
            <a:r>
              <a:rPr lang="en-US" sz="5000" dirty="0" smtClean="0">
                <a:solidFill>
                  <a:schemeClr val="bg1"/>
                </a:solidFill>
                <a:effectLst>
                  <a:outerShdw blurRad="38100" dist="38100" dir="2700000" algn="tl">
                    <a:srgbClr val="000000">
                      <a:alpha val="43137"/>
                    </a:srgbClr>
                  </a:outerShdw>
                </a:effectLst>
              </a:rPr>
              <a:t>Cooperative learning skills</a:t>
            </a:r>
            <a:r>
              <a:rPr lang="en-US" sz="5000" dirty="0">
                <a:solidFill>
                  <a:schemeClr val="bg1"/>
                </a:solidFill>
                <a:effectLst>
                  <a:outerShdw blurRad="38100" dist="38100" dir="2700000" algn="tl">
                    <a:srgbClr val="000000">
                      <a:alpha val="43137"/>
                    </a:srgbClr>
                  </a:outerShdw>
                </a:effectLst>
              </a:rPr>
              <a:t> &amp; </a:t>
            </a:r>
            <a:r>
              <a:rPr lang="en-US" sz="5000" dirty="0" smtClean="0">
                <a:solidFill>
                  <a:schemeClr val="bg1"/>
                </a:solidFill>
                <a:effectLst>
                  <a:outerShdw blurRad="38100" dist="38100" dir="2700000" algn="tl">
                    <a:srgbClr val="000000">
                      <a:alpha val="43137"/>
                    </a:srgbClr>
                  </a:outerShdw>
                </a:effectLst>
              </a:rPr>
              <a:t>practice</a:t>
            </a:r>
          </a:p>
          <a:p>
            <a:r>
              <a:rPr lang="en-US" sz="5000" dirty="0" smtClean="0">
                <a:solidFill>
                  <a:schemeClr val="bg1"/>
                </a:solidFill>
                <a:effectLst>
                  <a:outerShdw blurRad="38100" dist="38100" dir="2700000" algn="tl">
                    <a:srgbClr val="000000">
                      <a:alpha val="43137"/>
                    </a:srgbClr>
                  </a:outerShdw>
                </a:effectLst>
              </a:rPr>
              <a:t>Citizenship/kingdom service skills</a:t>
            </a:r>
            <a:r>
              <a:rPr lang="en-US" sz="5000" dirty="0">
                <a:solidFill>
                  <a:schemeClr val="bg1"/>
                </a:solidFill>
                <a:effectLst>
                  <a:outerShdw blurRad="38100" dist="38100" dir="2700000" algn="tl">
                    <a:srgbClr val="000000">
                      <a:alpha val="43137"/>
                    </a:srgbClr>
                  </a:outerShdw>
                </a:effectLst>
              </a:rPr>
              <a:t> &amp; </a:t>
            </a:r>
            <a:r>
              <a:rPr lang="en-US" sz="5000" dirty="0" smtClean="0">
                <a:solidFill>
                  <a:schemeClr val="bg1"/>
                </a:solidFill>
                <a:effectLst>
                  <a:outerShdw blurRad="38100" dist="38100" dir="2700000" algn="tl">
                    <a:srgbClr val="000000">
                      <a:alpha val="43137"/>
                    </a:srgbClr>
                  </a:outerShdw>
                </a:effectLst>
              </a:rPr>
              <a:t>practice</a:t>
            </a:r>
          </a:p>
          <a:p>
            <a:r>
              <a:rPr lang="en-US" sz="5000" dirty="0" smtClean="0">
                <a:solidFill>
                  <a:schemeClr val="bg1"/>
                </a:solidFill>
                <a:effectLst>
                  <a:outerShdw blurRad="38100" dist="38100" dir="2700000" algn="tl">
                    <a:srgbClr val="000000">
                      <a:alpha val="43137"/>
                    </a:srgbClr>
                  </a:outerShdw>
                </a:effectLst>
              </a:rPr>
              <a:t>Stewardship skills</a:t>
            </a:r>
            <a:r>
              <a:rPr lang="en-US" sz="5000" dirty="0">
                <a:solidFill>
                  <a:schemeClr val="bg1"/>
                </a:solidFill>
                <a:effectLst>
                  <a:outerShdw blurRad="38100" dist="38100" dir="2700000" algn="tl">
                    <a:srgbClr val="000000">
                      <a:alpha val="43137"/>
                    </a:srgbClr>
                  </a:outerShdw>
                </a:effectLst>
              </a:rPr>
              <a:t> &amp; </a:t>
            </a:r>
            <a:r>
              <a:rPr lang="en-US" sz="5000" dirty="0" smtClean="0">
                <a:solidFill>
                  <a:schemeClr val="bg1"/>
                </a:solidFill>
                <a:effectLst>
                  <a:outerShdw blurRad="38100" dist="38100" dir="2700000" algn="tl">
                    <a:srgbClr val="000000">
                      <a:alpha val="43137"/>
                    </a:srgbClr>
                  </a:outerShdw>
                </a:effectLst>
              </a:rPr>
              <a:t>practice</a:t>
            </a:r>
          </a:p>
          <a:p>
            <a:r>
              <a:rPr lang="en-US" sz="5000" dirty="0" smtClean="0">
                <a:solidFill>
                  <a:schemeClr val="bg1"/>
                </a:solidFill>
                <a:effectLst>
                  <a:outerShdw blurRad="38100" dist="38100" dir="2700000" algn="tl">
                    <a:srgbClr val="000000">
                      <a:alpha val="43137"/>
                    </a:srgbClr>
                  </a:outerShdw>
                </a:effectLst>
              </a:rPr>
              <a:t>“Glorifier </a:t>
            </a:r>
            <a:r>
              <a:rPr lang="en-US" sz="5000" dirty="0" smtClean="0">
                <a:solidFill>
                  <a:schemeClr val="bg1"/>
                </a:solidFill>
                <a:effectLst>
                  <a:outerShdw blurRad="38100" dist="38100" dir="2700000" algn="tl">
                    <a:srgbClr val="000000">
                      <a:alpha val="43137"/>
                    </a:srgbClr>
                  </a:outerShdw>
                </a:effectLst>
              </a:rPr>
              <a:t>of </a:t>
            </a:r>
            <a:r>
              <a:rPr lang="en-US" sz="5000" dirty="0" smtClean="0">
                <a:solidFill>
                  <a:schemeClr val="bg1"/>
                </a:solidFill>
                <a:effectLst>
                  <a:outerShdw blurRad="38100" dist="38100" dir="2700000" algn="tl">
                    <a:srgbClr val="000000">
                      <a:alpha val="43137"/>
                    </a:srgbClr>
                  </a:outerShdw>
                </a:effectLst>
              </a:rPr>
              <a:t>God” </a:t>
            </a:r>
            <a:r>
              <a:rPr lang="en-US" sz="5000" dirty="0" smtClean="0">
                <a:solidFill>
                  <a:schemeClr val="bg1"/>
                </a:solidFill>
                <a:effectLst>
                  <a:outerShdw blurRad="38100" dist="38100" dir="2700000" algn="tl">
                    <a:srgbClr val="000000">
                      <a:alpha val="43137"/>
                    </a:srgbClr>
                  </a:outerShdw>
                </a:effectLst>
              </a:rPr>
              <a:t>skills &amp; practice </a:t>
            </a:r>
          </a:p>
          <a:p>
            <a:pPr lvl="1"/>
            <a:r>
              <a:rPr lang="en-US" sz="3600" dirty="0" smtClean="0">
                <a:solidFill>
                  <a:schemeClr val="bg1"/>
                </a:solidFill>
                <a:effectLst>
                  <a:outerShdw blurRad="38100" dist="38100" dir="2700000" algn="tl">
                    <a:srgbClr val="000000">
                      <a:alpha val="43137"/>
                    </a:srgbClr>
                  </a:outerShdw>
                </a:effectLst>
                <a:hlinkClick r:id="rId5"/>
              </a:rPr>
              <a:t>Westminster Shorter Catechism</a:t>
            </a:r>
            <a:r>
              <a:rPr lang="en-US" sz="3600" dirty="0" smtClean="0">
                <a:solidFill>
                  <a:schemeClr val="bg1"/>
                </a:solidFill>
                <a:effectLst>
                  <a:outerShdw blurRad="38100" dist="38100" dir="2700000" algn="tl">
                    <a:srgbClr val="000000">
                      <a:alpha val="43137"/>
                    </a:srgbClr>
                  </a:outerShdw>
                </a:effectLst>
              </a:rPr>
              <a:t> </a:t>
            </a:r>
          </a:p>
          <a:p>
            <a:pPr lvl="1"/>
            <a:r>
              <a:rPr lang="en-US" sz="3400" i="1" dirty="0" smtClean="0">
                <a:solidFill>
                  <a:schemeClr val="bg1"/>
                </a:solidFill>
                <a:effectLst>
                  <a:outerShdw blurRad="38100" dist="38100" dir="2700000" algn="tl">
                    <a:srgbClr val="000000">
                      <a:alpha val="43137"/>
                    </a:srgbClr>
                  </a:outerShdw>
                </a:effectLst>
              </a:rPr>
              <a:t>(What is the chief end of man?)</a:t>
            </a:r>
            <a:endParaRPr lang="en-US" sz="3400" i="1" dirty="0">
              <a:solidFill>
                <a:schemeClr val="bg1"/>
              </a:solidFill>
              <a:effectLst>
                <a:outerShdw blurRad="38100" dist="38100" dir="2700000" algn="tl">
                  <a:srgbClr val="000000">
                    <a:alpha val="43137"/>
                  </a:srgbClr>
                </a:outerShdw>
              </a:effectLst>
            </a:endParaRPr>
          </a:p>
          <a:p>
            <a:r>
              <a:rPr lang="en-US" sz="5000" dirty="0" smtClean="0">
                <a:solidFill>
                  <a:schemeClr val="bg1"/>
                </a:solidFill>
                <a:effectLst>
                  <a:outerShdw blurRad="38100" dist="38100" dir="2700000" algn="tl">
                    <a:srgbClr val="000000">
                      <a:alpha val="43137"/>
                    </a:srgbClr>
                  </a:outerShdw>
                </a:effectLst>
              </a:rPr>
              <a:t>Belonging body &amp; soul to Jesus Christ</a:t>
            </a:r>
          </a:p>
          <a:p>
            <a:pPr lvl="1"/>
            <a:r>
              <a:rPr lang="en-US" sz="3600" dirty="0" smtClean="0">
                <a:solidFill>
                  <a:schemeClr val="bg1"/>
                </a:solidFill>
                <a:effectLst>
                  <a:outerShdw blurRad="38100" dist="38100" dir="2700000" algn="tl">
                    <a:srgbClr val="000000">
                      <a:alpha val="43137"/>
                    </a:srgbClr>
                  </a:outerShdw>
                </a:effectLst>
                <a:hlinkClick r:id="rId6"/>
              </a:rPr>
              <a:t>Heidelberg Catechism</a:t>
            </a:r>
            <a:endParaRPr lang="en-US" sz="3600" dirty="0" smtClean="0">
              <a:solidFill>
                <a:schemeClr val="bg1"/>
              </a:solidFill>
              <a:effectLst>
                <a:outerShdw blurRad="38100" dist="38100" dir="2700000" algn="tl">
                  <a:srgbClr val="000000">
                    <a:alpha val="43137"/>
                  </a:srgbClr>
                </a:outerShdw>
              </a:effectLst>
            </a:endParaRPr>
          </a:p>
          <a:p>
            <a:pPr lvl="1"/>
            <a:r>
              <a:rPr lang="en-US" sz="3400" i="1" dirty="0" smtClean="0">
                <a:solidFill>
                  <a:schemeClr val="bg1"/>
                </a:solidFill>
                <a:effectLst>
                  <a:outerShdw blurRad="38100" dist="38100" dir="2700000" algn="tl">
                    <a:srgbClr val="000000">
                      <a:alpha val="43137"/>
                    </a:srgbClr>
                  </a:outerShdw>
                </a:effectLst>
              </a:rPr>
              <a:t>(What is your only comfort in life and death?)</a:t>
            </a:r>
          </a:p>
          <a:p>
            <a:r>
              <a:rPr lang="en-US" sz="5000" dirty="0" smtClean="0">
                <a:solidFill>
                  <a:schemeClr val="bg1"/>
                </a:solidFill>
                <a:effectLst>
                  <a:outerShdw blurRad="38100" dist="38100" dir="2700000" algn="tl">
                    <a:srgbClr val="000000">
                      <a:alpha val="43137"/>
                    </a:srgbClr>
                  </a:outerShdw>
                </a:effectLst>
              </a:rPr>
              <a:t>Prophet, priest, and king</a:t>
            </a:r>
          </a:p>
          <a:p>
            <a:pPr lvl="1"/>
            <a:r>
              <a:rPr lang="en-US" sz="3600" dirty="0" smtClean="0">
                <a:solidFill>
                  <a:schemeClr val="bg1"/>
                </a:solidFill>
                <a:effectLst>
                  <a:outerShdw blurRad="38100" dist="38100" dir="2700000" algn="tl">
                    <a:srgbClr val="000000">
                      <a:alpha val="43137"/>
                    </a:srgbClr>
                  </a:outerShdw>
                </a:effectLst>
                <a:hlinkClick r:id="rId7"/>
              </a:rPr>
              <a:t>1 Peter 2:9</a:t>
            </a:r>
            <a:endParaRPr lang="en-US" sz="3600" dirty="0" smtClean="0">
              <a:solidFill>
                <a:schemeClr val="bg1"/>
              </a:solidFill>
              <a:effectLst>
                <a:outerShdw blurRad="38100" dist="38100" dir="2700000" algn="tl">
                  <a:srgbClr val="000000">
                    <a:alpha val="43137"/>
                  </a:srgbClr>
                </a:outerShdw>
              </a:effectLst>
            </a:endParaRPr>
          </a:p>
          <a:p>
            <a:endParaRPr lang="en-US" dirty="0" smtClean="0"/>
          </a:p>
        </p:txBody>
      </p:sp>
      <p:sp>
        <p:nvSpPr>
          <p:cNvPr id="6" name="TextBox 5"/>
          <p:cNvSpPr txBox="1"/>
          <p:nvPr/>
        </p:nvSpPr>
        <p:spPr>
          <a:xfrm>
            <a:off x="521206" y="5534560"/>
            <a:ext cx="5159209" cy="1323439"/>
          </a:xfrm>
          <a:prstGeom prst="rect">
            <a:avLst/>
          </a:prstGeom>
          <a:solidFill>
            <a:schemeClr val="bg2">
              <a:lumMod val="75000"/>
              <a:alpha val="55000"/>
            </a:schemeClr>
          </a:solidFill>
        </p:spPr>
        <p:txBody>
          <a:bodyPr wrap="square" rtlCol="0">
            <a:spAutoFit/>
          </a:bodyPr>
          <a:lstStyle/>
          <a:p>
            <a:r>
              <a:rPr lang="en-US" sz="2000" i="1" dirty="0" smtClean="0">
                <a:solidFill>
                  <a:schemeClr val="bg1"/>
                </a:solidFill>
                <a:latin typeface="Arial Narrow" panose="020B0606020202030204" pitchFamily="34" charset="0"/>
              </a:rPr>
              <a:t>Is it OK that Christian education focused on Christian </a:t>
            </a:r>
            <a:r>
              <a:rPr lang="en-US" sz="2000" u="sng" dirty="0" smtClean="0">
                <a:solidFill>
                  <a:schemeClr val="bg1"/>
                </a:solidFill>
                <a:latin typeface="Arial Narrow" panose="020B0606020202030204" pitchFamily="34" charset="0"/>
              </a:rPr>
              <a:t>curriculum</a:t>
            </a:r>
            <a:r>
              <a:rPr lang="en-US" sz="2000" i="1" dirty="0" smtClean="0">
                <a:solidFill>
                  <a:schemeClr val="bg1"/>
                </a:solidFill>
                <a:latin typeface="Arial Narrow" panose="020B0606020202030204" pitchFamily="34" charset="0"/>
              </a:rPr>
              <a:t> when the </a:t>
            </a:r>
            <a:r>
              <a:rPr lang="en-US" sz="2000" dirty="0" smtClean="0">
                <a:solidFill>
                  <a:schemeClr val="bg1"/>
                </a:solidFill>
                <a:latin typeface="Arial Narrow" panose="020B0606020202030204" pitchFamily="34" charset="0"/>
              </a:rPr>
              <a:t>culture</a:t>
            </a:r>
            <a:r>
              <a:rPr lang="en-US" sz="2000" i="1" dirty="0" smtClean="0">
                <a:solidFill>
                  <a:schemeClr val="bg1"/>
                </a:solidFill>
                <a:latin typeface="Arial Narrow" panose="020B0606020202030204" pitchFamily="34" charset="0"/>
              </a:rPr>
              <a:t> focused on curriculum and shifted more toward Christian </a:t>
            </a:r>
            <a:r>
              <a:rPr lang="en-US" sz="2000" u="sng" dirty="0" smtClean="0">
                <a:solidFill>
                  <a:schemeClr val="bg1"/>
                </a:solidFill>
                <a:latin typeface="Arial Narrow" panose="020B0606020202030204" pitchFamily="34" charset="0"/>
              </a:rPr>
              <a:t>student</a:t>
            </a:r>
            <a:r>
              <a:rPr lang="en-US" sz="2000" dirty="0" smtClean="0">
                <a:solidFill>
                  <a:schemeClr val="bg1"/>
                </a:solidFill>
                <a:latin typeface="Arial Narrow" panose="020B0606020202030204" pitchFamily="34" charset="0"/>
              </a:rPr>
              <a:t> outcomes </a:t>
            </a:r>
            <a:r>
              <a:rPr lang="en-US" sz="2000" i="1" dirty="0" smtClean="0">
                <a:solidFill>
                  <a:schemeClr val="bg1"/>
                </a:solidFill>
                <a:latin typeface="Arial Narrow" panose="020B0606020202030204" pitchFamily="34" charset="0"/>
              </a:rPr>
              <a:t>when the </a:t>
            </a:r>
            <a:r>
              <a:rPr lang="en-US" sz="2000" dirty="0" smtClean="0">
                <a:solidFill>
                  <a:schemeClr val="bg1"/>
                </a:solidFill>
                <a:latin typeface="Arial Narrow" panose="020B0606020202030204" pitchFamily="34" charset="0"/>
              </a:rPr>
              <a:t>culture</a:t>
            </a:r>
            <a:r>
              <a:rPr lang="en-US" sz="2000" i="1" dirty="0" smtClean="0">
                <a:solidFill>
                  <a:schemeClr val="bg1"/>
                </a:solidFill>
                <a:latin typeface="Arial Narrow" panose="020B0606020202030204" pitchFamily="34" charset="0"/>
              </a:rPr>
              <a:t> focused on student outcomes?  </a:t>
            </a:r>
            <a:endParaRPr lang="en-US" sz="2000" i="1" dirty="0">
              <a:solidFill>
                <a:schemeClr val="bg1"/>
              </a:solidFill>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fld id="{837947B3-60D5-4A19-9436-07A23E765DDB}"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14159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bibleteacher.com/sites/default/files/powerpoint-backgrounds/1/OctoberShining.jpg?13110307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36" y="0"/>
            <a:ext cx="12210035"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idx="1"/>
          </p:nvPr>
        </p:nvSpPr>
        <p:spPr>
          <a:xfrm>
            <a:off x="277881" y="6508681"/>
            <a:ext cx="11656211" cy="349319"/>
          </a:xfrm>
          <a:solidFill>
            <a:srgbClr val="F1B5E8"/>
          </a:solidFill>
        </p:spPr>
        <p:txBody>
          <a:bodyPr>
            <a:normAutofit/>
          </a:bodyPr>
          <a:lstStyle/>
          <a:p>
            <a:pPr marL="0" lvl="0" indent="0">
              <a:buNone/>
            </a:pPr>
            <a:r>
              <a:rPr lang="en-US" sz="1600" dirty="0" smtClean="0">
                <a:solidFill>
                  <a:schemeClr val="tx2"/>
                </a:solidFill>
                <a:latin typeface="Arial Narrow" panose="020B0606020202030204" pitchFamily="34" charset="0"/>
              </a:rPr>
              <a:t>See also</a:t>
            </a:r>
            <a:r>
              <a:rPr lang="en-US" sz="1600" dirty="0">
                <a:solidFill>
                  <a:schemeClr val="tx2"/>
                </a:solidFill>
                <a:latin typeface="Arial Narrow" panose="020B0606020202030204" pitchFamily="34" charset="0"/>
              </a:rPr>
              <a:t>: </a:t>
            </a:r>
            <a:r>
              <a:rPr lang="en-US" sz="1600" dirty="0">
                <a:solidFill>
                  <a:schemeClr val="tx2"/>
                </a:solidFill>
                <a:latin typeface="Arial Narrow" panose="020B0606020202030204" pitchFamily="34" charset="0"/>
                <a:hlinkClick r:id="rId4"/>
              </a:rPr>
              <a:t>http://</a:t>
            </a:r>
            <a:r>
              <a:rPr lang="en-US" sz="1600" dirty="0" smtClean="0">
                <a:solidFill>
                  <a:schemeClr val="tx2"/>
                </a:solidFill>
                <a:latin typeface="Arial Narrow" panose="020B0606020202030204" pitchFamily="34" charset="0"/>
                <a:hlinkClick r:id="rId4"/>
              </a:rPr>
              <a:t>www.christian.fmpsdschools.ca/Teaching%20For%20Transformation.php</a:t>
            </a:r>
            <a:r>
              <a:rPr lang="en-US" sz="1600" dirty="0" smtClean="0">
                <a:solidFill>
                  <a:schemeClr val="tx2"/>
                </a:solidFill>
                <a:latin typeface="Arial Narrow" panose="020B0606020202030204" pitchFamily="34" charset="0"/>
              </a:rPr>
              <a:t>  (</a:t>
            </a:r>
            <a:r>
              <a:rPr lang="en-US" sz="1600" dirty="0">
                <a:latin typeface="Arial Narrow" panose="020B0606020202030204" pitchFamily="34" charset="0"/>
              </a:rPr>
              <a:t>Fort </a:t>
            </a:r>
            <a:r>
              <a:rPr lang="en-US" sz="1600" dirty="0" smtClean="0">
                <a:latin typeface="Arial Narrow" panose="020B0606020202030204" pitchFamily="34" charset="0"/>
              </a:rPr>
              <a:t>McMurray Christian School, Fort </a:t>
            </a:r>
            <a:r>
              <a:rPr lang="en-US" sz="1600" dirty="0">
                <a:latin typeface="Arial Narrow" panose="020B0606020202030204" pitchFamily="34" charset="0"/>
              </a:rPr>
              <a:t>McMurray, </a:t>
            </a:r>
            <a:r>
              <a:rPr lang="en-US" sz="1600" dirty="0" smtClean="0">
                <a:latin typeface="Arial Narrow" panose="020B0606020202030204" pitchFamily="34" charset="0"/>
              </a:rPr>
              <a:t>Alberta</a:t>
            </a:r>
            <a:r>
              <a:rPr lang="en-US" sz="1600" dirty="0" smtClean="0">
                <a:latin typeface="Arial Narrow" panose="020B0606020202030204" pitchFamily="34" charset="0"/>
              </a:rPr>
              <a:t>)</a:t>
            </a:r>
            <a:endParaRPr lang="en-US" sz="1600" dirty="0">
              <a:solidFill>
                <a:schemeClr val="tx2"/>
              </a:solidFill>
              <a:latin typeface="Arial Narrow" panose="020B0606020202030204" pitchFamily="34" charset="0"/>
            </a:endParaRPr>
          </a:p>
          <a:p>
            <a:pPr marL="68580" lvl="0" indent="0">
              <a:buNone/>
            </a:pPr>
            <a:endParaRPr lang="en-US" sz="1600" dirty="0">
              <a:solidFill>
                <a:schemeClr val="tx2"/>
              </a:solidFill>
              <a:latin typeface="Arial Narrow" panose="020B0606020202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73486961"/>
              </p:ext>
            </p:extLst>
          </p:nvPr>
        </p:nvGraphicFramePr>
        <p:xfrm>
          <a:off x="277881" y="199321"/>
          <a:ext cx="11656211" cy="6309360"/>
        </p:xfrm>
        <a:graphic>
          <a:graphicData uri="http://schemas.openxmlformats.org/drawingml/2006/table">
            <a:tbl>
              <a:tblPr firstRow="1" bandRow="1">
                <a:tableStyleId>{5C22544A-7EE6-4342-B048-85BDC9FD1C3A}</a:tableStyleId>
              </a:tblPr>
              <a:tblGrid>
                <a:gridCol w="2668946">
                  <a:extLst>
                    <a:ext uri="{9D8B030D-6E8A-4147-A177-3AD203B41FA5}">
                      <a16:colId xmlns:a16="http://schemas.microsoft.com/office/drawing/2014/main" val="20000"/>
                    </a:ext>
                  </a:extLst>
                </a:gridCol>
                <a:gridCol w="8987265">
                  <a:extLst>
                    <a:ext uri="{9D8B030D-6E8A-4147-A177-3AD203B41FA5}">
                      <a16:colId xmlns:a16="http://schemas.microsoft.com/office/drawing/2014/main" val="20001"/>
                    </a:ext>
                  </a:extLst>
                </a:gridCol>
              </a:tblGrid>
              <a:tr h="94031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1" dirty="0" smtClean="0">
                          <a:solidFill>
                            <a:schemeClr val="bg1"/>
                          </a:solidFill>
                          <a:effectLst>
                            <a:outerShdw blurRad="38100" dist="38100" dir="2700000" algn="tl">
                              <a:srgbClr val="000000">
                                <a:alpha val="43137"/>
                              </a:srgbClr>
                            </a:outerShdw>
                          </a:effectLst>
                        </a:rPr>
                        <a:t>“Through-Lines”</a:t>
                      </a:r>
                      <a:r>
                        <a:rPr lang="en-US" sz="4000" b="1" i="1" dirty="0" smtClean="0">
                          <a:solidFill>
                            <a:schemeClr val="bg1"/>
                          </a:solidFill>
                          <a:effectLst>
                            <a:outerShdw blurRad="38100" dist="38100" dir="2700000" algn="tl">
                              <a:srgbClr val="000000">
                                <a:alpha val="43137"/>
                              </a:srgbClr>
                            </a:outerShdw>
                          </a:effectLst>
                        </a:rPr>
                        <a:t> </a:t>
                      </a:r>
                      <a:r>
                        <a:rPr lang="en-US" sz="2800" b="1" i="1" dirty="0" smtClean="0">
                          <a:solidFill>
                            <a:schemeClr val="bg1"/>
                          </a:solidFill>
                          <a:effectLst>
                            <a:outerShdw blurRad="38100" dist="38100" dir="2700000" algn="tl">
                              <a:srgbClr val="000000">
                                <a:alpha val="43137"/>
                              </a:srgbClr>
                            </a:outerShdw>
                          </a:effectLst>
                        </a:rPr>
                        <a:t>(used in some </a:t>
                      </a:r>
                      <a:r>
                        <a:rPr lang="en-US" sz="2800" b="1" i="1" dirty="0" smtClean="0">
                          <a:solidFill>
                            <a:schemeClr val="bg1"/>
                          </a:solidFill>
                          <a:effectLst>
                            <a:outerShdw blurRad="38100" dist="38100" dir="2700000" algn="tl">
                              <a:srgbClr val="000000">
                                <a:alpha val="43137"/>
                              </a:srgbClr>
                            </a:outerShdw>
                          </a:effectLst>
                        </a:rPr>
                        <a:t>CSI schools</a:t>
                      </a:r>
                      <a:r>
                        <a:rPr lang="en-US" sz="2800" b="1" i="1" dirty="0" smtClean="0">
                          <a:solidFill>
                            <a:schemeClr val="bg1"/>
                          </a:solidFill>
                          <a:effectLst>
                            <a:outerShdw blurRad="38100" dist="38100" dir="2700000" algn="tl">
                              <a:srgbClr val="000000">
                                <a:alpha val="43137"/>
                              </a:srgbClr>
                            </a:outerShdw>
                          </a:effectLst>
                        </a:rPr>
                        <a:t>)</a:t>
                      </a:r>
                      <a:r>
                        <a:rPr lang="en-US" sz="1800" b="1" dirty="0" smtClean="0">
                          <a:solidFill>
                            <a:schemeClr val="bg1"/>
                          </a:solidFill>
                          <a:effectLst>
                            <a:outerShdw blurRad="38100" dist="38100" dir="2700000" algn="tl">
                              <a:srgbClr val="000000">
                                <a:alpha val="43137"/>
                              </a:srgbClr>
                            </a:outerShdw>
                          </a:effectLst>
                        </a:rPr>
                        <a:t>   </a:t>
                      </a:r>
                      <a:br>
                        <a:rPr lang="en-US" sz="1800" b="1" dirty="0" smtClean="0">
                          <a:solidFill>
                            <a:schemeClr val="bg1"/>
                          </a:solidFill>
                          <a:effectLst>
                            <a:outerShdw blurRad="38100" dist="38100" dir="2700000" algn="tl">
                              <a:srgbClr val="000000">
                                <a:alpha val="43137"/>
                              </a:srgbClr>
                            </a:outerShdw>
                          </a:effectLst>
                        </a:rPr>
                      </a:br>
                      <a:r>
                        <a:rPr lang="en-US" sz="2000" b="1" i="1" dirty="0" smtClean="0">
                          <a:solidFill>
                            <a:schemeClr val="bg1"/>
                          </a:solidFill>
                          <a:effectLst>
                            <a:outerShdw blurRad="38100" dist="38100" dir="2700000" algn="tl">
                              <a:srgbClr val="000000">
                                <a:alpha val="43137"/>
                              </a:srgbClr>
                            </a:outerShdw>
                          </a:effectLst>
                        </a:rPr>
                        <a:t>Is the emphasis here on knowing or doing?  </a:t>
                      </a:r>
                      <a:r>
                        <a:rPr lang="en-US" sz="2000" b="1" i="1" u="sng" dirty="0" smtClean="0">
                          <a:solidFill>
                            <a:schemeClr val="bg1"/>
                          </a:solidFill>
                          <a:effectLst>
                            <a:outerShdw blurRad="38100" dist="38100" dir="2700000" algn="tl">
                              <a:srgbClr val="000000">
                                <a:alpha val="43137"/>
                              </a:srgbClr>
                            </a:outerShdw>
                          </a:effectLst>
                        </a:rPr>
                        <a:t>Curriculum</a:t>
                      </a:r>
                      <a:r>
                        <a:rPr lang="en-US" sz="2000" b="1" i="1" dirty="0" smtClean="0">
                          <a:solidFill>
                            <a:schemeClr val="bg1"/>
                          </a:solidFill>
                          <a:effectLst>
                            <a:outerShdw blurRad="38100" dist="38100" dir="2700000" algn="tl">
                              <a:srgbClr val="000000">
                                <a:alpha val="43137"/>
                              </a:srgbClr>
                            </a:outerShdw>
                          </a:effectLst>
                        </a:rPr>
                        <a:t> or </a:t>
                      </a:r>
                      <a:r>
                        <a:rPr lang="en-US" sz="2000" b="1" i="1" u="sng" dirty="0" smtClean="0">
                          <a:solidFill>
                            <a:schemeClr val="bg1"/>
                          </a:solidFill>
                          <a:effectLst>
                            <a:outerShdw blurRad="38100" dist="38100" dir="2700000" algn="tl">
                              <a:srgbClr val="000000">
                                <a:alpha val="43137"/>
                              </a:srgbClr>
                            </a:outerShdw>
                          </a:effectLst>
                        </a:rPr>
                        <a:t>student</a:t>
                      </a:r>
                      <a:r>
                        <a:rPr lang="en-US" sz="2000" b="1" i="1" dirty="0" smtClean="0">
                          <a:solidFill>
                            <a:schemeClr val="bg1"/>
                          </a:solidFill>
                          <a:effectLst>
                            <a:outerShdw blurRad="38100" dist="38100" dir="2700000" algn="tl">
                              <a:srgbClr val="000000">
                                <a:alpha val="43137"/>
                              </a:srgbClr>
                            </a:outerShdw>
                          </a:effectLst>
                        </a:rPr>
                        <a:t>?  How does the teacher factor in?</a:t>
                      </a:r>
                      <a:r>
                        <a:rPr lang="en-US" sz="2000" b="1" i="1" baseline="0" dirty="0" smtClean="0">
                          <a:solidFill>
                            <a:schemeClr val="bg1"/>
                          </a:solidFill>
                          <a:effectLst>
                            <a:outerShdw blurRad="38100" dist="38100" dir="2700000" algn="tl">
                              <a:srgbClr val="000000">
                                <a:alpha val="43137"/>
                              </a:srgbClr>
                            </a:outerShdw>
                          </a:effectLst>
                        </a:rPr>
                        <a:t>  </a:t>
                      </a:r>
                      <a:r>
                        <a:rPr lang="en-US" sz="2000" b="1" i="1" dirty="0" smtClean="0">
                          <a:solidFill>
                            <a:schemeClr val="bg1"/>
                          </a:solidFill>
                          <a:effectLst>
                            <a:outerShdw blurRad="38100" dist="38100" dir="2700000" algn="tl">
                              <a:srgbClr val="000000">
                                <a:alpha val="43137"/>
                              </a:srgbClr>
                            </a:outerShdw>
                          </a:effectLst>
                        </a:rPr>
                        <a:t> </a:t>
                      </a:r>
                      <a:r>
                        <a:rPr lang="en-US" sz="2000" i="1" dirty="0" smtClean="0">
                          <a:solidFill>
                            <a:schemeClr val="bg1"/>
                          </a:solidFill>
                          <a:effectLst>
                            <a:outerShdw blurRad="38100" dist="38100" dir="2700000" algn="tl">
                              <a:srgbClr val="000000">
                                <a:alpha val="43137"/>
                              </a:srgbClr>
                            </a:outerShdw>
                          </a:effectLst>
                        </a:rPr>
                        <a:t>   </a:t>
                      </a:r>
                      <a:endParaRPr lang="en-US" sz="1200" i="1" dirty="0" smtClean="0">
                        <a:solidFill>
                          <a:schemeClr val="bg1"/>
                        </a:solidFill>
                        <a:effectLst>
                          <a:outerShdw blurRad="38100" dist="38100" dir="2700000" algn="tl">
                            <a:srgbClr val="000000">
                              <a:alpha val="43137"/>
                            </a:srgbClr>
                          </a:outerShdw>
                        </a:effectLst>
                      </a:endParaRPr>
                    </a:p>
                  </a:txBody>
                  <a:tcPr/>
                </a:tc>
                <a:tc hMerge="1">
                  <a:txBody>
                    <a:bodyPr/>
                    <a:lstStyle/>
                    <a:p>
                      <a:endParaRPr lang="en-US" dirty="0"/>
                    </a:p>
                  </a:txBody>
                  <a:tcPr/>
                </a:tc>
                <a:extLst>
                  <a:ext uri="{0D108BD9-81ED-4DB2-BD59-A6C34878D82A}">
                    <a16:rowId xmlns:a16="http://schemas.microsoft.com/office/drawing/2014/main" val="10000"/>
                  </a:ext>
                </a:extLst>
              </a:tr>
              <a:tr h="598383">
                <a:tc>
                  <a:txBody>
                    <a:bodyPr/>
                    <a:lstStyle/>
                    <a:p>
                      <a:pPr marL="0" indent="0">
                        <a:buFont typeface="+mj-lt"/>
                        <a:buNone/>
                      </a:pPr>
                      <a:r>
                        <a:rPr lang="en-US" sz="1800" b="1" u="none" dirty="0" smtClean="0">
                          <a:effectLst/>
                        </a:rPr>
                        <a:t>1. </a:t>
                      </a:r>
                      <a:r>
                        <a:rPr lang="en-US" sz="1800" b="1" u="sng" dirty="0" smtClean="0">
                          <a:effectLst/>
                        </a:rPr>
                        <a:t>God-Worshipper: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will understand that worshipping God is about celebrating who God is, what God has done and is doing, and what God has created. </a:t>
                      </a:r>
                    </a:p>
                  </a:txBody>
                  <a:tcPr/>
                </a:tc>
                <a:extLst>
                  <a:ext uri="{0D108BD9-81ED-4DB2-BD59-A6C34878D82A}">
                    <a16:rowId xmlns:a16="http://schemas.microsoft.com/office/drawing/2014/main" val="1494156396"/>
                  </a:ext>
                </a:extLst>
              </a:tr>
              <a:tr h="598383">
                <a:tc>
                  <a:txBody>
                    <a:bodyPr/>
                    <a:lstStyle/>
                    <a:p>
                      <a:pPr marL="0" indent="0">
                        <a:buFont typeface="+mj-lt"/>
                        <a:buNone/>
                      </a:pPr>
                      <a:r>
                        <a:rPr lang="en-US" sz="1800" b="1" u="none" dirty="0" smtClean="0">
                          <a:effectLst/>
                        </a:rPr>
                        <a:t>2. </a:t>
                      </a:r>
                      <a:r>
                        <a:rPr lang="en-US" sz="1800" b="1" u="sng" dirty="0" smtClean="0">
                          <a:effectLst/>
                        </a:rPr>
                        <a:t>Idolatry-Discerner</a:t>
                      </a:r>
                      <a:r>
                        <a:rPr lang="en-US" sz="1800" dirty="0" smtClean="0">
                          <a:effectLst/>
                        </a:rPr>
                        <a:t>:</a:t>
                      </a:r>
                      <a:endParaRPr lang="en-US" dirty="0">
                        <a:effectLst/>
                      </a:endParaRPr>
                    </a:p>
                  </a:txBody>
                  <a:tcPr/>
                </a:tc>
                <a:tc>
                  <a:txBody>
                    <a:bodyPr/>
                    <a:lstStyle/>
                    <a:p>
                      <a:r>
                        <a:rPr lang="en-US" sz="1800" dirty="0" smtClean="0">
                          <a:effectLst/>
                          <a:latin typeface="Arial Narrow" panose="020B0606020202030204" pitchFamily="34" charset="0"/>
                        </a:rPr>
                        <a:t>Students need to learn to 'read' a worldview by asking questions about what is being portrayed in regard to culture, values, and belief systems.</a:t>
                      </a:r>
                      <a:endParaRPr lang="en-US" dirty="0">
                        <a:effectLst/>
                        <a:latin typeface="Arial Narrow" panose="020B0606020202030204" pitchFamily="34" charset="0"/>
                      </a:endParaRPr>
                    </a:p>
                  </a:txBody>
                  <a:tcPr/>
                </a:tc>
                <a:extLst>
                  <a:ext uri="{0D108BD9-81ED-4DB2-BD59-A6C34878D82A}">
                    <a16:rowId xmlns:a16="http://schemas.microsoft.com/office/drawing/2014/main" val="10001"/>
                  </a:ext>
                </a:extLst>
              </a:tr>
              <a:tr h="341933">
                <a:tc>
                  <a:txBody>
                    <a:bodyPr/>
                    <a:lstStyle/>
                    <a:p>
                      <a:pPr marL="0" indent="0">
                        <a:buFont typeface="+mj-lt"/>
                        <a:buNone/>
                      </a:pPr>
                      <a:r>
                        <a:rPr lang="en-US" sz="1800" b="1" u="none" dirty="0" smtClean="0">
                          <a:effectLst/>
                        </a:rPr>
                        <a:t>3. </a:t>
                      </a:r>
                      <a:r>
                        <a:rPr lang="en-US" sz="1800" b="1" u="sng" dirty="0" smtClean="0">
                          <a:effectLst/>
                        </a:rPr>
                        <a:t>Earth-Keeper</a:t>
                      </a:r>
                      <a:r>
                        <a:rPr lang="en-US" sz="1800" dirty="0" smtClean="0">
                          <a:effectLst/>
                        </a:rPr>
                        <a:t>:</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will respond to God's call to be stewards of all of creation. </a:t>
                      </a:r>
                    </a:p>
                  </a:txBody>
                  <a:tcPr/>
                </a:tc>
                <a:extLst>
                  <a:ext uri="{0D108BD9-81ED-4DB2-BD59-A6C34878D82A}">
                    <a16:rowId xmlns:a16="http://schemas.microsoft.com/office/drawing/2014/main" val="10002"/>
                  </a:ext>
                </a:extLst>
              </a:tr>
              <a:tr h="598383">
                <a:tc>
                  <a:txBody>
                    <a:bodyPr/>
                    <a:lstStyle/>
                    <a:p>
                      <a:pPr marL="0" indent="0">
                        <a:buFont typeface="+mj-lt"/>
                        <a:buNone/>
                      </a:pPr>
                      <a:r>
                        <a:rPr lang="en-US" sz="1800" b="1" u="none" dirty="0" smtClean="0">
                          <a:effectLst/>
                        </a:rPr>
                        <a:t>4. </a:t>
                      </a:r>
                      <a:r>
                        <a:rPr lang="en-US" sz="1800" b="1" u="sng" dirty="0" smtClean="0">
                          <a:effectLst/>
                        </a:rPr>
                        <a:t>Beauty-Creator</a:t>
                      </a:r>
                      <a:r>
                        <a:rPr lang="en-US" sz="1800" dirty="0" smtClean="0">
                          <a:effectLst/>
                        </a:rPr>
                        <a:t>:</a:t>
                      </a:r>
                      <a:endParaRPr lang="en-US" dirty="0">
                        <a:effectLst/>
                      </a:endParaRPr>
                    </a:p>
                  </a:txBody>
                  <a:tcPr/>
                </a:tc>
                <a:tc>
                  <a:txBody>
                    <a:bodyPr/>
                    <a:lstStyle/>
                    <a:p>
                      <a:r>
                        <a:rPr lang="en-US" sz="1800" dirty="0" smtClean="0">
                          <a:effectLst/>
                          <a:latin typeface="Arial Narrow" panose="020B0606020202030204" pitchFamily="34" charset="0"/>
                        </a:rPr>
                        <a:t>Students will create beauty that praises God and enriches our world. Creation shouts that our God is a God who loves diversity, complexity, and creativity. </a:t>
                      </a:r>
                      <a:endParaRPr lang="en-US" dirty="0">
                        <a:effectLst/>
                        <a:latin typeface="Arial Narrow" panose="020B0606020202030204" pitchFamily="34" charset="0"/>
                      </a:endParaRPr>
                    </a:p>
                  </a:txBody>
                  <a:tcPr/>
                </a:tc>
                <a:extLst>
                  <a:ext uri="{0D108BD9-81ED-4DB2-BD59-A6C34878D82A}">
                    <a16:rowId xmlns:a16="http://schemas.microsoft.com/office/drawing/2014/main" val="10003"/>
                  </a:ext>
                </a:extLst>
              </a:tr>
              <a:tr h="341933">
                <a:tc>
                  <a:txBody>
                    <a:bodyPr/>
                    <a:lstStyle/>
                    <a:p>
                      <a:pPr marL="0" indent="0">
                        <a:buFont typeface="+mj-lt"/>
                        <a:buNone/>
                      </a:pPr>
                      <a:r>
                        <a:rPr lang="en-US" sz="1800" b="1" u="none" dirty="0" smtClean="0">
                          <a:effectLst/>
                        </a:rPr>
                        <a:t>5. </a:t>
                      </a:r>
                      <a:r>
                        <a:rPr lang="en-US" sz="1800" b="1" u="sng" dirty="0" smtClean="0">
                          <a:effectLst/>
                        </a:rPr>
                        <a:t>Justice-Seeker</a:t>
                      </a:r>
                      <a:r>
                        <a:rPr lang="en-US" sz="1800" dirty="0" smtClean="0">
                          <a:effectLst/>
                        </a:rPr>
                        <a:t>:</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will act as agents of restoration. </a:t>
                      </a:r>
                    </a:p>
                  </a:txBody>
                  <a:tcPr/>
                </a:tc>
                <a:extLst>
                  <a:ext uri="{0D108BD9-81ED-4DB2-BD59-A6C34878D82A}">
                    <a16:rowId xmlns:a16="http://schemas.microsoft.com/office/drawing/2014/main" val="10004"/>
                  </a:ext>
                </a:extLst>
              </a:tr>
              <a:tr h="341933">
                <a:tc>
                  <a:txBody>
                    <a:bodyPr/>
                    <a:lstStyle/>
                    <a:p>
                      <a:pPr marL="0" indent="0">
                        <a:buFont typeface="+mj-lt"/>
                        <a:buNone/>
                      </a:pPr>
                      <a:r>
                        <a:rPr lang="en-US" sz="1800" b="1" u="none" dirty="0" smtClean="0">
                          <a:effectLst/>
                        </a:rPr>
                        <a:t>6. </a:t>
                      </a:r>
                      <a:r>
                        <a:rPr lang="en-US" sz="1800" b="1" u="sng" dirty="0" smtClean="0">
                          <a:effectLst/>
                        </a:rPr>
                        <a:t>Creation-Enjoyer</a:t>
                      </a:r>
                      <a:r>
                        <a:rPr lang="en-US" sz="1800" dirty="0" smtClean="0">
                          <a:effectLst/>
                        </a:rPr>
                        <a:t>:</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will celebrate God's beautiful creation and give testimony to the presence of God in creation. </a:t>
                      </a:r>
                    </a:p>
                  </a:txBody>
                  <a:tcPr/>
                </a:tc>
                <a:extLst>
                  <a:ext uri="{0D108BD9-81ED-4DB2-BD59-A6C34878D82A}">
                    <a16:rowId xmlns:a16="http://schemas.microsoft.com/office/drawing/2014/main" val="10005"/>
                  </a:ext>
                </a:extLst>
              </a:tr>
              <a:tr h="341933">
                <a:tc>
                  <a:txBody>
                    <a:bodyPr/>
                    <a:lstStyle/>
                    <a:p>
                      <a:pPr marL="0" indent="0">
                        <a:buFont typeface="+mj-lt"/>
                        <a:buNone/>
                      </a:pPr>
                      <a:r>
                        <a:rPr lang="en-US" sz="1800" b="1" u="none" dirty="0" smtClean="0">
                          <a:effectLst/>
                        </a:rPr>
                        <a:t>7. </a:t>
                      </a:r>
                      <a:r>
                        <a:rPr lang="en-US" sz="1800" b="1" u="sng" dirty="0" smtClean="0">
                          <a:effectLst/>
                        </a:rPr>
                        <a:t>Servant-Worker</a:t>
                      </a:r>
                      <a:r>
                        <a:rPr lang="en-US" sz="1800" dirty="0" smtClean="0">
                          <a:effectLst/>
                        </a:rPr>
                        <a:t>:</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will work actively to heal brokenness and bring joy to individuals and to culture. </a:t>
                      </a:r>
                    </a:p>
                  </a:txBody>
                  <a:tcPr/>
                </a:tc>
                <a:extLst>
                  <a:ext uri="{0D108BD9-81ED-4DB2-BD59-A6C34878D82A}">
                    <a16:rowId xmlns:a16="http://schemas.microsoft.com/office/drawing/2014/main" val="10006"/>
                  </a:ext>
                </a:extLst>
              </a:tr>
              <a:tr h="598383">
                <a:tc>
                  <a:txBody>
                    <a:bodyPr/>
                    <a:lstStyle/>
                    <a:p>
                      <a:pPr marL="0" indent="0">
                        <a:buFont typeface="+mj-lt"/>
                        <a:buNone/>
                      </a:pPr>
                      <a:r>
                        <a:rPr lang="en-US" sz="1800" b="1" u="none" dirty="0" smtClean="0">
                          <a:effectLst/>
                        </a:rPr>
                        <a:t>8. </a:t>
                      </a:r>
                      <a:r>
                        <a:rPr lang="en-US" sz="1800" b="1" u="sng" dirty="0" smtClean="0">
                          <a:effectLst/>
                        </a:rPr>
                        <a:t>Community-Builder</a:t>
                      </a:r>
                      <a:r>
                        <a:rPr lang="en-US" sz="1800" dirty="0" smtClean="0">
                          <a:effectLst/>
                        </a:rPr>
                        <a:t>: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will be active pursuers and builders of community in their classrooms, their neighborhoods, and in the global village they are a part of. </a:t>
                      </a:r>
                    </a:p>
                  </a:txBody>
                  <a:tcPr/>
                </a:tc>
                <a:extLst>
                  <a:ext uri="{0D108BD9-81ED-4DB2-BD59-A6C34878D82A}">
                    <a16:rowId xmlns:a16="http://schemas.microsoft.com/office/drawing/2014/main" val="10007"/>
                  </a:ext>
                </a:extLst>
              </a:tr>
              <a:tr h="854833">
                <a:tc>
                  <a:txBody>
                    <a:bodyPr/>
                    <a:lstStyle/>
                    <a:p>
                      <a:pPr marL="0" indent="0">
                        <a:buFont typeface="+mj-lt"/>
                        <a:buNone/>
                      </a:pPr>
                      <a:r>
                        <a:rPr lang="en-US" sz="1800" b="1" u="none" dirty="0" smtClean="0">
                          <a:effectLst/>
                        </a:rPr>
                        <a:t>9. </a:t>
                      </a:r>
                      <a:r>
                        <a:rPr lang="en-US" sz="1800" b="1" u="sng" dirty="0" smtClean="0">
                          <a:effectLst/>
                        </a:rPr>
                        <a:t>Image-Reflector</a:t>
                      </a:r>
                      <a:r>
                        <a:rPr lang="en-US" sz="1800" dirty="0" smtClean="0">
                          <a:effectLst/>
                        </a:rPr>
                        <a:t>: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bear the image of God in their daily lives. Being an image-bearer isn't something we DO. It is deeper than that. Image-bearer is something we ARE. We reflect God's image and we learn to see God's image in others. </a:t>
                      </a:r>
                    </a:p>
                  </a:txBody>
                  <a:tcPr/>
                </a:tc>
                <a:extLst>
                  <a:ext uri="{0D108BD9-81ED-4DB2-BD59-A6C34878D82A}">
                    <a16:rowId xmlns:a16="http://schemas.microsoft.com/office/drawing/2014/main" val="10008"/>
                  </a:ext>
                </a:extLst>
              </a:tr>
              <a:tr h="341933">
                <a:tc>
                  <a:txBody>
                    <a:bodyPr/>
                    <a:lstStyle/>
                    <a:p>
                      <a:pPr marL="0" indent="0">
                        <a:buFont typeface="+mj-lt"/>
                        <a:buNone/>
                      </a:pPr>
                      <a:r>
                        <a:rPr lang="en-US" sz="1800" b="1" u="none" dirty="0" smtClean="0">
                          <a:effectLst/>
                        </a:rPr>
                        <a:t>10. </a:t>
                      </a:r>
                      <a:r>
                        <a:rPr lang="en-US" sz="1800" b="1" u="sng" dirty="0" smtClean="0">
                          <a:effectLst/>
                        </a:rPr>
                        <a:t>Order-Discoverer</a:t>
                      </a:r>
                      <a:r>
                        <a:rPr lang="en-US" sz="1800" dirty="0" smtClean="0">
                          <a:effectLst/>
                        </a:rPr>
                        <a:t>: </a:t>
                      </a:r>
                      <a:endParaRPr lang="en-US" dirty="0">
                        <a:effectLs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Arial Narrow" panose="020B0606020202030204" pitchFamily="34" charset="0"/>
                        </a:rPr>
                        <a:t>Students see God's fingerprints all over creation.</a:t>
                      </a:r>
                    </a:p>
                  </a:txBody>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a:xfrm>
            <a:off x="11210544" y="6356350"/>
            <a:ext cx="723548" cy="365125"/>
          </a:xfrm>
        </p:spPr>
        <p:txBody>
          <a:bodyPr/>
          <a:lstStyle/>
          <a:p>
            <a:fld id="{837947B3-60D5-4A19-9436-07A23E765DDB}" type="slidenum">
              <a:rPr lang="en-US" sz="1800" b="1" i="1" smtClean="0">
                <a:effectLst>
                  <a:outerShdw blurRad="38100" dist="38100" dir="2700000" algn="tl">
                    <a:srgbClr val="000000">
                      <a:alpha val="43137"/>
                    </a:srgbClr>
                  </a:outerShdw>
                </a:effectLst>
                <a:latin typeface="Comic Sans MS" panose="030F0702030302020204" pitchFamily="66" charset="0"/>
              </a:rPr>
              <a:t>8</a:t>
            </a:fld>
            <a:endParaRPr lang="en-US" b="1" i="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43825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ebibleteacher.com/sites/default/files/powerpoint-backgrounds/1/OctoberShining.jpg?13110307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36" y="0"/>
            <a:ext cx="122100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033504" cy="461727"/>
          </a:xfrm>
        </p:spPr>
        <p:txBody>
          <a:bodyPr>
            <a:noAutofit/>
          </a:bodyPr>
          <a:lstStyle/>
          <a:p>
            <a:pPr algn="ctr"/>
            <a:r>
              <a:rPr lang="en-US" sz="3200" b="1" dirty="0" smtClean="0">
                <a:solidFill>
                  <a:schemeClr val="bg1"/>
                </a:solidFill>
                <a:effectLst>
                  <a:outerShdw blurRad="38100" dist="38100" dir="2700000" algn="tl">
                    <a:srgbClr val="000000">
                      <a:alpha val="43137"/>
                    </a:srgbClr>
                  </a:outerShdw>
                </a:effectLst>
              </a:rPr>
              <a:t>Different Christian Approaches</a:t>
            </a:r>
            <a:endParaRPr lang="en-US" sz="3200" b="1" dirty="0">
              <a:solidFill>
                <a:schemeClr val="bg1"/>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313925520"/>
              </p:ext>
            </p:extLst>
          </p:nvPr>
        </p:nvGraphicFramePr>
        <p:xfrm>
          <a:off x="120652" y="399812"/>
          <a:ext cx="11930888" cy="6370320"/>
        </p:xfrm>
        <a:graphic>
          <a:graphicData uri="http://schemas.openxmlformats.org/drawingml/2006/table">
            <a:tbl>
              <a:tblPr firstRow="1" bandRow="1">
                <a:tableStyleId>{5C22544A-7EE6-4342-B048-85BDC9FD1C3A}</a:tableStyleId>
              </a:tblPr>
              <a:tblGrid>
                <a:gridCol w="1552448">
                  <a:extLst>
                    <a:ext uri="{9D8B030D-6E8A-4147-A177-3AD203B41FA5}">
                      <a16:colId xmlns:a16="http://schemas.microsoft.com/office/drawing/2014/main" val="20000"/>
                    </a:ext>
                  </a:extLst>
                </a:gridCol>
                <a:gridCol w="3282696">
                  <a:extLst>
                    <a:ext uri="{9D8B030D-6E8A-4147-A177-3AD203B41FA5}">
                      <a16:colId xmlns:a16="http://schemas.microsoft.com/office/drawing/2014/main" val="20001"/>
                    </a:ext>
                  </a:extLst>
                </a:gridCol>
                <a:gridCol w="3483864">
                  <a:extLst>
                    <a:ext uri="{9D8B030D-6E8A-4147-A177-3AD203B41FA5}">
                      <a16:colId xmlns:a16="http://schemas.microsoft.com/office/drawing/2014/main" val="20002"/>
                    </a:ext>
                  </a:extLst>
                </a:gridCol>
                <a:gridCol w="3611880">
                  <a:extLst>
                    <a:ext uri="{9D8B030D-6E8A-4147-A177-3AD203B41FA5}">
                      <a16:colId xmlns:a16="http://schemas.microsoft.com/office/drawing/2014/main" val="20003"/>
                    </a:ext>
                  </a:extLst>
                </a:gridCol>
              </a:tblGrid>
              <a:tr h="792056">
                <a:tc>
                  <a:txBody>
                    <a:bodyPr/>
                    <a:lstStyle/>
                    <a:p>
                      <a:endParaRPr lang="en-US" sz="2000" dirty="0"/>
                    </a:p>
                  </a:txBody>
                  <a:tcPr/>
                </a:tc>
                <a:tc>
                  <a:txBody>
                    <a:bodyPr/>
                    <a:lstStyle/>
                    <a:p>
                      <a:pPr algn="ctr"/>
                      <a:r>
                        <a:rPr lang="en-US" sz="2400" dirty="0" smtClean="0"/>
                        <a:t>Christianity Against Culture</a:t>
                      </a:r>
                      <a:endParaRPr lang="en-US" sz="2400" dirty="0"/>
                    </a:p>
                  </a:txBody>
                  <a:tcPr/>
                </a:tc>
                <a:tc>
                  <a:txBody>
                    <a:bodyPr/>
                    <a:lstStyle/>
                    <a:p>
                      <a:pPr algn="ctr"/>
                      <a:r>
                        <a:rPr lang="en-US" sz="2400" dirty="0" smtClean="0"/>
                        <a:t>Christianity Sold Out to Culture</a:t>
                      </a:r>
                      <a:endParaRPr lang="en-US" sz="2400" dirty="0"/>
                    </a:p>
                  </a:txBody>
                  <a:tcPr/>
                </a:tc>
                <a:tc>
                  <a:txBody>
                    <a:bodyPr/>
                    <a:lstStyle/>
                    <a:p>
                      <a:pPr algn="ctr"/>
                      <a:r>
                        <a:rPr lang="en-US" sz="2400" dirty="0" smtClean="0"/>
                        <a:t>Kingdom Building Here &amp; in</a:t>
                      </a:r>
                      <a:r>
                        <a:rPr lang="en-US" sz="2400" baseline="0" dirty="0" smtClean="0"/>
                        <a:t> the Future</a:t>
                      </a:r>
                      <a:endParaRPr lang="en-US" sz="2400" dirty="0"/>
                    </a:p>
                  </a:txBody>
                  <a:tcPr/>
                </a:tc>
                <a:extLst>
                  <a:ext uri="{0D108BD9-81ED-4DB2-BD59-A6C34878D82A}">
                    <a16:rowId xmlns:a16="http://schemas.microsoft.com/office/drawing/2014/main" val="10000"/>
                  </a:ext>
                </a:extLst>
              </a:tr>
              <a:tr h="1261422">
                <a:tc>
                  <a:txBody>
                    <a:bodyPr/>
                    <a:lstStyle/>
                    <a:p>
                      <a:r>
                        <a:rPr lang="en-US" sz="2000" b="1" dirty="0" smtClean="0">
                          <a:latin typeface="Arial Narrow" panose="020B0606020202030204" pitchFamily="34" charset="0"/>
                        </a:rPr>
                        <a:t>View</a:t>
                      </a:r>
                      <a:r>
                        <a:rPr lang="en-US" sz="2000" b="1" baseline="0" dirty="0" smtClean="0">
                          <a:latin typeface="Arial Narrow" panose="020B0606020202030204" pitchFamily="34" charset="0"/>
                        </a:rPr>
                        <a:t> of the Student</a:t>
                      </a:r>
                      <a:endParaRPr lang="en-US" sz="2000" b="1" dirty="0">
                        <a:latin typeface="Arial Narrow" panose="020B0606020202030204" pitchFamily="34" charset="0"/>
                      </a:endParaRPr>
                    </a:p>
                  </a:txBody>
                  <a:tcPr/>
                </a:tc>
                <a:tc>
                  <a:txBody>
                    <a:bodyPr/>
                    <a:lstStyle/>
                    <a:p>
                      <a:r>
                        <a:rPr lang="en-US" sz="2000" dirty="0" smtClean="0">
                          <a:latin typeface="Arial Narrow" panose="020B0606020202030204" pitchFamily="34" charset="0"/>
                        </a:rPr>
                        <a:t>Sinner, needs firm</a:t>
                      </a:r>
                      <a:r>
                        <a:rPr lang="en-US" sz="2000" baseline="0" dirty="0" smtClean="0">
                          <a:latin typeface="Arial Narrow" panose="020B0606020202030204" pitchFamily="34" charset="0"/>
                        </a:rPr>
                        <a:t> guidance and discipline</a:t>
                      </a:r>
                      <a:endParaRPr lang="en-US" sz="20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panose="020B0606020202030204" pitchFamily="34" charset="0"/>
                        </a:rPr>
                        <a:t>Potentially perfect human, inherently curious</a:t>
                      </a:r>
                    </a:p>
                    <a:p>
                      <a:r>
                        <a:rPr lang="en-US" sz="2000" dirty="0" smtClean="0">
                          <a:latin typeface="Arial Narrow" panose="020B0606020202030204" pitchFamily="34" charset="0"/>
                        </a:rPr>
                        <a:t>“image of God” that resembles humanistic blank slate</a:t>
                      </a:r>
                      <a:endParaRPr lang="en-US" sz="2000" dirty="0">
                        <a:latin typeface="Arial Narrow" panose="020B0606020202030204" pitchFamily="34" charset="0"/>
                      </a:endParaRPr>
                    </a:p>
                  </a:txBody>
                  <a:tcPr/>
                </a:tc>
                <a:tc>
                  <a:txBody>
                    <a:bodyPr/>
                    <a:lstStyle/>
                    <a:p>
                      <a:r>
                        <a:rPr lang="en-US" sz="2000" dirty="0" smtClean="0">
                          <a:latin typeface="Arial Narrow" panose="020B0606020202030204" pitchFamily="34" charset="0"/>
                        </a:rPr>
                        <a:t>Responsible agent, can become</a:t>
                      </a:r>
                      <a:r>
                        <a:rPr lang="en-US" sz="2000" baseline="0" dirty="0" smtClean="0">
                          <a:latin typeface="Arial Narrow" panose="020B0606020202030204" pitchFamily="34" charset="0"/>
                        </a:rPr>
                        <a:t> a positive agent of change in God’s creation</a:t>
                      </a:r>
                      <a:endParaRPr lang="en-US" sz="2000" dirty="0">
                        <a:latin typeface="Arial Narrow" panose="020B0606020202030204" pitchFamily="34" charset="0"/>
                      </a:endParaRPr>
                    </a:p>
                  </a:txBody>
                  <a:tcPr/>
                </a:tc>
                <a:extLst>
                  <a:ext uri="{0D108BD9-81ED-4DB2-BD59-A6C34878D82A}">
                    <a16:rowId xmlns:a16="http://schemas.microsoft.com/office/drawing/2014/main" val="10001"/>
                  </a:ext>
                </a:extLst>
              </a:tr>
              <a:tr h="1554776">
                <a:tc>
                  <a:txBody>
                    <a:bodyPr/>
                    <a:lstStyle/>
                    <a:p>
                      <a:r>
                        <a:rPr lang="en-US" sz="2000" b="1" dirty="0" smtClean="0">
                          <a:latin typeface="Arial Narrow" panose="020B0606020202030204" pitchFamily="34" charset="0"/>
                        </a:rPr>
                        <a:t>View of Knowledge </a:t>
                      </a:r>
                    </a:p>
                    <a:p>
                      <a:r>
                        <a:rPr lang="en-US" sz="2000" b="1" dirty="0" smtClean="0">
                          <a:latin typeface="Arial Narrow" panose="020B0606020202030204" pitchFamily="34" charset="0"/>
                        </a:rPr>
                        <a:t>&amp; the Curriculum</a:t>
                      </a:r>
                      <a:endParaRPr lang="en-US" sz="2000" b="1" dirty="0">
                        <a:latin typeface="Arial Narrow" panose="020B0606020202030204" pitchFamily="34" charset="0"/>
                      </a:endParaRPr>
                    </a:p>
                  </a:txBody>
                  <a:tcPr/>
                </a:tc>
                <a:tc>
                  <a:txBody>
                    <a:bodyPr/>
                    <a:lstStyle/>
                    <a:p>
                      <a:r>
                        <a:rPr lang="en-US" sz="2000" dirty="0" smtClean="0">
                          <a:latin typeface="Arial Narrow" panose="020B0606020202030204" pitchFamily="34" charset="0"/>
                        </a:rPr>
                        <a:t>Stick to the classics – less risk of being tainted by the world, “integrated” curriculum</a:t>
                      </a:r>
                      <a:endParaRPr lang="en-US" sz="2000" dirty="0">
                        <a:latin typeface="Arial Narrow" panose="020B0606020202030204" pitchFamily="34" charset="0"/>
                      </a:endParaRPr>
                    </a:p>
                  </a:txBody>
                  <a:tcPr/>
                </a:tc>
                <a:tc>
                  <a:txBody>
                    <a:bodyPr/>
                    <a:lstStyle/>
                    <a:p>
                      <a:r>
                        <a:rPr lang="en-US" sz="2000" dirty="0" smtClean="0">
                          <a:latin typeface="Arial Narrow" panose="020B0606020202030204" pitchFamily="34" charset="0"/>
                        </a:rPr>
                        <a:t>Embrace modern curriculum</a:t>
                      </a:r>
                      <a:r>
                        <a:rPr lang="en-US" sz="2000" baseline="0" dirty="0" smtClean="0">
                          <a:latin typeface="Arial Narrow" panose="020B0606020202030204" pitchFamily="34" charset="0"/>
                        </a:rPr>
                        <a:t> &amp; methods, Christianize them, focus on acting out faith in social justice projects</a:t>
                      </a:r>
                      <a:endParaRPr lang="en-US" sz="2000" dirty="0">
                        <a:latin typeface="Arial Narrow" panose="020B0606020202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Narrow" panose="020B0606020202030204" pitchFamily="34" charset="0"/>
                        </a:rPr>
                        <a:t>Learning how to live out a biblical worldview </a:t>
                      </a:r>
                      <a:r>
                        <a:rPr lang="en-US" sz="2000" baseline="0" dirty="0" smtClean="0">
                          <a:latin typeface="Arial Narrow" panose="020B0606020202030204" pitchFamily="34" charset="0"/>
                        </a:rPr>
                        <a:t>in all areas of life—real issues.</a:t>
                      </a:r>
                      <a:endParaRPr lang="en-US" sz="2000" dirty="0" smtClean="0">
                        <a:latin typeface="Arial Narrow" panose="020B0606020202030204" pitchFamily="34" charset="0"/>
                      </a:endParaRPr>
                    </a:p>
                    <a:p>
                      <a:r>
                        <a:rPr lang="en-US" sz="2000" dirty="0" smtClean="0">
                          <a:latin typeface="Arial Narrow" panose="020B0606020202030204" pitchFamily="34" charset="0"/>
                        </a:rPr>
                        <a:t>Don’t shun culture </a:t>
                      </a:r>
                      <a:r>
                        <a:rPr lang="en-US" sz="2000" i="1" dirty="0" smtClean="0">
                          <a:latin typeface="Arial Narrow" panose="020B0606020202030204" pitchFamily="34" charset="0"/>
                        </a:rPr>
                        <a:t>or</a:t>
                      </a:r>
                      <a:r>
                        <a:rPr lang="en-US" sz="2000" dirty="0" smtClean="0">
                          <a:latin typeface="Arial Narrow" panose="020B0606020202030204" pitchFamily="34" charset="0"/>
                        </a:rPr>
                        <a:t> try to Christianize it.  </a:t>
                      </a:r>
                      <a:endParaRPr lang="en-US" sz="2000" dirty="0">
                        <a:latin typeface="Arial Narrow" panose="020B0606020202030204" pitchFamily="34" charset="0"/>
                      </a:endParaRPr>
                    </a:p>
                  </a:txBody>
                  <a:tcPr/>
                </a:tc>
                <a:extLst>
                  <a:ext uri="{0D108BD9-81ED-4DB2-BD59-A6C34878D82A}">
                    <a16:rowId xmlns:a16="http://schemas.microsoft.com/office/drawing/2014/main" val="10002"/>
                  </a:ext>
                </a:extLst>
              </a:tr>
              <a:tr h="1261422">
                <a:tc>
                  <a:txBody>
                    <a:bodyPr/>
                    <a:lstStyle/>
                    <a:p>
                      <a:r>
                        <a:rPr lang="en-US" sz="2000" b="1" dirty="0" smtClean="0">
                          <a:latin typeface="Arial Narrow" panose="020B0606020202030204" pitchFamily="34" charset="0"/>
                        </a:rPr>
                        <a:t>View of the Teacher</a:t>
                      </a:r>
                      <a:endParaRPr lang="en-US" sz="2000" b="1" dirty="0">
                        <a:latin typeface="Arial Narrow" panose="020B0606020202030204" pitchFamily="34" charset="0"/>
                      </a:endParaRPr>
                    </a:p>
                  </a:txBody>
                  <a:tcPr/>
                </a:tc>
                <a:tc>
                  <a:txBody>
                    <a:bodyPr/>
                    <a:lstStyle/>
                    <a:p>
                      <a:r>
                        <a:rPr lang="en-US" sz="2000" dirty="0" smtClean="0">
                          <a:latin typeface="Arial Narrow" panose="020B0606020202030204" pitchFamily="34" charset="0"/>
                        </a:rPr>
                        <a:t>Authoritarian,</a:t>
                      </a:r>
                      <a:r>
                        <a:rPr lang="en-US" sz="2000" baseline="0" dirty="0" smtClean="0">
                          <a:latin typeface="Arial Narrow" panose="020B0606020202030204" pitchFamily="34" charset="0"/>
                        </a:rPr>
                        <a:t> knowledge expert</a:t>
                      </a:r>
                      <a:endParaRPr lang="en-US" sz="2000" dirty="0">
                        <a:latin typeface="Arial Narrow" panose="020B0606020202030204" pitchFamily="34" charset="0"/>
                      </a:endParaRPr>
                    </a:p>
                  </a:txBody>
                  <a:tcPr/>
                </a:tc>
                <a:tc>
                  <a:txBody>
                    <a:bodyPr/>
                    <a:lstStyle/>
                    <a:p>
                      <a:r>
                        <a:rPr lang="en-US" sz="2000" dirty="0" smtClean="0">
                          <a:latin typeface="Arial Narrow" panose="020B0606020202030204" pitchFamily="34" charset="0"/>
                        </a:rPr>
                        <a:t>More permissive, fellow traveler, “guide on the side”</a:t>
                      </a:r>
                      <a:endParaRPr lang="en-US" sz="2000" dirty="0">
                        <a:latin typeface="Arial Narrow" panose="020B0606020202030204" pitchFamily="34" charset="0"/>
                      </a:endParaRPr>
                    </a:p>
                  </a:txBody>
                  <a:tcPr/>
                </a:tc>
                <a:tc>
                  <a:txBody>
                    <a:bodyPr/>
                    <a:lstStyle/>
                    <a:p>
                      <a:r>
                        <a:rPr lang="en-US" sz="2000" dirty="0" smtClean="0">
                          <a:latin typeface="Arial Narrow" panose="020B0606020202030204" pitchFamily="34" charset="0"/>
                        </a:rPr>
                        <a:t>More experienced, expertly trained coac</a:t>
                      </a:r>
                      <a:r>
                        <a:rPr lang="en-US" sz="2000" baseline="0" dirty="0" smtClean="0">
                          <a:latin typeface="Arial Narrow" panose="020B0606020202030204" pitchFamily="34" charset="0"/>
                        </a:rPr>
                        <a:t>h with divine calling—authoritative, situational management</a:t>
                      </a:r>
                      <a:endParaRPr lang="en-US" sz="2000" dirty="0">
                        <a:latin typeface="Arial Narrow" panose="020B0606020202030204" pitchFamily="34" charset="0"/>
                      </a:endParaRPr>
                    </a:p>
                  </a:txBody>
                  <a:tcPr/>
                </a:tc>
                <a:extLst>
                  <a:ext uri="{0D108BD9-81ED-4DB2-BD59-A6C34878D82A}">
                    <a16:rowId xmlns:a16="http://schemas.microsoft.com/office/drawing/2014/main" val="10003"/>
                  </a:ext>
                </a:extLst>
              </a:tr>
              <a:tr h="1261422">
                <a:tc>
                  <a:txBody>
                    <a:bodyPr/>
                    <a:lstStyle/>
                    <a:p>
                      <a:r>
                        <a:rPr lang="en-US" sz="2000" b="1" dirty="0" smtClean="0">
                          <a:latin typeface="Arial Narrow" panose="020B0606020202030204" pitchFamily="34" charset="0"/>
                        </a:rPr>
                        <a:t>View of </a:t>
                      </a:r>
                      <a:r>
                        <a:rPr lang="en-US" sz="2000" b="1" dirty="0" smtClean="0">
                          <a:latin typeface="Arial Narrow" panose="020B0606020202030204" pitchFamily="34" charset="0"/>
                        </a:rPr>
                        <a:t>Calling: Work </a:t>
                      </a:r>
                      <a:r>
                        <a:rPr lang="en-US" sz="2000" b="1" dirty="0" smtClean="0">
                          <a:latin typeface="Arial Narrow" panose="020B0606020202030204" pitchFamily="34" charset="0"/>
                        </a:rPr>
                        <a:t>&amp; Avocations</a:t>
                      </a:r>
                      <a:endParaRPr lang="en-US" sz="2000" b="1" dirty="0">
                        <a:latin typeface="Arial Narrow" panose="020B0606020202030204" pitchFamily="34" charset="0"/>
                      </a:endParaRPr>
                    </a:p>
                  </a:txBody>
                  <a:tcPr/>
                </a:tc>
                <a:tc>
                  <a:txBody>
                    <a:bodyPr/>
                    <a:lstStyle/>
                    <a:p>
                      <a:r>
                        <a:rPr lang="en-US" sz="2000" dirty="0" smtClean="0">
                          <a:latin typeface="Arial Narrow" panose="020B0606020202030204" pitchFamily="34" charset="0"/>
                        </a:rPr>
                        <a:t>Training for a job – maybe a “good” job to be able to support family</a:t>
                      </a:r>
                      <a:r>
                        <a:rPr lang="en-US" sz="2000" baseline="0" dirty="0" smtClean="0">
                          <a:latin typeface="Arial Narrow" panose="020B0606020202030204" pitchFamily="34" charset="0"/>
                        </a:rPr>
                        <a:t> &amp; church obligations. Avocation is often evangelistic.</a:t>
                      </a:r>
                      <a:endParaRPr lang="en-US" sz="2000" dirty="0">
                        <a:latin typeface="Arial Narrow" panose="020B0606020202030204" pitchFamily="34" charset="0"/>
                      </a:endParaRPr>
                    </a:p>
                  </a:txBody>
                  <a:tcPr/>
                </a:tc>
                <a:tc>
                  <a:txBody>
                    <a:bodyPr/>
                    <a:lstStyle/>
                    <a:p>
                      <a:r>
                        <a:rPr lang="en-US" sz="2000" dirty="0" smtClean="0">
                          <a:latin typeface="Arial Narrow" panose="020B0606020202030204" pitchFamily="34" charset="0"/>
                        </a:rPr>
                        <a:t>Do everything to the glory of God, focus on excellence, enjoy the blessings</a:t>
                      </a:r>
                      <a:r>
                        <a:rPr lang="en-US" sz="2000" baseline="0" dirty="0" smtClean="0">
                          <a:latin typeface="Arial Narrow" panose="020B0606020202030204" pitchFamily="34" charset="0"/>
                        </a:rPr>
                        <a:t> you’ve earned</a:t>
                      </a:r>
                      <a:endParaRPr lang="en-US" sz="2000" dirty="0">
                        <a:latin typeface="Arial Narrow" panose="020B0606020202030204" pitchFamily="34" charset="0"/>
                      </a:endParaRPr>
                    </a:p>
                  </a:txBody>
                  <a:tcPr/>
                </a:tc>
                <a:tc>
                  <a:txBody>
                    <a:bodyPr/>
                    <a:lstStyle/>
                    <a:p>
                      <a:r>
                        <a:rPr lang="en-US" sz="2000" dirty="0" smtClean="0">
                          <a:latin typeface="Arial Narrow" panose="020B0606020202030204" pitchFamily="34" charset="0"/>
                        </a:rPr>
                        <a:t>Different opportunities</a:t>
                      </a:r>
                      <a:r>
                        <a:rPr lang="en-US" sz="2000" baseline="0" dirty="0" smtClean="0">
                          <a:latin typeface="Arial Narrow" panose="020B0606020202030204" pitchFamily="34" charset="0"/>
                        </a:rPr>
                        <a:t> to transform/redeem culture instead of shunning it or just accepting it.  </a:t>
                      </a:r>
                      <a:endParaRPr lang="en-US" sz="2000" dirty="0">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837947B3-60D5-4A19-9436-07A23E765DDB}" type="slidenum">
              <a:rPr lang="en-US" smtClean="0"/>
              <a:t>9</a:t>
            </a:fld>
            <a:endParaRPr lang="en-US" dirty="0"/>
          </a:p>
        </p:txBody>
      </p:sp>
    </p:spTree>
    <p:extLst>
      <p:ext uri="{BB962C8B-B14F-4D97-AF65-F5344CB8AC3E}">
        <p14:creationId xmlns:p14="http://schemas.microsoft.com/office/powerpoint/2010/main" val="335231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1613</Words>
  <Application>Microsoft Office PowerPoint</Application>
  <PresentationFormat>Widescreen</PresentationFormat>
  <Paragraphs>386</Paragraphs>
  <Slides>27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MS Mincho</vt:lpstr>
      <vt:lpstr>Arial</vt:lpstr>
      <vt:lpstr>Arial Narrow</vt:lpstr>
      <vt:lpstr>Calibri</vt:lpstr>
      <vt:lpstr>Calibri Light</vt:lpstr>
      <vt:lpstr>Comic Sans MS</vt:lpstr>
      <vt:lpstr>Symbol</vt:lpstr>
      <vt:lpstr>Times New Roman</vt:lpstr>
      <vt:lpstr>Wingdings</vt:lpstr>
      <vt:lpstr>Office Theme</vt:lpstr>
      <vt:lpstr>Week 7 Knight Chapters 8 &amp; 9</vt:lpstr>
      <vt:lpstr>PowerPoint Presentation</vt:lpstr>
      <vt:lpstr>PowerPoint Presentation</vt:lpstr>
      <vt:lpstr>PowerPoint Presentation</vt:lpstr>
      <vt:lpstr>PowerPoint Presentation</vt:lpstr>
      <vt:lpstr>PowerPoint Presentation</vt:lpstr>
      <vt:lpstr>Building a Christian philosophy of education</vt:lpstr>
      <vt:lpstr>PowerPoint Presentation</vt:lpstr>
      <vt:lpstr>Different Christian Approaches</vt:lpstr>
      <vt:lpstr>Christian metaphysics (a Christian approach to what is)</vt:lpstr>
      <vt:lpstr>Ecclecticism</vt:lpstr>
      <vt:lpstr>Teaching Christianly in Christian &amp;  Public Schools</vt:lpstr>
      <vt:lpstr>Christian metaphysics (a Christian approach to what is)</vt:lpstr>
      <vt:lpstr>Christian metaphysics (a Christian approach to what is)</vt:lpstr>
      <vt:lpstr>Christian metaphysics (a Christian approach to what is)</vt:lpstr>
      <vt:lpstr>Christian epistemology (a Christian approach to what is true)</vt:lpstr>
      <vt:lpstr>Christian epistemology (a Christian approach to what is true)</vt:lpstr>
      <vt:lpstr>Christian epistemology (a Christian approach to what is true)</vt:lpstr>
      <vt:lpstr>Your questions:   building a truly Christian  philosophy of education </vt:lpstr>
      <vt:lpstr>Your questions:   being set apart</vt:lpstr>
      <vt:lpstr>Christian axiology (a Christian approach to values)</vt:lpstr>
      <vt:lpstr>Pick 1:  Christian axiology -- ethics</vt:lpstr>
      <vt:lpstr>Beauty?  - The Forest Chapel by Thomas Kinkade  - Guernica by Pablo Picasso</vt:lpstr>
      <vt:lpstr>Christian aesthetics (a Christian approach to beauty)</vt:lpstr>
      <vt:lpstr>Christian aesthetics (a Christian approach to beauty)</vt:lpstr>
      <vt:lpstr>Christian aesthetics</vt:lpstr>
      <vt:lpstr>Pick 1:  Christian axiology--aesthetics</vt:lpstr>
    </vt:vector>
  </TitlesOfParts>
  <Company>Dordt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Holtrop</dc:creator>
  <cp:lastModifiedBy>Steve Holtrop</cp:lastModifiedBy>
  <cp:revision>35</cp:revision>
  <dcterms:created xsi:type="dcterms:W3CDTF">2017-02-23T22:35:45Z</dcterms:created>
  <dcterms:modified xsi:type="dcterms:W3CDTF">2017-10-17T23:28:54Z</dcterms:modified>
</cp:coreProperties>
</file>