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0"/>
  </p:notesMasterIdLst>
  <p:sldIdLst>
    <p:sldId id="256" r:id="rId2"/>
    <p:sldId id="293" r:id="rId3"/>
    <p:sldId id="292" r:id="rId4"/>
    <p:sldId id="276" r:id="rId5"/>
    <p:sldId id="277" r:id="rId6"/>
    <p:sldId id="275" r:id="rId7"/>
    <p:sldId id="290" r:id="rId8"/>
    <p:sldId id="273" r:id="rId9"/>
    <p:sldId id="294" r:id="rId10"/>
    <p:sldId id="295" r:id="rId11"/>
    <p:sldId id="261" r:id="rId12"/>
    <p:sldId id="266" r:id="rId13"/>
    <p:sldId id="274" r:id="rId14"/>
    <p:sldId id="259" r:id="rId15"/>
    <p:sldId id="268" r:id="rId16"/>
    <p:sldId id="270" r:id="rId17"/>
    <p:sldId id="291" r:id="rId18"/>
    <p:sldId id="265" r:id="rId19"/>
    <p:sldId id="263" r:id="rId20"/>
    <p:sldId id="278" r:id="rId21"/>
    <p:sldId id="279" r:id="rId22"/>
    <p:sldId id="280" r:id="rId23"/>
    <p:sldId id="281" r:id="rId24"/>
    <p:sldId id="283" r:id="rId25"/>
    <p:sldId id="284" r:id="rId26"/>
    <p:sldId id="296" r:id="rId27"/>
    <p:sldId id="285"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2A2"/>
    <a:srgbClr val="F9E8E8"/>
    <a:srgbClr val="FFFFFF"/>
    <a:srgbClr val="000000"/>
    <a:srgbClr val="FFCCFF"/>
    <a:srgbClr val="951A17"/>
    <a:srgbClr val="6A1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58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4351F-7D9B-4AA5-B689-138E9C0492E7}" type="datetimeFigureOut">
              <a:rPr lang="en-US" smtClean="0"/>
              <a:t>10/31/2017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9877C-9286-4F5A-9D0A-8A695C762E10}" type="slidenum">
              <a:rPr lang="en-US" smtClean="0"/>
              <a:t>‹#›</a:t>
            </a:fld>
            <a:endParaRPr lang="en-US"/>
          </a:p>
        </p:txBody>
      </p:sp>
    </p:spTree>
    <p:extLst>
      <p:ext uri="{BB962C8B-B14F-4D97-AF65-F5344CB8AC3E}">
        <p14:creationId xmlns:p14="http://schemas.microsoft.com/office/powerpoint/2010/main" val="409870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a:t>
            </a:fld>
            <a:endParaRPr lang="en-US"/>
          </a:p>
        </p:txBody>
      </p:sp>
    </p:spTree>
    <p:extLst>
      <p:ext uri="{BB962C8B-B14F-4D97-AF65-F5344CB8AC3E}">
        <p14:creationId xmlns:p14="http://schemas.microsoft.com/office/powerpoint/2010/main" val="91652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15</a:t>
            </a:fld>
            <a:endParaRPr lang="en-US"/>
          </a:p>
        </p:txBody>
      </p:sp>
    </p:spTree>
    <p:extLst>
      <p:ext uri="{BB962C8B-B14F-4D97-AF65-F5344CB8AC3E}">
        <p14:creationId xmlns:p14="http://schemas.microsoft.com/office/powerpoint/2010/main" val="321343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16</a:t>
            </a:fld>
            <a:endParaRPr lang="en-US"/>
          </a:p>
        </p:txBody>
      </p:sp>
    </p:spTree>
    <p:extLst>
      <p:ext uri="{BB962C8B-B14F-4D97-AF65-F5344CB8AC3E}">
        <p14:creationId xmlns:p14="http://schemas.microsoft.com/office/powerpoint/2010/main" val="299806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18</a:t>
            </a:fld>
            <a:endParaRPr lang="en-US"/>
          </a:p>
        </p:txBody>
      </p:sp>
    </p:spTree>
    <p:extLst>
      <p:ext uri="{BB962C8B-B14F-4D97-AF65-F5344CB8AC3E}">
        <p14:creationId xmlns:p14="http://schemas.microsoft.com/office/powerpoint/2010/main" val="98749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19</a:t>
            </a:fld>
            <a:endParaRPr lang="en-US"/>
          </a:p>
        </p:txBody>
      </p:sp>
    </p:spTree>
    <p:extLst>
      <p:ext uri="{BB962C8B-B14F-4D97-AF65-F5344CB8AC3E}">
        <p14:creationId xmlns:p14="http://schemas.microsoft.com/office/powerpoint/2010/main" val="212834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20</a:t>
            </a:fld>
            <a:endParaRPr lang="en-US"/>
          </a:p>
        </p:txBody>
      </p:sp>
    </p:spTree>
    <p:extLst>
      <p:ext uri="{BB962C8B-B14F-4D97-AF65-F5344CB8AC3E}">
        <p14:creationId xmlns:p14="http://schemas.microsoft.com/office/powerpoint/2010/main" val="317992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27</a:t>
            </a:fld>
            <a:endParaRPr lang="en-US"/>
          </a:p>
        </p:txBody>
      </p:sp>
    </p:spTree>
    <p:extLst>
      <p:ext uri="{BB962C8B-B14F-4D97-AF65-F5344CB8AC3E}">
        <p14:creationId xmlns:p14="http://schemas.microsoft.com/office/powerpoint/2010/main" val="16719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2</a:t>
            </a:fld>
            <a:endParaRPr lang="en-US"/>
          </a:p>
        </p:txBody>
      </p:sp>
    </p:spTree>
    <p:extLst>
      <p:ext uri="{BB962C8B-B14F-4D97-AF65-F5344CB8AC3E}">
        <p14:creationId xmlns:p14="http://schemas.microsoft.com/office/powerpoint/2010/main" val="312754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3</a:t>
            </a:fld>
            <a:endParaRPr lang="en-US"/>
          </a:p>
        </p:txBody>
      </p:sp>
    </p:spTree>
    <p:extLst>
      <p:ext uri="{BB962C8B-B14F-4D97-AF65-F5344CB8AC3E}">
        <p14:creationId xmlns:p14="http://schemas.microsoft.com/office/powerpoint/2010/main" val="421220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6</a:t>
            </a:fld>
            <a:endParaRPr lang="en-US"/>
          </a:p>
        </p:txBody>
      </p:sp>
    </p:spTree>
    <p:extLst>
      <p:ext uri="{BB962C8B-B14F-4D97-AF65-F5344CB8AC3E}">
        <p14:creationId xmlns:p14="http://schemas.microsoft.com/office/powerpoint/2010/main" val="177339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7</a:t>
            </a:fld>
            <a:endParaRPr lang="en-US"/>
          </a:p>
        </p:txBody>
      </p:sp>
    </p:spTree>
    <p:extLst>
      <p:ext uri="{BB962C8B-B14F-4D97-AF65-F5344CB8AC3E}">
        <p14:creationId xmlns:p14="http://schemas.microsoft.com/office/powerpoint/2010/main" val="111836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11</a:t>
            </a:fld>
            <a:endParaRPr lang="en-US"/>
          </a:p>
        </p:txBody>
      </p:sp>
    </p:spTree>
    <p:extLst>
      <p:ext uri="{BB962C8B-B14F-4D97-AF65-F5344CB8AC3E}">
        <p14:creationId xmlns:p14="http://schemas.microsoft.com/office/powerpoint/2010/main" val="386592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12</a:t>
            </a:fld>
            <a:endParaRPr lang="en-US"/>
          </a:p>
        </p:txBody>
      </p:sp>
    </p:spTree>
    <p:extLst>
      <p:ext uri="{BB962C8B-B14F-4D97-AF65-F5344CB8AC3E}">
        <p14:creationId xmlns:p14="http://schemas.microsoft.com/office/powerpoint/2010/main" val="115239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13</a:t>
            </a:fld>
            <a:endParaRPr lang="en-US"/>
          </a:p>
        </p:txBody>
      </p:sp>
    </p:spTree>
    <p:extLst>
      <p:ext uri="{BB962C8B-B14F-4D97-AF65-F5344CB8AC3E}">
        <p14:creationId xmlns:p14="http://schemas.microsoft.com/office/powerpoint/2010/main" val="185402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BB9877C-9286-4F5A-9D0A-8A695C762E10}" type="slidenum">
              <a:rPr lang="en-US" smtClean="0"/>
              <a:t>14</a:t>
            </a:fld>
            <a:endParaRPr lang="en-US"/>
          </a:p>
        </p:txBody>
      </p:sp>
    </p:spTree>
    <p:extLst>
      <p:ext uri="{BB962C8B-B14F-4D97-AF65-F5344CB8AC3E}">
        <p14:creationId xmlns:p14="http://schemas.microsoft.com/office/powerpoint/2010/main" val="176680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0D74304-96C8-4167-9900-4BD08A62805D}" type="datetimeFigureOut">
              <a:rPr lang="en-US" smtClean="0"/>
              <a:t>10/31/2017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31146889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41806561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2962955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EB64DA0-B3B0-46C4-B870-6AC0FE558B2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502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232509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D74304-96C8-4167-9900-4BD08A62805D}"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172597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D74304-96C8-4167-9900-4BD08A62805D}"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674631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74304-96C8-4167-9900-4BD08A62805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5292687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0D74304-96C8-4167-9900-4BD08A62805D}" type="datetimeFigureOut">
              <a:rPr lang="en-US" smtClean="0"/>
              <a:t>10/31/2017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209769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74304-96C8-4167-9900-4BD08A62805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i="1">
                <a:effectLst>
                  <a:outerShdw blurRad="38100" dist="38100" dir="2700000" algn="tl">
                    <a:srgbClr val="000000">
                      <a:alpha val="43137"/>
                    </a:srgbClr>
                  </a:outerShdw>
                </a:effectLst>
              </a:defRPr>
            </a:lvl1pPr>
          </a:lstStyle>
          <a:p>
            <a:fld id="{DEB64DA0-B3B0-46C4-B870-6AC0FE558B2F}" type="slidenum">
              <a:rPr lang="en-US" smtClean="0"/>
              <a:pPr/>
              <a:t>‹#›</a:t>
            </a:fld>
            <a:r>
              <a:rPr lang="en-US" dirty="0" smtClean="0"/>
              <a:t>/28</a:t>
            </a:r>
            <a:endParaRPr lang="en-US" dirty="0"/>
          </a:p>
        </p:txBody>
      </p:sp>
    </p:spTree>
    <p:extLst>
      <p:ext uri="{BB962C8B-B14F-4D97-AF65-F5344CB8AC3E}">
        <p14:creationId xmlns:p14="http://schemas.microsoft.com/office/powerpoint/2010/main" val="415970753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0D74304-96C8-4167-9900-4BD08A62805D}" type="datetimeFigureOut">
              <a:rPr lang="en-US" smtClean="0"/>
              <a:t>10/31/2017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349720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11835549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D74304-96C8-4167-9900-4BD08A62805D}"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24743698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D74304-96C8-4167-9900-4BD08A62805D}"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131865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74304-96C8-4167-9900-4BD08A62805D}"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377588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103358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74304-96C8-4167-9900-4BD08A62805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64DA0-B3B0-46C4-B870-6AC0FE558B2F}" type="slidenum">
              <a:rPr lang="en-US" smtClean="0"/>
              <a:t>‹#›</a:t>
            </a:fld>
            <a:endParaRPr lang="en-US"/>
          </a:p>
        </p:txBody>
      </p:sp>
    </p:spTree>
    <p:extLst>
      <p:ext uri="{BB962C8B-B14F-4D97-AF65-F5344CB8AC3E}">
        <p14:creationId xmlns:p14="http://schemas.microsoft.com/office/powerpoint/2010/main" val="376461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D74304-96C8-4167-9900-4BD08A62805D}" type="datetimeFigureOut">
              <a:rPr lang="en-US" smtClean="0"/>
              <a:t>10/31/2017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B64DA0-B3B0-46C4-B870-6AC0FE558B2F}" type="slidenum">
              <a:rPr lang="en-US" smtClean="0"/>
              <a:pPr/>
              <a:t>‹#›</a:t>
            </a:fld>
            <a:r>
              <a:rPr lang="en-US" dirty="0" smtClean="0"/>
              <a:t>/28</a:t>
            </a:r>
            <a:endParaRPr lang="en-US" dirty="0"/>
          </a:p>
        </p:txBody>
      </p:sp>
    </p:spTree>
    <p:extLst>
      <p:ext uri="{BB962C8B-B14F-4D97-AF65-F5344CB8AC3E}">
        <p14:creationId xmlns:p14="http://schemas.microsoft.com/office/powerpoint/2010/main" val="341665401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93192"/>
            <a:ext cx="10341864" cy="2540289"/>
          </a:xfrm>
        </p:spPr>
        <p:txBody>
          <a:bodyPr>
            <a:normAutofit/>
          </a:bodyPr>
          <a:lstStyle/>
          <a:p>
            <a:r>
              <a:rPr lang="en-US" sz="5300" dirty="0" smtClean="0"/>
              <a:t>Building a Christian Philosophy of Education</a:t>
            </a:r>
            <a:r>
              <a:rPr lang="en-US" sz="3600" dirty="0" smtClean="0"/>
              <a:t/>
            </a:r>
            <a:br>
              <a:rPr lang="en-US" sz="3600" dirty="0" smtClean="0"/>
            </a:br>
            <a:endParaRPr lang="en-US" sz="3600" i="1" dirty="0"/>
          </a:p>
        </p:txBody>
      </p:sp>
      <p:sp>
        <p:nvSpPr>
          <p:cNvPr id="3" name="Subtitle 2"/>
          <p:cNvSpPr>
            <a:spLocks noGrp="1"/>
          </p:cNvSpPr>
          <p:nvPr>
            <p:ph type="subTitle" idx="1"/>
          </p:nvPr>
        </p:nvSpPr>
        <p:spPr>
          <a:xfrm>
            <a:off x="1371600" y="3511296"/>
            <a:ext cx="9448800" cy="2990088"/>
          </a:xfrm>
        </p:spPr>
        <p:txBody>
          <a:bodyPr>
            <a:noAutofit/>
          </a:bodyPr>
          <a:lstStyle/>
          <a:p>
            <a:r>
              <a:rPr lang="en-US" sz="2800" dirty="0" smtClean="0">
                <a:effectLst>
                  <a:outerShdw blurRad="38100" dist="38100" dir="2700000" algn="tl">
                    <a:srgbClr val="000000">
                      <a:alpha val="43137"/>
                    </a:srgbClr>
                  </a:outerShdw>
                </a:effectLst>
              </a:rPr>
              <a:t>EDUC 300 / CORE 310 Philosophy of Education</a:t>
            </a:r>
          </a:p>
          <a:p>
            <a:r>
              <a:rPr lang="en-US" sz="2800" dirty="0" smtClean="0">
                <a:effectLst>
                  <a:outerShdw blurRad="38100" dist="38100" dir="2700000" algn="tl">
                    <a:srgbClr val="000000">
                      <a:alpha val="43137"/>
                    </a:srgbClr>
                  </a:outerShdw>
                </a:effectLst>
              </a:rPr>
              <a:t>Dr. S. Holtrop</a:t>
            </a:r>
          </a:p>
          <a:p>
            <a:r>
              <a:rPr lang="en-US" sz="2800" dirty="0" smtClean="0">
                <a:effectLst>
                  <a:outerShdw blurRad="38100" dist="38100" dir="2700000" algn="tl">
                    <a:srgbClr val="000000">
                      <a:alpha val="43137"/>
                    </a:srgbClr>
                  </a:outerShdw>
                </a:effectLst>
              </a:rPr>
              <a:t>Fall 2017</a:t>
            </a:r>
          </a:p>
          <a:p>
            <a:endParaRPr lang="en-US" sz="2800" dirty="0"/>
          </a:p>
        </p:txBody>
      </p:sp>
    </p:spTree>
    <p:extLst>
      <p:ext uri="{BB962C8B-B14F-4D97-AF65-F5344CB8AC3E}">
        <p14:creationId xmlns:p14="http://schemas.microsoft.com/office/powerpoint/2010/main" val="171157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72" y="329184"/>
            <a:ext cx="6358128" cy="740665"/>
          </a:xfrm>
        </p:spPr>
        <p:txBody>
          <a:bodyPr>
            <a:normAutofit fontScale="90000"/>
          </a:bodyPr>
          <a:lstStyle/>
          <a:p>
            <a:r>
              <a:rPr lang="en-US" dirty="0" smtClean="0">
                <a:effectLst>
                  <a:outerShdw blurRad="38100" dist="38100" dir="2700000" algn="tl">
                    <a:srgbClr val="000000">
                      <a:alpha val="43137"/>
                    </a:srgbClr>
                  </a:outerShdw>
                </a:effectLst>
              </a:rPr>
              <a:t>Grace </a:t>
            </a:r>
            <a:r>
              <a:rPr lang="en-US" i="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Justice</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19" y="804672"/>
            <a:ext cx="11231881" cy="4690872"/>
          </a:xfrm>
        </p:spPr>
        <p:txBody>
          <a:bodyPr>
            <a:normAutofit/>
          </a:bodyPr>
          <a:lstStyle/>
          <a:p>
            <a:pPr marL="0" indent="0">
              <a:buNone/>
            </a:pPr>
            <a:r>
              <a:rPr lang="en-US" sz="2400" dirty="0" err="1" smtClean="0">
                <a:effectLst>
                  <a:outerShdw blurRad="38100" dist="38100" dir="2700000" algn="tl">
                    <a:srgbClr val="000000">
                      <a:alpha val="43137"/>
                    </a:srgbClr>
                  </a:outerShdw>
                </a:effectLst>
              </a:rPr>
              <a:t>Sergiovanni</a:t>
            </a:r>
            <a:r>
              <a:rPr lang="en-US" sz="24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leadership </a:t>
            </a:r>
            <a:r>
              <a:rPr lang="en-US" sz="2400" dirty="0" smtClean="0">
                <a:effectLst>
                  <a:outerShdw blurRad="38100" dist="38100" dir="2700000" algn="tl">
                    <a:srgbClr val="000000">
                      <a:alpha val="43137"/>
                    </a:srgbClr>
                  </a:outerShdw>
                </a:effectLst>
              </a:rPr>
              <a:t>quadrants (</a:t>
            </a:r>
            <a:r>
              <a:rPr lang="en-US" sz="2400" dirty="0" smtClean="0">
                <a:effectLst>
                  <a:outerShdw blurRad="38100" dist="38100" dir="2700000" algn="tl">
                    <a:srgbClr val="000000">
                      <a:alpha val="43137"/>
                    </a:srgbClr>
                  </a:outerShdw>
                </a:effectLst>
              </a:rPr>
              <a:t>be strong on tasks AND relationships</a:t>
            </a:r>
            <a:r>
              <a:rPr lang="en-US" sz="2400" dirty="0" smtClean="0">
                <a:effectLst>
                  <a:outerShdw blurRad="38100" dist="38100" dir="2700000" algn="tl">
                    <a:srgbClr val="000000">
                      <a:alpha val="43137"/>
                    </a:srgbClr>
                  </a:outerShdw>
                </a:effectLst>
              </a:rPr>
              <a:t>):</a:t>
            </a:r>
            <a:endParaRPr lang="en-US" sz="2400" dirty="0" smtClean="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943422197"/>
              </p:ext>
            </p:extLst>
          </p:nvPr>
        </p:nvGraphicFramePr>
        <p:xfrm>
          <a:off x="383457" y="1325388"/>
          <a:ext cx="7580672" cy="5364347"/>
        </p:xfrm>
        <a:graphic>
          <a:graphicData uri="http://schemas.openxmlformats.org/drawingml/2006/table">
            <a:tbl>
              <a:tblPr firstRow="1" bandRow="1">
                <a:tableStyleId>{5C22544A-7EE6-4342-B048-85BDC9FD1C3A}</a:tableStyleId>
              </a:tblPr>
              <a:tblGrid>
                <a:gridCol w="1048622">
                  <a:extLst>
                    <a:ext uri="{9D8B030D-6E8A-4147-A177-3AD203B41FA5}">
                      <a16:colId xmlns:a16="http://schemas.microsoft.com/office/drawing/2014/main" val="3323342294"/>
                    </a:ext>
                  </a:extLst>
                </a:gridCol>
                <a:gridCol w="3020801">
                  <a:extLst>
                    <a:ext uri="{9D8B030D-6E8A-4147-A177-3AD203B41FA5}">
                      <a16:colId xmlns:a16="http://schemas.microsoft.com/office/drawing/2014/main" val="2380300658"/>
                    </a:ext>
                  </a:extLst>
                </a:gridCol>
                <a:gridCol w="3511249">
                  <a:extLst>
                    <a:ext uri="{9D8B030D-6E8A-4147-A177-3AD203B41FA5}">
                      <a16:colId xmlns:a16="http://schemas.microsoft.com/office/drawing/2014/main" val="3694355713"/>
                    </a:ext>
                  </a:extLst>
                </a:gridCol>
              </a:tblGrid>
              <a:tr h="2243721">
                <a:tc>
                  <a:txBody>
                    <a:bodyPr/>
                    <a:lstStyle/>
                    <a:p>
                      <a:pPr marL="0" algn="l" defTabSz="914400" rtl="0" eaLnBrk="1" latinLnBrk="0" hangingPunct="1"/>
                      <a:r>
                        <a:rPr lang="en-US" sz="2000" i="1" kern="1200" dirty="0" smtClean="0">
                          <a:solidFill>
                            <a:schemeClr val="accent1">
                              <a:lumMod val="75000"/>
                            </a:schemeClr>
                          </a:solidFill>
                          <a:effectLst/>
                          <a:latin typeface="+mn-lt"/>
                          <a:ea typeface="+mn-ea"/>
                          <a:cs typeface="+mn-cs"/>
                        </a:rPr>
                        <a:t>High Grace,</a:t>
                      </a:r>
                    </a:p>
                    <a:p>
                      <a:pPr marL="0" algn="l" defTabSz="914400" rtl="0" eaLnBrk="1" latinLnBrk="0" hangingPunct="1"/>
                      <a:r>
                        <a:rPr lang="en-US" sz="2000" i="1" kern="1200" dirty="0" smtClean="0">
                          <a:solidFill>
                            <a:schemeClr val="accent1">
                              <a:lumMod val="75000"/>
                            </a:schemeClr>
                          </a:solidFill>
                          <a:effectLst/>
                          <a:latin typeface="+mn-lt"/>
                          <a:ea typeface="+mn-ea"/>
                          <a:cs typeface="+mn-cs"/>
                        </a:rPr>
                        <a:t>High Relationship</a:t>
                      </a:r>
                      <a:endParaRPr lang="en-US" sz="2000" i="1" kern="1200" dirty="0">
                        <a:solidFill>
                          <a:schemeClr val="accent1">
                            <a:lumMod val="75000"/>
                          </a:schemeClr>
                        </a:solidFill>
                        <a:effectLst/>
                        <a:latin typeface="+mn-lt"/>
                        <a:ea typeface="+mn-ea"/>
                        <a:cs typeface="+mn-cs"/>
                      </a:endParaRPr>
                    </a:p>
                  </a:txBody>
                  <a:tcPr vert="vert270">
                    <a:solidFill>
                      <a:srgbClr val="F9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u="sng" kern="1200" dirty="0" smtClean="0">
                          <a:solidFill>
                            <a:schemeClr val="dk1"/>
                          </a:solidFill>
                          <a:effectLst/>
                          <a:latin typeface="+mn-lt"/>
                          <a:ea typeface="+mn-ea"/>
                          <a:cs typeface="+mn-cs"/>
                        </a:rPr>
                        <a:t>Accommodating</a:t>
                      </a:r>
                      <a:r>
                        <a:rPr lang="en-US" sz="2400" i="1" kern="1200" dirty="0" smtClean="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solidFill>
                            <a:schemeClr val="dk1"/>
                          </a:solidFill>
                          <a:effectLst/>
                          <a:latin typeface="+mn-lt"/>
                          <a:ea typeface="+mn-ea"/>
                          <a:cs typeface="+mn-cs"/>
                        </a:rPr>
                        <a:t>--more grace than justice</a:t>
                      </a:r>
                    </a:p>
                    <a:p>
                      <a:endParaRPr lang="en-US" sz="2400" i="1" dirty="0">
                        <a:effectLst/>
                      </a:endParaRPr>
                    </a:p>
                  </a:txBody>
                  <a:tcPr>
                    <a:solidFill>
                      <a:srgbClr val="E8A2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u="sng" dirty="0" smtClean="0">
                          <a:effectLst>
                            <a:outerShdw blurRad="38100" dist="38100" dir="2700000" algn="tl">
                              <a:srgbClr val="000000">
                                <a:alpha val="43137"/>
                              </a:srgbClr>
                            </a:outerShdw>
                          </a:effectLst>
                        </a:rPr>
                        <a:t>Collaborating</a:t>
                      </a:r>
                      <a:r>
                        <a:rPr lang="en-US" sz="2400" i="0" dirty="0" smtClean="0">
                          <a:effectLst>
                            <a:outerShdw blurRad="38100" dist="38100" dir="2700000" algn="tl">
                              <a:srgbClr val="000000">
                                <a:alpha val="43137"/>
                              </a:srgbClr>
                            </a:outerShdw>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smtClean="0">
                          <a:effectLst>
                            <a:outerShdw blurRad="38100" dist="38100" dir="2700000" algn="tl">
                              <a:srgbClr val="000000">
                                <a:alpha val="43137"/>
                              </a:srgbClr>
                            </a:outerShdw>
                          </a:effectLst>
                        </a:rPr>
                        <a:t>--both justice and grace</a:t>
                      </a:r>
                    </a:p>
                    <a:p>
                      <a:endParaRPr lang="en-US" sz="2400" i="1" dirty="0">
                        <a:effectLst/>
                      </a:endParaRPr>
                    </a:p>
                  </a:txBody>
                  <a:tcPr/>
                </a:tc>
                <a:extLst>
                  <a:ext uri="{0D108BD9-81ED-4DB2-BD59-A6C34878D82A}">
                    <a16:rowId xmlns:a16="http://schemas.microsoft.com/office/drawing/2014/main" val="4000112436"/>
                  </a:ext>
                </a:extLst>
              </a:tr>
              <a:tr h="2131272">
                <a:tc>
                  <a:txBody>
                    <a:bodyPr/>
                    <a:lstStyle/>
                    <a:p>
                      <a:r>
                        <a:rPr lang="en-US" sz="2000" b="1" i="1" dirty="0" smtClean="0">
                          <a:solidFill>
                            <a:schemeClr val="accent1">
                              <a:lumMod val="75000"/>
                            </a:schemeClr>
                          </a:solidFill>
                          <a:effectLst/>
                        </a:rPr>
                        <a:t>Low Grace,</a:t>
                      </a:r>
                    </a:p>
                    <a:p>
                      <a:r>
                        <a:rPr lang="en-US" sz="2000" b="1" i="1" dirty="0" smtClean="0">
                          <a:solidFill>
                            <a:schemeClr val="accent1">
                              <a:lumMod val="75000"/>
                            </a:schemeClr>
                          </a:solidFill>
                          <a:effectLst/>
                        </a:rPr>
                        <a:t>Low Relationship</a:t>
                      </a:r>
                    </a:p>
                    <a:p>
                      <a:endParaRPr lang="en-US" sz="2000" i="1" dirty="0">
                        <a:solidFill>
                          <a:schemeClr val="accent1">
                            <a:lumMod val="75000"/>
                          </a:schemeClr>
                        </a:solidFill>
                        <a:effectLst/>
                      </a:endParaRPr>
                    </a:p>
                  </a:txBody>
                  <a:tcPr vert="vert270">
                    <a:solidFill>
                      <a:srgbClr val="F9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sng" dirty="0" smtClean="0">
                          <a:effectLst/>
                        </a:rPr>
                        <a:t>Avoiding</a:t>
                      </a:r>
                      <a:r>
                        <a:rPr lang="en-US" sz="2400" b="1" i="0" dirty="0" smtClean="0">
                          <a:effectLst/>
                        </a:rPr>
                        <a:t> </a:t>
                      </a:r>
                      <a:r>
                        <a:rPr lang="en-US" sz="2400" b="1" i="1"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effectLst/>
                        </a:rPr>
                        <a:t>--neither grace nor justice</a:t>
                      </a:r>
                    </a:p>
                    <a:p>
                      <a:endParaRPr lang="en-US" sz="2400" i="1" dirty="0">
                        <a:effectLst/>
                      </a:endParaRPr>
                    </a:p>
                  </a:txBody>
                  <a:tcPr>
                    <a:solidFill>
                      <a:srgbClr val="E8A2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sng" dirty="0" smtClean="0">
                          <a:effectLst/>
                        </a:rPr>
                        <a:t>Controlling</a:t>
                      </a:r>
                      <a:r>
                        <a:rPr lang="en-US" sz="2400" b="1" i="0"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effectLst/>
                        </a:rPr>
                        <a:t>--more justice than grace</a:t>
                      </a:r>
                    </a:p>
                    <a:p>
                      <a:endParaRPr lang="en-US" sz="2400" i="1" dirty="0">
                        <a:effectLst/>
                      </a:endParaRPr>
                    </a:p>
                  </a:txBody>
                  <a:tcPr>
                    <a:solidFill>
                      <a:srgbClr val="E8A2A2"/>
                    </a:solidFill>
                  </a:tcPr>
                </a:tc>
                <a:extLst>
                  <a:ext uri="{0D108BD9-81ED-4DB2-BD59-A6C34878D82A}">
                    <a16:rowId xmlns:a16="http://schemas.microsoft.com/office/drawing/2014/main" val="1920430714"/>
                  </a:ext>
                </a:extLst>
              </a:tr>
              <a:tr h="989354">
                <a:tc>
                  <a:txBody>
                    <a:bodyPr/>
                    <a:lstStyle/>
                    <a:p>
                      <a:endParaRPr lang="en-US" dirty="0">
                        <a:effectLst/>
                      </a:endParaRPr>
                    </a:p>
                  </a:txBody>
                  <a:tcPr/>
                </a:tc>
                <a:tc>
                  <a:txBody>
                    <a:bodyPr/>
                    <a:lstStyle/>
                    <a:p>
                      <a:r>
                        <a:rPr lang="en-US" sz="2000" b="1" dirty="0" smtClean="0">
                          <a:solidFill>
                            <a:schemeClr val="accent1">
                              <a:lumMod val="75000"/>
                            </a:schemeClr>
                          </a:solidFill>
                          <a:effectLst/>
                        </a:rPr>
                        <a:t>Low justice</a:t>
                      </a:r>
                    </a:p>
                    <a:p>
                      <a:r>
                        <a:rPr lang="en-US" sz="2000" b="1" dirty="0" smtClean="0">
                          <a:solidFill>
                            <a:schemeClr val="accent1">
                              <a:lumMod val="75000"/>
                            </a:schemeClr>
                          </a:solidFill>
                          <a:effectLst/>
                        </a:rPr>
                        <a:t>Low</a:t>
                      </a:r>
                      <a:r>
                        <a:rPr lang="en-US" sz="2000" b="1" baseline="0" dirty="0" smtClean="0">
                          <a:solidFill>
                            <a:schemeClr val="accent1">
                              <a:lumMod val="75000"/>
                            </a:schemeClr>
                          </a:solidFill>
                          <a:effectLst/>
                        </a:rPr>
                        <a:t> task orientation</a:t>
                      </a:r>
                      <a:endParaRPr lang="en-US" sz="2000" b="1" dirty="0">
                        <a:solidFill>
                          <a:schemeClr val="accent1">
                            <a:lumMod val="75000"/>
                          </a:schemeClr>
                        </a:solidFill>
                        <a:effectLst/>
                      </a:endParaRPr>
                    </a:p>
                  </a:txBody>
                  <a:tcPr>
                    <a:solidFill>
                      <a:srgbClr val="F9E8E8"/>
                    </a:solidFill>
                  </a:tcPr>
                </a:tc>
                <a:tc>
                  <a:txBody>
                    <a:bodyPr/>
                    <a:lstStyle/>
                    <a:p>
                      <a:r>
                        <a:rPr lang="en-US" sz="2000" b="1" dirty="0" smtClean="0">
                          <a:solidFill>
                            <a:schemeClr val="accent1">
                              <a:lumMod val="75000"/>
                            </a:schemeClr>
                          </a:solidFill>
                          <a:effectLst/>
                        </a:rPr>
                        <a:t>High</a:t>
                      </a:r>
                      <a:r>
                        <a:rPr lang="en-US" sz="2000" b="1" baseline="0" dirty="0" smtClean="0">
                          <a:solidFill>
                            <a:schemeClr val="accent1">
                              <a:lumMod val="75000"/>
                            </a:schemeClr>
                          </a:solidFill>
                          <a:effectLst/>
                        </a:rPr>
                        <a:t> justice</a:t>
                      </a:r>
                    </a:p>
                    <a:p>
                      <a:r>
                        <a:rPr lang="en-US" sz="2000" b="1" baseline="0" dirty="0" smtClean="0">
                          <a:solidFill>
                            <a:schemeClr val="accent1">
                              <a:lumMod val="75000"/>
                            </a:schemeClr>
                          </a:solidFill>
                          <a:effectLst/>
                        </a:rPr>
                        <a:t>High task orientation</a:t>
                      </a:r>
                      <a:endParaRPr lang="en-US" sz="2000" b="1" dirty="0">
                        <a:solidFill>
                          <a:schemeClr val="accent1">
                            <a:lumMod val="75000"/>
                          </a:schemeClr>
                        </a:solidFill>
                        <a:effectLst/>
                      </a:endParaRPr>
                    </a:p>
                  </a:txBody>
                  <a:tcPr/>
                </a:tc>
                <a:extLst>
                  <a:ext uri="{0D108BD9-81ED-4DB2-BD59-A6C34878D82A}">
                    <a16:rowId xmlns:a16="http://schemas.microsoft.com/office/drawing/2014/main" val="2148496492"/>
                  </a:ext>
                </a:extLst>
              </a:tr>
            </a:tbl>
          </a:graphicData>
        </a:graphic>
      </p:graphicFrame>
      <p:sp>
        <p:nvSpPr>
          <p:cNvPr id="6" name="TextBox 5"/>
          <p:cNvSpPr txBox="1"/>
          <p:nvPr/>
        </p:nvSpPr>
        <p:spPr>
          <a:xfrm>
            <a:off x="8327136" y="3223014"/>
            <a:ext cx="3599393" cy="3539430"/>
          </a:xfrm>
          <a:prstGeom prst="rect">
            <a:avLst/>
          </a:prstGeom>
          <a:noFill/>
        </p:spPr>
        <p:txBody>
          <a:bodyPr wrap="square" rtlCol="0">
            <a:spAutoFit/>
          </a:bodyPr>
          <a:lstStyle/>
          <a:p>
            <a:r>
              <a:rPr lang="en-US" sz="3200" u="sng" dirty="0" smtClean="0">
                <a:solidFill>
                  <a:srgbClr val="FFFF00"/>
                </a:solidFill>
              </a:rPr>
              <a:t>Think-Pair-Share:  </a:t>
            </a:r>
            <a:r>
              <a:rPr lang="en-US" sz="3200" i="1" dirty="0" smtClean="0">
                <a:solidFill>
                  <a:srgbClr val="FFFF00"/>
                </a:solidFill>
              </a:rPr>
              <a:t>Pick two </a:t>
            </a:r>
            <a:r>
              <a:rPr lang="en-US" sz="3200" i="1" dirty="0" err="1" smtClean="0">
                <a:solidFill>
                  <a:srgbClr val="FFFF00"/>
                </a:solidFill>
              </a:rPr>
              <a:t>quandrants</a:t>
            </a:r>
            <a:r>
              <a:rPr lang="en-US" sz="3200" i="1" dirty="0" smtClean="0">
                <a:solidFill>
                  <a:srgbClr val="FFFF00"/>
                </a:solidFill>
              </a:rPr>
              <a:t> and identify teacher behaviors you’ve experienced in each quadrant</a:t>
            </a:r>
            <a:endParaRPr lang="en-US" sz="3200" i="1" dirty="0">
              <a:solidFill>
                <a:srgbClr val="FFFF00"/>
              </a:solidFill>
            </a:endParaRPr>
          </a:p>
        </p:txBody>
      </p:sp>
    </p:spTree>
    <p:extLst>
      <p:ext uri="{BB962C8B-B14F-4D97-AF65-F5344CB8AC3E}">
        <p14:creationId xmlns:p14="http://schemas.microsoft.com/office/powerpoint/2010/main" val="4183649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8696"/>
            <a:ext cx="10820400" cy="1293028"/>
          </a:xfrm>
        </p:spPr>
        <p:txBody>
          <a:bodyPr>
            <a:normAutofit/>
          </a:bodyPr>
          <a:lstStyle/>
          <a:p>
            <a:r>
              <a:rPr lang="en-US" dirty="0" smtClean="0"/>
              <a:t>Grace (&amp; Justice) with fallen students </a:t>
            </a:r>
            <a:br>
              <a:rPr lang="en-US" dirty="0" smtClean="0"/>
            </a:br>
            <a:r>
              <a:rPr lang="en-US" sz="2800" dirty="0" smtClean="0"/>
              <a:t>(or employees, </a:t>
            </a:r>
            <a:r>
              <a:rPr lang="en-US" sz="2800" dirty="0" smtClean="0"/>
              <a:t>clients, voters, </a:t>
            </a:r>
            <a:r>
              <a:rPr lang="en-US" sz="2800" dirty="0" smtClean="0"/>
              <a:t>or suspects)</a:t>
            </a:r>
            <a:endParaRPr lang="en-US" sz="2800" dirty="0"/>
          </a:p>
        </p:txBody>
      </p:sp>
      <p:sp>
        <p:nvSpPr>
          <p:cNvPr id="4" name="TextBox 3"/>
          <p:cNvSpPr txBox="1"/>
          <p:nvPr/>
        </p:nvSpPr>
        <p:spPr>
          <a:xfrm>
            <a:off x="7514493" y="0"/>
            <a:ext cx="3839308" cy="323165"/>
          </a:xfrm>
          <a:prstGeom prst="rect">
            <a:avLst/>
          </a:prstGeom>
          <a:noFill/>
        </p:spPr>
        <p:txBody>
          <a:bodyPr wrap="square" rtlCol="0">
            <a:spAutoFit/>
          </a:bodyPr>
          <a:lstStyle/>
          <a:p>
            <a:r>
              <a:rPr lang="en-US" sz="1500" dirty="0" smtClean="0">
                <a:effectLst>
                  <a:outerShdw blurRad="38100" dist="38100" dir="2700000" algn="tl">
                    <a:srgbClr val="000000">
                      <a:alpha val="43137"/>
                    </a:srgbClr>
                  </a:outerShdw>
                </a:effectLst>
              </a:rPr>
              <a:t>Questions from Discussion Forum</a:t>
            </a:r>
            <a:endParaRPr lang="en-US" sz="1500" dirty="0">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9156"/>
          <a:stretch/>
        </p:blipFill>
        <p:spPr>
          <a:xfrm>
            <a:off x="9991153" y="3213355"/>
            <a:ext cx="2200847" cy="1428093"/>
          </a:xfrm>
          <a:prstGeom prst="rect">
            <a:avLst/>
          </a:prstGeom>
        </p:spPr>
      </p:pic>
      <p:sp>
        <p:nvSpPr>
          <p:cNvPr id="6" name="Rectangle 5"/>
          <p:cNvSpPr/>
          <p:nvPr/>
        </p:nvSpPr>
        <p:spPr>
          <a:xfrm>
            <a:off x="416689" y="1748348"/>
            <a:ext cx="10937112" cy="4401205"/>
          </a:xfrm>
          <a:prstGeom prst="rect">
            <a:avLst/>
          </a:prstGeom>
        </p:spPr>
        <p:txBody>
          <a:bodyPr wrap="square">
            <a:spAutoFit/>
          </a:bodyPr>
          <a:lstStyle/>
          <a:p>
            <a:pPr marL="457200" lvl="0" indent="-457200">
              <a:buFont typeface="+mj-lt"/>
              <a:buAutoNum type="arabicPeriod"/>
            </a:pPr>
            <a:r>
              <a:rPr lang="en-US" sz="2800" dirty="0"/>
              <a:t>How can we teach students that the spirit lives within them?</a:t>
            </a:r>
          </a:p>
          <a:p>
            <a:pPr marL="457200" lvl="0" indent="-457200">
              <a:buFont typeface="+mj-lt"/>
              <a:buAutoNum type="arabicPeriod"/>
            </a:pPr>
            <a:r>
              <a:rPr lang="en-US" sz="2800" u="sng" dirty="0"/>
              <a:t>What do you do with a student like Acacia (chapter 1, p. 14) who knows what buttons to push and then get angry and doesn’t listen when disciplined?</a:t>
            </a:r>
            <a:endParaRPr lang="en-US" sz="2800" dirty="0"/>
          </a:p>
          <a:p>
            <a:pPr marL="457200" lvl="0" indent="-457200">
              <a:buFont typeface="+mj-lt"/>
              <a:buAutoNum type="arabicPeriod"/>
            </a:pPr>
            <a:r>
              <a:rPr lang="en-US" sz="2800" dirty="0"/>
              <a:t>What’s more important, reconciliation or justice</a:t>
            </a:r>
            <a:r>
              <a:rPr lang="en-US" sz="2800" dirty="0" smtClean="0"/>
              <a:t>?</a:t>
            </a:r>
          </a:p>
          <a:p>
            <a:pPr lvl="0"/>
            <a:endParaRPr lang="en-US" sz="2800" dirty="0" smtClean="0">
              <a:solidFill>
                <a:srgbClr val="FFFF00"/>
              </a:solidFill>
            </a:endParaRPr>
          </a:p>
          <a:p>
            <a:pPr lvl="0"/>
            <a:r>
              <a:rPr lang="en-US" sz="2800" dirty="0" smtClean="0">
                <a:solidFill>
                  <a:srgbClr val="FFFF00"/>
                </a:solidFill>
              </a:rPr>
              <a:t>Small groups (education majors get with someone who’s </a:t>
            </a:r>
            <a:br>
              <a:rPr lang="en-US" sz="2800" dirty="0" smtClean="0">
                <a:solidFill>
                  <a:srgbClr val="FFFF00"/>
                </a:solidFill>
              </a:rPr>
            </a:br>
            <a:r>
              <a:rPr lang="en-US" sz="2800" dirty="0" smtClean="0">
                <a:solidFill>
                  <a:srgbClr val="FFFF00"/>
                </a:solidFill>
              </a:rPr>
              <a:t>not an ed. major):</a:t>
            </a:r>
          </a:p>
          <a:p>
            <a:pPr marL="457200" lvl="0" indent="-457200">
              <a:buFont typeface="Arial" panose="020B0604020202020204" pitchFamily="34" charset="0"/>
              <a:buChar char="•"/>
            </a:pPr>
            <a:r>
              <a:rPr lang="en-US" sz="2800" dirty="0" smtClean="0">
                <a:solidFill>
                  <a:srgbClr val="FFFF00"/>
                </a:solidFill>
              </a:rPr>
              <a:t>How do these concepts apply to business employees, sports-team players, news room employees, or voters?  </a:t>
            </a:r>
            <a:endParaRPr lang="en-US" sz="2800" dirty="0">
              <a:solidFill>
                <a:srgbClr val="FFFF00"/>
              </a:solidFill>
            </a:endParaRPr>
          </a:p>
        </p:txBody>
      </p:sp>
      <p:sp>
        <p:nvSpPr>
          <p:cNvPr id="3" name="Slide Number Placeholder 2"/>
          <p:cNvSpPr>
            <a:spLocks noGrp="1"/>
          </p:cNvSpPr>
          <p:nvPr>
            <p:ph type="sldNum" sz="quarter" idx="12"/>
          </p:nvPr>
        </p:nvSpPr>
        <p:spPr>
          <a:xfrm>
            <a:off x="8763000" y="285747"/>
            <a:ext cx="2743200" cy="365125"/>
          </a:xfrm>
        </p:spPr>
        <p:txBody>
          <a:bodyPr/>
          <a:lstStyle/>
          <a:p>
            <a:fld id="{DEB64DA0-B3B0-46C4-B870-6AC0FE558B2F}" type="slidenum">
              <a:rPr lang="en-US" smtClean="0"/>
              <a:t>11</a:t>
            </a:fld>
            <a:endParaRPr lang="en-US" dirty="0"/>
          </a:p>
        </p:txBody>
      </p:sp>
    </p:spTree>
    <p:extLst>
      <p:ext uri="{BB962C8B-B14F-4D97-AF65-F5344CB8AC3E}">
        <p14:creationId xmlns:p14="http://schemas.microsoft.com/office/powerpoint/2010/main" val="3762675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570" y="438696"/>
            <a:ext cx="8825630" cy="1293028"/>
          </a:xfrm>
        </p:spPr>
        <p:txBody>
          <a:bodyPr/>
          <a:lstStyle/>
          <a:p>
            <a:r>
              <a:rPr lang="en-US" dirty="0" smtClean="0"/>
              <a:t>Grace in a fallen environment</a:t>
            </a:r>
            <a:endParaRPr lang="en-US" sz="2800" dirty="0"/>
          </a:p>
        </p:txBody>
      </p:sp>
      <p:sp>
        <p:nvSpPr>
          <p:cNvPr id="3" name="Content Placeholder 2"/>
          <p:cNvSpPr>
            <a:spLocks noGrp="1"/>
          </p:cNvSpPr>
          <p:nvPr>
            <p:ph idx="1"/>
          </p:nvPr>
        </p:nvSpPr>
        <p:spPr>
          <a:xfrm>
            <a:off x="462987" y="1640910"/>
            <a:ext cx="7558269" cy="5217090"/>
          </a:xfrm>
        </p:spPr>
        <p:txBody>
          <a:bodyPr>
            <a:normAutofit/>
          </a:bodyPr>
          <a:lstStyle/>
          <a:p>
            <a:pPr marL="457200" indent="-457200">
              <a:buFont typeface="+mj-lt"/>
              <a:buAutoNum type="arabicPeriod"/>
            </a:pPr>
            <a:endParaRPr lang="en-US" u="sng" dirty="0" smtClean="0"/>
          </a:p>
          <a:p>
            <a:pPr marL="514350" indent="-514350">
              <a:buFont typeface="+mj-lt"/>
              <a:buAutoNum type="arabicPeriod"/>
            </a:pPr>
            <a:endParaRPr lang="en-US" dirty="0" smtClean="0">
              <a:effectLst/>
            </a:endParaRPr>
          </a:p>
        </p:txBody>
      </p:sp>
      <p:sp>
        <p:nvSpPr>
          <p:cNvPr id="4" name="TextBox 3"/>
          <p:cNvSpPr txBox="1"/>
          <p:nvPr/>
        </p:nvSpPr>
        <p:spPr>
          <a:xfrm>
            <a:off x="7186247" y="0"/>
            <a:ext cx="4167554" cy="323165"/>
          </a:xfrm>
          <a:prstGeom prst="rect">
            <a:avLst/>
          </a:prstGeom>
          <a:noFill/>
        </p:spPr>
        <p:txBody>
          <a:bodyPr wrap="square" rtlCol="0">
            <a:spAutoFit/>
          </a:bodyPr>
          <a:lstStyle/>
          <a:p>
            <a:r>
              <a:rPr lang="en-US" sz="1500" dirty="0" smtClean="0">
                <a:effectLst>
                  <a:outerShdw blurRad="38100" dist="38100" dir="2700000" algn="tl">
                    <a:srgbClr val="000000">
                      <a:alpha val="43137"/>
                    </a:srgbClr>
                  </a:outerShdw>
                </a:effectLst>
              </a:rPr>
              <a:t>Questions from Discussion Forum</a:t>
            </a:r>
            <a:endParaRPr lang="en-US" sz="15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256" y="1640910"/>
            <a:ext cx="3928157" cy="2949563"/>
          </a:xfrm>
          <a:prstGeom prst="rect">
            <a:avLst/>
          </a:prstGeom>
        </p:spPr>
      </p:pic>
      <p:sp>
        <p:nvSpPr>
          <p:cNvPr id="6" name="Rectangle 5"/>
          <p:cNvSpPr/>
          <p:nvPr/>
        </p:nvSpPr>
        <p:spPr>
          <a:xfrm>
            <a:off x="88777" y="1640910"/>
            <a:ext cx="7932479" cy="5478423"/>
          </a:xfrm>
          <a:prstGeom prst="rect">
            <a:avLst/>
          </a:prstGeom>
        </p:spPr>
        <p:txBody>
          <a:bodyPr wrap="square">
            <a:spAutoFit/>
          </a:bodyPr>
          <a:lstStyle/>
          <a:p>
            <a:pPr marL="342900" lvl="0" indent="-342900">
              <a:buFont typeface="+mj-lt"/>
              <a:buAutoNum type="arabicPeriod"/>
            </a:pPr>
            <a:r>
              <a:rPr lang="en-US" sz="2400" dirty="0"/>
              <a:t>Why does the concept of grace make so much sense but is so hard to live out?</a:t>
            </a:r>
          </a:p>
          <a:p>
            <a:pPr marL="342900" lvl="0" indent="-342900">
              <a:buFont typeface="+mj-lt"/>
              <a:buAutoNum type="arabicPeriod"/>
            </a:pPr>
            <a:r>
              <a:rPr lang="en-US" sz="2400" dirty="0"/>
              <a:t>From what I have read and seen in my practicum, how do we get parents to participate in their child’s life and help them do good in school?</a:t>
            </a:r>
          </a:p>
          <a:p>
            <a:pPr marL="342900" lvl="0" indent="-342900">
              <a:buFont typeface="+mj-lt"/>
              <a:buAutoNum type="arabicPeriod"/>
            </a:pPr>
            <a:r>
              <a:rPr lang="en-US" sz="2400" dirty="0"/>
              <a:t>What would be an example of giving a student grace when they really deserve to be disciplined? How do you balance grace and discipline? Does this look different in elementary schools and secondary schools?  </a:t>
            </a:r>
          </a:p>
          <a:p>
            <a:pPr marL="342900" lvl="0" indent="-342900">
              <a:buFont typeface="+mj-lt"/>
              <a:buAutoNum type="arabicPeriod"/>
            </a:pPr>
            <a:r>
              <a:rPr lang="en-US" sz="2400" dirty="0"/>
              <a:t>- How do teachers avoid “creating an atmosphere where performance is the name of the game” while still achieving order and high test results?</a:t>
            </a:r>
          </a:p>
          <a:p>
            <a:pPr marL="342900" indent="-342900">
              <a:buFont typeface="+mj-lt"/>
              <a:buAutoNum type="arabicPeriod"/>
            </a:pPr>
            <a:endParaRPr lang="en-US" sz="1400" dirty="0" smtClean="0"/>
          </a:p>
        </p:txBody>
      </p:sp>
      <p:sp>
        <p:nvSpPr>
          <p:cNvPr id="8" name="Slide Number Placeholder 7"/>
          <p:cNvSpPr>
            <a:spLocks noGrp="1"/>
          </p:cNvSpPr>
          <p:nvPr>
            <p:ph type="sldNum" sz="quarter" idx="12"/>
          </p:nvPr>
        </p:nvSpPr>
        <p:spPr/>
        <p:txBody>
          <a:bodyPr/>
          <a:lstStyle/>
          <a:p>
            <a:fld id="{DEB64DA0-B3B0-46C4-B870-6AC0FE558B2F}" type="slidenum">
              <a:rPr lang="en-US" smtClean="0"/>
              <a:t>12</a:t>
            </a:fld>
            <a:endParaRPr lang="en-US"/>
          </a:p>
        </p:txBody>
      </p:sp>
    </p:spTree>
    <p:extLst>
      <p:ext uri="{BB962C8B-B14F-4D97-AF65-F5344CB8AC3E}">
        <p14:creationId xmlns:p14="http://schemas.microsoft.com/office/powerpoint/2010/main" val="209889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570" y="438696"/>
            <a:ext cx="8825630" cy="1293028"/>
          </a:xfrm>
        </p:spPr>
        <p:txBody>
          <a:bodyPr/>
          <a:lstStyle/>
          <a:p>
            <a:r>
              <a:rPr lang="en-US" dirty="0" smtClean="0"/>
              <a:t>Grace in a fallen environment</a:t>
            </a:r>
            <a:endParaRPr lang="en-US" sz="2800" dirty="0"/>
          </a:p>
        </p:txBody>
      </p:sp>
      <p:sp>
        <p:nvSpPr>
          <p:cNvPr id="3" name="Content Placeholder 2"/>
          <p:cNvSpPr>
            <a:spLocks noGrp="1"/>
          </p:cNvSpPr>
          <p:nvPr>
            <p:ph idx="1"/>
          </p:nvPr>
        </p:nvSpPr>
        <p:spPr>
          <a:xfrm>
            <a:off x="462987" y="1640910"/>
            <a:ext cx="7558269" cy="5217090"/>
          </a:xfrm>
        </p:spPr>
        <p:txBody>
          <a:bodyPr>
            <a:normAutofit/>
          </a:bodyPr>
          <a:lstStyle/>
          <a:p>
            <a:pPr marL="457200" indent="-457200">
              <a:buFont typeface="+mj-lt"/>
              <a:buAutoNum type="arabicPeriod"/>
            </a:pPr>
            <a:endParaRPr lang="en-US" u="sng" dirty="0" smtClean="0"/>
          </a:p>
          <a:p>
            <a:pPr marL="514350" indent="-514350">
              <a:buFont typeface="+mj-lt"/>
              <a:buAutoNum type="arabicPeriod"/>
            </a:pPr>
            <a:endParaRPr lang="en-US" dirty="0" smtClean="0">
              <a:effectLst/>
            </a:endParaRPr>
          </a:p>
        </p:txBody>
      </p:sp>
      <p:sp>
        <p:nvSpPr>
          <p:cNvPr id="4" name="TextBox 3"/>
          <p:cNvSpPr txBox="1"/>
          <p:nvPr/>
        </p:nvSpPr>
        <p:spPr>
          <a:xfrm>
            <a:off x="7186247" y="0"/>
            <a:ext cx="4167554" cy="323165"/>
          </a:xfrm>
          <a:prstGeom prst="rect">
            <a:avLst/>
          </a:prstGeom>
          <a:noFill/>
        </p:spPr>
        <p:txBody>
          <a:bodyPr wrap="square" rtlCol="0">
            <a:spAutoFit/>
          </a:bodyPr>
          <a:lstStyle/>
          <a:p>
            <a:r>
              <a:rPr lang="en-US" sz="1500" dirty="0" smtClean="0">
                <a:effectLst>
                  <a:outerShdw blurRad="38100" dist="38100" dir="2700000" algn="tl">
                    <a:srgbClr val="000000">
                      <a:alpha val="43137"/>
                    </a:srgbClr>
                  </a:outerShdw>
                </a:effectLst>
              </a:rPr>
              <a:t>Questions from Discussion Forum</a:t>
            </a:r>
            <a:endParaRPr lang="en-US" sz="1500" dirty="0">
              <a:effectLst>
                <a:outerShdw blurRad="38100" dist="38100" dir="2700000" algn="tl">
                  <a:srgbClr val="000000">
                    <a:alpha val="43137"/>
                  </a:srgbClr>
                </a:outerShdw>
              </a:effectLst>
            </a:endParaRPr>
          </a:p>
        </p:txBody>
      </p:sp>
      <p:pic>
        <p:nvPicPr>
          <p:cNvPr id="1026" name="Picture 2" descr="Image result for christian b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469" y="1847255"/>
            <a:ext cx="7304332" cy="41784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0161" y="1847254"/>
            <a:ext cx="3575183" cy="1754326"/>
          </a:xfrm>
          <a:prstGeom prst="rect">
            <a:avLst/>
          </a:prstGeom>
          <a:noFill/>
        </p:spPr>
        <p:txBody>
          <a:bodyPr wrap="square" rtlCol="0">
            <a:spAutoFit/>
          </a:bodyPr>
          <a:lstStyle/>
          <a:p>
            <a:pPr algn="r"/>
            <a:r>
              <a:rPr lang="en-US" sz="3600" i="1" dirty="0" smtClean="0">
                <a:solidFill>
                  <a:srgbClr val="FFFF00"/>
                </a:solidFill>
              </a:rPr>
              <a:t>Applications outside of education?  </a:t>
            </a:r>
            <a:endParaRPr lang="en-US" sz="3600" i="1" dirty="0">
              <a:solidFill>
                <a:srgbClr val="FFFF00"/>
              </a:solidFill>
            </a:endParaRPr>
          </a:p>
        </p:txBody>
      </p:sp>
      <p:sp>
        <p:nvSpPr>
          <p:cNvPr id="5" name="Slide Number Placeholder 4"/>
          <p:cNvSpPr>
            <a:spLocks noGrp="1"/>
          </p:cNvSpPr>
          <p:nvPr>
            <p:ph type="sldNum" sz="quarter" idx="12"/>
          </p:nvPr>
        </p:nvSpPr>
        <p:spPr/>
        <p:txBody>
          <a:bodyPr/>
          <a:lstStyle/>
          <a:p>
            <a:fld id="{DEB64DA0-B3B0-46C4-B870-6AC0FE558B2F}" type="slidenum">
              <a:rPr lang="en-US" smtClean="0"/>
              <a:t>13</a:t>
            </a:fld>
            <a:endParaRPr lang="en-US"/>
          </a:p>
        </p:txBody>
      </p:sp>
    </p:spTree>
    <p:extLst>
      <p:ext uri="{BB962C8B-B14F-4D97-AF65-F5344CB8AC3E}">
        <p14:creationId xmlns:p14="http://schemas.microsoft.com/office/powerpoint/2010/main" val="257361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33" y="468654"/>
            <a:ext cx="8458200" cy="1534316"/>
          </a:xfrm>
        </p:spPr>
        <p:txBody>
          <a:bodyPr>
            <a:normAutofit fontScale="90000"/>
          </a:bodyPr>
          <a:lstStyle/>
          <a:p>
            <a:r>
              <a:rPr lang="en-US" dirty="0" smtClean="0"/>
              <a:t>Grace applied to the Christian &amp; public environments</a:t>
            </a:r>
            <a:br>
              <a:rPr lang="en-US" dirty="0" smtClean="0"/>
            </a:br>
            <a:r>
              <a:rPr lang="en-US" sz="3600" i="1" u="sng" dirty="0" smtClean="0">
                <a:solidFill>
                  <a:srgbClr val="FFFF00"/>
                </a:solidFill>
                <a:effectLst>
                  <a:outerShdw blurRad="38100" dist="38100" dir="2700000" algn="tl">
                    <a:srgbClr val="000000">
                      <a:alpha val="43137"/>
                    </a:srgbClr>
                  </a:outerShdw>
                </a:effectLst>
              </a:rPr>
              <a:t>Think-pair-share:  Pairs pick one</a:t>
            </a:r>
            <a:endParaRPr lang="en-US" sz="3600" i="1" u="sng"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8233" y="2140130"/>
            <a:ext cx="10820400" cy="4855029"/>
          </a:xfrm>
        </p:spPr>
        <p:txBody>
          <a:bodyPr>
            <a:normAutofit fontScale="92500"/>
          </a:bodyPr>
          <a:lstStyle/>
          <a:p>
            <a:pPr marL="457200" indent="-457200">
              <a:buFont typeface="+mj-lt"/>
              <a:buAutoNum type="arabicPeriod"/>
            </a:pPr>
            <a:r>
              <a:rPr lang="en-US" sz="3200" dirty="0" smtClean="0"/>
              <a:t>In what ways can you see Graham’s ideas </a:t>
            </a:r>
            <a:br>
              <a:rPr lang="en-US" sz="3200" dirty="0" smtClean="0"/>
            </a:br>
            <a:r>
              <a:rPr lang="en-US" sz="3200" dirty="0" smtClean="0"/>
              <a:t>working well in a Christian school </a:t>
            </a:r>
            <a:br>
              <a:rPr lang="en-US" sz="3200" dirty="0" smtClean="0"/>
            </a:br>
            <a:r>
              <a:rPr lang="en-US" sz="3200" dirty="0" smtClean="0"/>
              <a:t>environment?</a:t>
            </a:r>
          </a:p>
          <a:p>
            <a:pPr marL="457200" indent="-457200">
              <a:buFont typeface="+mj-lt"/>
              <a:buAutoNum type="arabicPeriod"/>
            </a:pPr>
            <a:r>
              <a:rPr lang="en-US" sz="3200" dirty="0" smtClean="0"/>
              <a:t>In </a:t>
            </a:r>
            <a:r>
              <a:rPr lang="en-US" sz="3200" dirty="0"/>
              <a:t>what ways can you see Graham’s ideas </a:t>
            </a:r>
            <a:r>
              <a:rPr lang="en-US" sz="3200" dirty="0" smtClean="0"/>
              <a:t/>
            </a:r>
            <a:br>
              <a:rPr lang="en-US" sz="3200" dirty="0" smtClean="0"/>
            </a:br>
            <a:r>
              <a:rPr lang="en-US" sz="3200" dirty="0" smtClean="0"/>
              <a:t>working </a:t>
            </a:r>
            <a:r>
              <a:rPr lang="en-US" sz="3200" dirty="0"/>
              <a:t>well in </a:t>
            </a:r>
            <a:r>
              <a:rPr lang="en-US" sz="3200" dirty="0" smtClean="0"/>
              <a:t>a public </a:t>
            </a:r>
            <a:r>
              <a:rPr lang="en-US" sz="3200" dirty="0"/>
              <a:t>school </a:t>
            </a:r>
            <a:r>
              <a:rPr lang="en-US" sz="3200" dirty="0" smtClean="0"/>
              <a:t/>
            </a:r>
            <a:br>
              <a:rPr lang="en-US" sz="3200" dirty="0" smtClean="0"/>
            </a:br>
            <a:r>
              <a:rPr lang="en-US" sz="3200" dirty="0" smtClean="0"/>
              <a:t>environment</a:t>
            </a:r>
            <a:r>
              <a:rPr lang="en-US" sz="3200" dirty="0"/>
              <a:t>?</a:t>
            </a:r>
          </a:p>
          <a:p>
            <a:pPr marL="457200" indent="-457200">
              <a:buFont typeface="+mj-lt"/>
              <a:buAutoNum type="arabicPeriod"/>
            </a:pPr>
            <a:r>
              <a:rPr lang="en-US" sz="3200" dirty="0" smtClean="0"/>
              <a:t>In </a:t>
            </a:r>
            <a:r>
              <a:rPr lang="en-US" sz="3200" dirty="0"/>
              <a:t>what ways can you see Graham’s ideas working well in </a:t>
            </a:r>
            <a:r>
              <a:rPr lang="en-US" sz="3200" dirty="0" smtClean="0"/>
              <a:t>a </a:t>
            </a:r>
            <a:r>
              <a:rPr lang="en-US" sz="3200" dirty="0"/>
              <a:t>Christian </a:t>
            </a:r>
            <a:r>
              <a:rPr lang="en-US" sz="3200" i="1" dirty="0" smtClean="0"/>
              <a:t>work</a:t>
            </a:r>
            <a:r>
              <a:rPr lang="en-US" sz="3200" dirty="0" smtClean="0"/>
              <a:t> environment (other than school)?</a:t>
            </a:r>
            <a:endParaRPr lang="en-US" sz="3200" dirty="0"/>
          </a:p>
          <a:p>
            <a:pPr marL="457200" indent="-457200">
              <a:buFont typeface="+mj-lt"/>
              <a:buAutoNum type="arabicPeriod"/>
            </a:pPr>
            <a:r>
              <a:rPr lang="en-US" sz="3200" dirty="0"/>
              <a:t>In what ways can you see Graham’s ideas working well in </a:t>
            </a:r>
            <a:r>
              <a:rPr lang="en-US" sz="3200" dirty="0" smtClean="0"/>
              <a:t>a </a:t>
            </a:r>
            <a:r>
              <a:rPr lang="en-US" sz="3200" i="1" dirty="0" smtClean="0"/>
              <a:t>public</a:t>
            </a:r>
            <a:r>
              <a:rPr lang="en-US" sz="3200" dirty="0" smtClean="0"/>
              <a:t> </a:t>
            </a:r>
            <a:r>
              <a:rPr lang="en-US" sz="3200" dirty="0"/>
              <a:t>work environment (other than school)?</a:t>
            </a:r>
          </a:p>
          <a:p>
            <a:pPr marL="457200" indent="-457200">
              <a:buFont typeface="+mj-lt"/>
              <a:buAutoNum type="arabicPeriod"/>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65" y="148180"/>
            <a:ext cx="2663939" cy="3463121"/>
          </a:xfrm>
          <a:prstGeom prst="rect">
            <a:avLst/>
          </a:prstGeom>
        </p:spPr>
      </p:pic>
      <p:sp>
        <p:nvSpPr>
          <p:cNvPr id="5" name="Slide Number Placeholder 4"/>
          <p:cNvSpPr>
            <a:spLocks noGrp="1"/>
          </p:cNvSpPr>
          <p:nvPr>
            <p:ph type="sldNum" sz="quarter" idx="12"/>
          </p:nvPr>
        </p:nvSpPr>
        <p:spPr/>
        <p:txBody>
          <a:bodyPr/>
          <a:lstStyle/>
          <a:p>
            <a:fld id="{DEB64DA0-B3B0-46C4-B870-6AC0FE558B2F}" type="slidenum">
              <a:rPr lang="en-US" smtClean="0"/>
              <a:t>14</a:t>
            </a:fld>
            <a:endParaRPr lang="en-US"/>
          </a:p>
        </p:txBody>
      </p:sp>
    </p:spTree>
    <p:extLst>
      <p:ext uri="{BB962C8B-B14F-4D97-AF65-F5344CB8AC3E}">
        <p14:creationId xmlns:p14="http://schemas.microsoft.com/office/powerpoint/2010/main" val="3259653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02336"/>
            <a:ext cx="8610600" cy="1655065"/>
          </a:xfrm>
        </p:spPr>
        <p:txBody>
          <a:bodyPr>
            <a:normAutofit/>
          </a:bodyPr>
          <a:lstStyle/>
          <a:p>
            <a:r>
              <a:rPr lang="en-US" dirty="0" smtClean="0"/>
              <a:t>Graham Keynote speeches</a:t>
            </a:r>
            <a:br>
              <a:rPr lang="en-US" dirty="0" smtClean="0"/>
            </a:br>
            <a:r>
              <a:rPr lang="en-US" dirty="0" smtClean="0"/>
              <a:t>Heartland convention 2015</a:t>
            </a:r>
            <a:br>
              <a:rPr lang="en-US" dirty="0" smtClean="0"/>
            </a:br>
            <a:r>
              <a:rPr lang="en-US" sz="2400" i="1" u="sng" dirty="0" smtClean="0">
                <a:solidFill>
                  <a:srgbClr val="FFFF00"/>
                </a:solidFill>
                <a:effectLst>
                  <a:outerShdw blurRad="38100" dist="38100" dir="2700000" algn="tl">
                    <a:srgbClr val="000000">
                      <a:alpha val="43137"/>
                    </a:srgbClr>
                  </a:outerShdw>
                </a:effectLst>
              </a:rPr>
              <a:t>Think-pair-share</a:t>
            </a:r>
            <a:r>
              <a:rPr lang="en-US" sz="2400" i="1" u="sng" dirty="0">
                <a:solidFill>
                  <a:srgbClr val="FFFF00"/>
                </a:solidFill>
                <a:effectLst>
                  <a:outerShdw blurRad="38100" dist="38100" dir="2700000" algn="tl">
                    <a:srgbClr val="000000">
                      <a:alpha val="43137"/>
                    </a:srgbClr>
                  </a:outerShdw>
                </a:effectLst>
              </a:rPr>
              <a:t> </a:t>
            </a:r>
            <a:r>
              <a:rPr lang="en-US" sz="2400" i="1" u="sng" dirty="0" smtClean="0">
                <a:solidFill>
                  <a:srgbClr val="FFFF00"/>
                </a:solidFill>
                <a:effectLst>
                  <a:outerShdw blurRad="38100" dist="38100" dir="2700000" algn="tl">
                    <a:srgbClr val="000000">
                      <a:alpha val="43137"/>
                    </a:srgbClr>
                  </a:outerShdw>
                </a:effectLst>
              </a:rPr>
              <a:t>coming up</a:t>
            </a:r>
            <a:endParaRPr lang="en-US" dirty="0"/>
          </a:p>
        </p:txBody>
      </p:sp>
      <p:sp>
        <p:nvSpPr>
          <p:cNvPr id="3" name="Content Placeholder 2"/>
          <p:cNvSpPr>
            <a:spLocks noGrp="1"/>
          </p:cNvSpPr>
          <p:nvPr>
            <p:ph idx="1"/>
          </p:nvPr>
        </p:nvSpPr>
        <p:spPr>
          <a:xfrm>
            <a:off x="685800" y="2194560"/>
            <a:ext cx="10820400" cy="4414584"/>
          </a:xfrm>
        </p:spPr>
        <p:txBody>
          <a:bodyPr>
            <a:noAutofit/>
          </a:bodyPr>
          <a:lstStyle/>
          <a:p>
            <a:pPr marL="0" indent="0">
              <a:buNone/>
            </a:pPr>
            <a:r>
              <a:rPr lang="en-US" sz="2800" dirty="0" smtClean="0"/>
              <a:t>Are we treating students as full image bearers?  OR are the (4) things we hold highest (worshipping?) getting in the way of seeing students for who they are and not just what they do? </a:t>
            </a:r>
          </a:p>
          <a:p>
            <a:pPr marL="914400" lvl="1" indent="-457200">
              <a:buFont typeface="+mj-lt"/>
              <a:buAutoNum type="arabicPeriod"/>
            </a:pPr>
            <a:r>
              <a:rPr lang="en-US" sz="2800" dirty="0" smtClean="0"/>
              <a:t>Do we practice </a:t>
            </a:r>
            <a:r>
              <a:rPr lang="en-US" sz="2800" u="sng" dirty="0" smtClean="0"/>
              <a:t>reductionism</a:t>
            </a:r>
            <a:r>
              <a:rPr lang="en-US" sz="2800" dirty="0" smtClean="0"/>
              <a:t>?  </a:t>
            </a:r>
          </a:p>
          <a:p>
            <a:pPr lvl="2"/>
            <a:r>
              <a:rPr lang="en-US" sz="2400" dirty="0" smtClean="0"/>
              <a:t>“Majoring in the minors”</a:t>
            </a:r>
          </a:p>
          <a:p>
            <a:pPr lvl="2"/>
            <a:r>
              <a:rPr lang="en-US" sz="2400" dirty="0" smtClean="0"/>
              <a:t>Do we lose sight of the big questions:</a:t>
            </a:r>
          </a:p>
          <a:p>
            <a:pPr lvl="3"/>
            <a:r>
              <a:rPr lang="en-US" sz="2400" dirty="0" smtClean="0"/>
              <a:t>Who am I?</a:t>
            </a:r>
          </a:p>
          <a:p>
            <a:pPr lvl="3"/>
            <a:r>
              <a:rPr lang="en-US" sz="2400" dirty="0" smtClean="0"/>
              <a:t>Will I be OK?</a:t>
            </a:r>
          </a:p>
          <a:p>
            <a:pPr lvl="3"/>
            <a:r>
              <a:rPr lang="en-US" sz="2400" dirty="0" smtClean="0"/>
              <a:t>What am I to be about in life?  </a:t>
            </a:r>
          </a:p>
          <a:p>
            <a:pPr lvl="2"/>
            <a:r>
              <a:rPr lang="en-US" sz="2400" dirty="0" smtClean="0"/>
              <a:t>If so, what do we end up focusing on instead?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7" y="3579649"/>
            <a:ext cx="2837907" cy="3029496"/>
          </a:xfrm>
          <a:prstGeom prst="rect">
            <a:avLst/>
          </a:prstGeom>
        </p:spPr>
      </p:pic>
      <p:sp>
        <p:nvSpPr>
          <p:cNvPr id="5" name="Slide Number Placeholder 4"/>
          <p:cNvSpPr>
            <a:spLocks noGrp="1"/>
          </p:cNvSpPr>
          <p:nvPr>
            <p:ph type="sldNum" sz="quarter" idx="12"/>
          </p:nvPr>
        </p:nvSpPr>
        <p:spPr>
          <a:xfrm>
            <a:off x="8763000" y="206058"/>
            <a:ext cx="2743200" cy="365125"/>
          </a:xfrm>
        </p:spPr>
        <p:txBody>
          <a:bodyPr/>
          <a:lstStyle/>
          <a:p>
            <a:fld id="{DEB64DA0-B3B0-46C4-B870-6AC0FE558B2F}" type="slidenum">
              <a:rPr lang="en-US" smtClean="0"/>
              <a:t>15</a:t>
            </a:fld>
            <a:endParaRPr lang="en-US" dirty="0"/>
          </a:p>
        </p:txBody>
      </p:sp>
    </p:spTree>
    <p:extLst>
      <p:ext uri="{BB962C8B-B14F-4D97-AF65-F5344CB8AC3E}">
        <p14:creationId xmlns:p14="http://schemas.microsoft.com/office/powerpoint/2010/main" val="4184822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Graham Keynote speeches</a:t>
            </a:r>
            <a:br>
              <a:rPr lang="en-US" dirty="0" smtClean="0"/>
            </a:br>
            <a:r>
              <a:rPr lang="en-US" dirty="0" smtClean="0"/>
              <a:t>Heartland convention 2015</a:t>
            </a:r>
            <a:endParaRPr lang="en-US" dirty="0"/>
          </a:p>
        </p:txBody>
      </p:sp>
      <p:sp>
        <p:nvSpPr>
          <p:cNvPr id="3" name="Content Placeholder 2"/>
          <p:cNvSpPr>
            <a:spLocks noGrp="1"/>
          </p:cNvSpPr>
          <p:nvPr>
            <p:ph idx="1"/>
          </p:nvPr>
        </p:nvSpPr>
        <p:spPr>
          <a:xfrm>
            <a:off x="381965" y="2194560"/>
            <a:ext cx="11124235" cy="4663440"/>
          </a:xfrm>
        </p:spPr>
        <p:txBody>
          <a:bodyPr>
            <a:normAutofit/>
          </a:bodyPr>
          <a:lstStyle/>
          <a:p>
            <a:pPr marL="914400" lvl="1" indent="-457200">
              <a:buFont typeface="+mj-lt"/>
              <a:buAutoNum type="arabicPeriod" startAt="2"/>
            </a:pPr>
            <a:r>
              <a:rPr lang="en-US" sz="2400" dirty="0" smtClean="0"/>
              <a:t>Do we put too much faith in </a:t>
            </a:r>
            <a:r>
              <a:rPr lang="en-US" sz="2400" u="sng" dirty="0" smtClean="0"/>
              <a:t>grades</a:t>
            </a:r>
            <a:r>
              <a:rPr lang="en-US" sz="2400" dirty="0" smtClean="0"/>
              <a:t>?</a:t>
            </a:r>
          </a:p>
          <a:p>
            <a:pPr lvl="2"/>
            <a:r>
              <a:rPr lang="en-US" sz="2000" dirty="0" smtClean="0"/>
              <a:t>Does our grading promote </a:t>
            </a:r>
            <a:r>
              <a:rPr lang="en-US" sz="2000" u="sng" dirty="0" smtClean="0"/>
              <a:t>legalism</a:t>
            </a:r>
            <a:r>
              <a:rPr lang="en-US" sz="2000" dirty="0" smtClean="0"/>
              <a:t>?  Do we end up </a:t>
            </a:r>
            <a:br>
              <a:rPr lang="en-US" sz="2000" dirty="0" smtClean="0"/>
            </a:br>
            <a:r>
              <a:rPr lang="en-US" sz="2000" dirty="0" smtClean="0"/>
              <a:t>worshipping legalism? </a:t>
            </a:r>
          </a:p>
          <a:p>
            <a:pPr lvl="2"/>
            <a:r>
              <a:rPr lang="en-US" sz="2000" dirty="0" smtClean="0"/>
              <a:t>Seduces students into thinking they are what they do?</a:t>
            </a:r>
          </a:p>
          <a:p>
            <a:pPr marL="914400" lvl="2" indent="0">
              <a:buNone/>
            </a:pPr>
            <a:endParaRPr lang="en-US" sz="2000" dirty="0" smtClean="0"/>
          </a:p>
          <a:p>
            <a:pPr marL="914400" lvl="1" indent="-457200">
              <a:buFont typeface="+mj-lt"/>
              <a:buAutoNum type="arabicPeriod" startAt="2"/>
            </a:pPr>
            <a:r>
              <a:rPr lang="en-US" sz="2400" dirty="0" smtClean="0"/>
              <a:t>Do we put too much emphasis on </a:t>
            </a:r>
            <a:r>
              <a:rPr lang="en-US" sz="2400" u="sng" dirty="0" smtClean="0"/>
              <a:t>moralism</a:t>
            </a:r>
            <a:r>
              <a:rPr lang="en-US" sz="2400" dirty="0" smtClean="0"/>
              <a:t>?  </a:t>
            </a:r>
          </a:p>
          <a:p>
            <a:pPr lvl="2"/>
            <a:r>
              <a:rPr lang="en-US" sz="2000" dirty="0" smtClean="0"/>
              <a:t>Does this over-emphasize “correct” behaviors?</a:t>
            </a:r>
          </a:p>
          <a:p>
            <a:pPr lvl="2"/>
            <a:r>
              <a:rPr lang="en-US" sz="2000" dirty="0" smtClean="0"/>
              <a:t>Again?  Seduces students into thinking they are what they do?</a:t>
            </a:r>
          </a:p>
          <a:p>
            <a:pPr marL="914400" lvl="2" indent="0">
              <a:buNone/>
            </a:pPr>
            <a:endParaRPr lang="en-US" sz="2000" dirty="0" smtClean="0"/>
          </a:p>
          <a:p>
            <a:pPr marL="914400" lvl="1" indent="-457200">
              <a:buFont typeface="+mj-lt"/>
              <a:buAutoNum type="arabicPeriod" startAt="2"/>
            </a:pPr>
            <a:r>
              <a:rPr lang="en-US" sz="2400" dirty="0" smtClean="0"/>
              <a:t>Do we worship </a:t>
            </a:r>
            <a:r>
              <a:rPr lang="en-US" sz="2400" u="sng" dirty="0" smtClean="0"/>
              <a:t>excellence</a:t>
            </a:r>
            <a:r>
              <a:rPr lang="en-US" sz="2400" dirty="0" smtClean="0"/>
              <a:t>?  Especially in our school websites and marketing?</a:t>
            </a:r>
          </a:p>
          <a:p>
            <a:pPr lvl="2"/>
            <a:r>
              <a:rPr lang="en-US" sz="2000" dirty="0" smtClean="0"/>
              <a:t>Is this getting in the way of redemptive witnessing for reconciliation?  </a:t>
            </a:r>
          </a:p>
          <a:p>
            <a:pPr lvl="2"/>
            <a:r>
              <a:rPr lang="en-US" sz="2000" dirty="0" smtClean="0"/>
              <a:t>Again – putting the emphasis wrongly on what we do?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333" y="2194560"/>
            <a:ext cx="2257425" cy="2409825"/>
          </a:xfrm>
          <a:prstGeom prst="rect">
            <a:avLst/>
          </a:prstGeom>
        </p:spPr>
      </p:pic>
      <p:sp>
        <p:nvSpPr>
          <p:cNvPr id="5" name="Slide Number Placeholder 4"/>
          <p:cNvSpPr>
            <a:spLocks noGrp="1"/>
          </p:cNvSpPr>
          <p:nvPr>
            <p:ph type="sldNum" sz="quarter" idx="12"/>
          </p:nvPr>
        </p:nvSpPr>
        <p:spPr/>
        <p:txBody>
          <a:bodyPr/>
          <a:lstStyle/>
          <a:p>
            <a:fld id="{DEB64DA0-B3B0-46C4-B870-6AC0FE558B2F}" type="slidenum">
              <a:rPr lang="en-US" smtClean="0"/>
              <a:t>16</a:t>
            </a:fld>
            <a:endParaRPr lang="en-US"/>
          </a:p>
        </p:txBody>
      </p:sp>
    </p:spTree>
    <p:extLst>
      <p:ext uri="{BB962C8B-B14F-4D97-AF65-F5344CB8AC3E}">
        <p14:creationId xmlns:p14="http://schemas.microsoft.com/office/powerpoint/2010/main" val="1559154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016" y="764373"/>
            <a:ext cx="9092184" cy="1293028"/>
          </a:xfrm>
        </p:spPr>
        <p:txBody>
          <a:bodyPr/>
          <a:lstStyle/>
          <a:p>
            <a:r>
              <a:rPr lang="en-US" i="1" u="sng" dirty="0">
                <a:solidFill>
                  <a:srgbClr val="FFFF00"/>
                </a:solidFill>
                <a:effectLst>
                  <a:outerShdw blurRad="38100" dist="38100" dir="2700000" algn="tl">
                    <a:srgbClr val="000000">
                      <a:alpha val="43137"/>
                    </a:srgbClr>
                  </a:outerShdw>
                </a:effectLst>
              </a:rPr>
              <a:t>Think-pair-share</a:t>
            </a:r>
            <a:r>
              <a:rPr lang="en-US" i="1" u="sng" dirty="0" smtClean="0">
                <a:solidFill>
                  <a:srgbClr val="FFFF00"/>
                </a:solidFill>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p:txBody>
          <a:bodyPr/>
          <a:lstStyle/>
          <a:p>
            <a:r>
              <a:rPr lang="en-US" sz="2800" dirty="0" smtClean="0"/>
              <a:t>Which, in your experience, do we worship the most at the expense of receiving and passing on God’s grace in the classroom?</a:t>
            </a:r>
          </a:p>
          <a:p>
            <a:pPr lvl="1"/>
            <a:r>
              <a:rPr lang="en-US" sz="2800" u="sng" dirty="0" smtClean="0"/>
              <a:t>Reductionism</a:t>
            </a:r>
            <a:r>
              <a:rPr lang="en-US" sz="2800" dirty="0" smtClean="0"/>
              <a:t> (losing sight of the big, important questions for students)</a:t>
            </a:r>
          </a:p>
          <a:p>
            <a:pPr lvl="1"/>
            <a:r>
              <a:rPr lang="en-US" sz="2800" u="sng" dirty="0" smtClean="0"/>
              <a:t>Grades</a:t>
            </a:r>
          </a:p>
          <a:p>
            <a:pPr lvl="1"/>
            <a:r>
              <a:rPr lang="en-US" sz="2800" u="sng" dirty="0" smtClean="0"/>
              <a:t>Excellence</a:t>
            </a:r>
          </a:p>
          <a:p>
            <a:pPr lvl="1"/>
            <a:r>
              <a:rPr lang="en-US" sz="2800" u="sng" dirty="0" smtClean="0"/>
              <a:t>Moralism</a:t>
            </a:r>
          </a:p>
          <a:p>
            <a:r>
              <a:rPr lang="en-US" sz="3000" i="1" dirty="0" smtClean="0"/>
              <a:t>Any other idols?  </a:t>
            </a:r>
          </a:p>
          <a:p>
            <a:endParaRPr lang="en-US" dirty="0"/>
          </a:p>
        </p:txBody>
      </p:sp>
      <p:sp>
        <p:nvSpPr>
          <p:cNvPr id="4" name="Slide Number Placeholder 3"/>
          <p:cNvSpPr>
            <a:spLocks noGrp="1"/>
          </p:cNvSpPr>
          <p:nvPr>
            <p:ph type="sldNum" sz="quarter" idx="12"/>
          </p:nvPr>
        </p:nvSpPr>
        <p:spPr/>
        <p:txBody>
          <a:bodyPr/>
          <a:lstStyle/>
          <a:p>
            <a:fld id="{DEB64DA0-B3B0-46C4-B870-6AC0FE558B2F}" type="slidenum">
              <a:rPr lang="en-US" smtClean="0"/>
              <a:t>17</a:t>
            </a:fld>
            <a:endParaRPr lang="en-US"/>
          </a:p>
        </p:txBody>
      </p:sp>
    </p:spTree>
    <p:extLst>
      <p:ext uri="{BB962C8B-B14F-4D97-AF65-F5344CB8AC3E}">
        <p14:creationId xmlns:p14="http://schemas.microsoft.com/office/powerpoint/2010/main" val="1390757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389"/>
            <a:ext cx="8833339" cy="1293028"/>
          </a:xfrm>
        </p:spPr>
        <p:txBody>
          <a:bodyPr/>
          <a:lstStyle/>
          <a:p>
            <a:r>
              <a:rPr lang="en-US" dirty="0" smtClean="0"/>
              <a:t>Helpful </a:t>
            </a:r>
            <a:r>
              <a:rPr lang="en-US" dirty="0" smtClean="0"/>
              <a:t>truths &amp; Assurances</a:t>
            </a:r>
            <a:endParaRPr lang="en-US" dirty="0"/>
          </a:p>
        </p:txBody>
      </p:sp>
      <p:sp>
        <p:nvSpPr>
          <p:cNvPr id="3" name="Content Placeholder 2"/>
          <p:cNvSpPr>
            <a:spLocks noGrp="1"/>
          </p:cNvSpPr>
          <p:nvPr>
            <p:ph idx="1"/>
          </p:nvPr>
        </p:nvSpPr>
        <p:spPr>
          <a:xfrm>
            <a:off x="768096" y="1416164"/>
            <a:ext cx="10820400" cy="5204092"/>
          </a:xfrm>
        </p:spPr>
        <p:txBody>
          <a:bodyPr>
            <a:normAutofit/>
          </a:bodyPr>
          <a:lstStyle/>
          <a:p>
            <a:pPr marL="0" indent="0">
              <a:buNone/>
            </a:pPr>
            <a:r>
              <a:rPr lang="en-US" sz="2300" dirty="0"/>
              <a:t>Psalm 19:1 (NIV)</a:t>
            </a:r>
          </a:p>
          <a:p>
            <a:pPr marL="457200" lvl="1" indent="0">
              <a:buNone/>
            </a:pPr>
            <a:r>
              <a:rPr lang="en-US" sz="2300" dirty="0"/>
              <a:t>The heavens declare the glory of God;</a:t>
            </a:r>
            <a:br>
              <a:rPr lang="en-US" sz="2300" dirty="0"/>
            </a:br>
            <a:r>
              <a:rPr lang="en-US" sz="2300" dirty="0"/>
              <a:t>    the skies proclaim the work of his hands.</a:t>
            </a:r>
          </a:p>
          <a:p>
            <a:pPr marL="0" indent="0">
              <a:buNone/>
            </a:pPr>
            <a:r>
              <a:rPr lang="en-US" sz="2300" dirty="0" smtClean="0"/>
              <a:t>Philippians </a:t>
            </a:r>
            <a:r>
              <a:rPr lang="en-US" sz="2300" dirty="0"/>
              <a:t>4:8 (NIV)</a:t>
            </a:r>
          </a:p>
          <a:p>
            <a:pPr marL="457200" lvl="1" indent="0">
              <a:buNone/>
            </a:pPr>
            <a:r>
              <a:rPr lang="en-US" sz="2300" dirty="0"/>
              <a:t>Finally, brothers and sisters, whatever is true, whatever is noble, whatever is right, whatever is pure, whatever is lovely, whatever is admirable—if anything is excellent or praiseworthy—think about such things.</a:t>
            </a:r>
          </a:p>
          <a:p>
            <a:pPr marL="0" lvl="1" indent="0">
              <a:buNone/>
            </a:pPr>
            <a:r>
              <a:rPr lang="en-US" sz="2300" dirty="0" smtClean="0"/>
              <a:t>Galatians </a:t>
            </a:r>
            <a:r>
              <a:rPr lang="en-US" sz="2300" dirty="0"/>
              <a:t>6:14 (NIV)</a:t>
            </a:r>
          </a:p>
          <a:p>
            <a:pPr marL="457200" lvl="1" indent="0">
              <a:buNone/>
            </a:pPr>
            <a:r>
              <a:rPr lang="en-US" sz="2300" dirty="0"/>
              <a:t>May I never boast except in the cross of our Lord Jesus Christ, through which the world has been crucified to me, and I to the world. </a:t>
            </a:r>
          </a:p>
          <a:p>
            <a:pPr marL="0" indent="0">
              <a:buNone/>
            </a:pPr>
            <a:r>
              <a:rPr lang="en-US" sz="2300" dirty="0" smtClean="0"/>
              <a:t>2 </a:t>
            </a:r>
            <a:r>
              <a:rPr lang="en-US" sz="2300" dirty="0"/>
              <a:t>Corinthians </a:t>
            </a:r>
            <a:r>
              <a:rPr lang="en-US" sz="2300" dirty="0" smtClean="0"/>
              <a:t>13:14 (NIV)</a:t>
            </a:r>
          </a:p>
          <a:p>
            <a:pPr marL="457200" lvl="1" indent="0">
              <a:buNone/>
            </a:pPr>
            <a:r>
              <a:rPr lang="en-US" sz="2300" dirty="0"/>
              <a:t>May the grace of the Lord Jesus Christ, and the love of God, and the fellowship of the Holy Spirit be with you all.</a:t>
            </a:r>
            <a:endParaRPr lang="en-US" sz="2300" dirty="0"/>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007259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Groups of 3-4:</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466344" y="1640910"/>
            <a:ext cx="11039856" cy="5116506"/>
          </a:xfrm>
        </p:spPr>
        <p:txBody>
          <a:bodyPr>
            <a:normAutofit/>
          </a:bodyPr>
          <a:lstStyle/>
          <a:p>
            <a:pPr marL="514350" indent="-514350">
              <a:buAutoNum type="arabicPeriod"/>
            </a:pPr>
            <a:r>
              <a:rPr lang="en-US" dirty="0" smtClean="0">
                <a:latin typeface="+mj-lt"/>
              </a:rPr>
              <a:t>What does </a:t>
            </a:r>
            <a:r>
              <a:rPr lang="en-US" i="1" dirty="0" smtClean="0">
                <a:latin typeface="+mj-lt"/>
              </a:rPr>
              <a:t>Image of God </a:t>
            </a:r>
            <a:r>
              <a:rPr lang="en-US" dirty="0" smtClean="0">
                <a:latin typeface="+mj-lt"/>
              </a:rPr>
              <a:t>mean for Graham? (e.g., p. 3, </a:t>
            </a:r>
            <a:br>
              <a:rPr lang="en-US" dirty="0" smtClean="0">
                <a:latin typeface="+mj-lt"/>
              </a:rPr>
            </a:br>
            <a:r>
              <a:rPr lang="en-US" dirty="0" smtClean="0">
                <a:latin typeface="+mj-lt"/>
              </a:rPr>
              <a:t>etc.)</a:t>
            </a:r>
          </a:p>
          <a:p>
            <a:pPr marL="514350" indent="-514350">
              <a:buAutoNum type="arabicPeriod"/>
            </a:pPr>
            <a:r>
              <a:rPr lang="en-US" dirty="0" smtClean="0">
                <a:latin typeface="+mj-lt"/>
              </a:rPr>
              <a:t>What does </a:t>
            </a:r>
            <a:r>
              <a:rPr lang="en-US" i="1" dirty="0" smtClean="0">
                <a:latin typeface="+mj-lt"/>
              </a:rPr>
              <a:t>grace</a:t>
            </a:r>
            <a:r>
              <a:rPr lang="en-US" dirty="0" smtClean="0">
                <a:latin typeface="+mj-lt"/>
              </a:rPr>
              <a:t> mean for our view of (pick 2)…</a:t>
            </a:r>
          </a:p>
          <a:p>
            <a:pPr lvl="1"/>
            <a:r>
              <a:rPr lang="en-US" dirty="0" smtClean="0">
                <a:latin typeface="+mj-lt"/>
              </a:rPr>
              <a:t>truth, values, aesthetics, the student, </a:t>
            </a:r>
            <a:r>
              <a:rPr lang="en-US" dirty="0">
                <a:latin typeface="+mj-lt"/>
              </a:rPr>
              <a:t>t</a:t>
            </a:r>
            <a:r>
              <a:rPr lang="en-US" dirty="0" smtClean="0">
                <a:latin typeface="+mj-lt"/>
              </a:rPr>
              <a:t>he teacher, the </a:t>
            </a:r>
            <a:br>
              <a:rPr lang="en-US" dirty="0" smtClean="0">
                <a:latin typeface="+mj-lt"/>
              </a:rPr>
            </a:br>
            <a:r>
              <a:rPr lang="en-US" dirty="0" smtClean="0">
                <a:latin typeface="+mj-lt"/>
              </a:rPr>
              <a:t>curriculum, the purpose of education, work/calling</a:t>
            </a:r>
          </a:p>
          <a:p>
            <a:pPr marL="514350" indent="-514350">
              <a:buFont typeface="+mj-lt"/>
              <a:buAutoNum type="arabicPeriod"/>
            </a:pPr>
            <a:r>
              <a:rPr lang="en-US" dirty="0" smtClean="0">
                <a:latin typeface="+mj-lt"/>
              </a:rPr>
              <a:t>Which of our </a:t>
            </a:r>
            <a:r>
              <a:rPr lang="en-US" i="1" dirty="0" smtClean="0">
                <a:latin typeface="+mj-lt"/>
              </a:rPr>
              <a:t>–isms </a:t>
            </a:r>
            <a:r>
              <a:rPr lang="en-US" dirty="0" smtClean="0">
                <a:latin typeface="+mj-lt"/>
              </a:rPr>
              <a:t>(find 2-3) help shed light in a </a:t>
            </a:r>
            <a:r>
              <a:rPr lang="en-US" i="1" dirty="0" smtClean="0">
                <a:latin typeface="+mj-lt"/>
              </a:rPr>
              <a:t>general </a:t>
            </a:r>
            <a:br>
              <a:rPr lang="en-US" i="1" dirty="0" smtClean="0">
                <a:latin typeface="+mj-lt"/>
              </a:rPr>
            </a:br>
            <a:r>
              <a:rPr lang="en-US" i="1" dirty="0" smtClean="0">
                <a:latin typeface="+mj-lt"/>
              </a:rPr>
              <a:t>revelation </a:t>
            </a:r>
            <a:r>
              <a:rPr lang="en-US" dirty="0" smtClean="0">
                <a:latin typeface="+mj-lt"/>
              </a:rPr>
              <a:t>way</a:t>
            </a:r>
            <a:r>
              <a:rPr lang="en-US" i="1" dirty="0" smtClean="0">
                <a:latin typeface="+mj-lt"/>
              </a:rPr>
              <a:t> </a:t>
            </a:r>
            <a:r>
              <a:rPr lang="en-US" dirty="0" smtClean="0">
                <a:latin typeface="+mj-lt"/>
              </a:rPr>
              <a:t>(</a:t>
            </a:r>
            <a:r>
              <a:rPr lang="en-US" i="1" dirty="0" smtClean="0">
                <a:latin typeface="+mj-lt"/>
              </a:rPr>
              <a:t>God’s Word in Creation</a:t>
            </a:r>
            <a:r>
              <a:rPr lang="en-US" dirty="0" smtClean="0">
                <a:latin typeface="+mj-lt"/>
              </a:rPr>
              <a:t>) on Graham’s 3 </a:t>
            </a:r>
            <a:br>
              <a:rPr lang="en-US" dirty="0" smtClean="0">
                <a:latin typeface="+mj-lt"/>
              </a:rPr>
            </a:br>
            <a:r>
              <a:rPr lang="en-US" dirty="0" smtClean="0">
                <a:latin typeface="+mj-lt"/>
              </a:rPr>
              <a:t>questions that students and teachers ask:</a:t>
            </a:r>
          </a:p>
          <a:p>
            <a:pPr marL="971550" lvl="1" indent="-514350">
              <a:buFont typeface="+mj-lt"/>
              <a:buAutoNum type="arabicPeriod"/>
            </a:pPr>
            <a:r>
              <a:rPr lang="en-US" dirty="0" smtClean="0">
                <a:latin typeface="+mj-lt"/>
              </a:rPr>
              <a:t>Who am I?</a:t>
            </a:r>
          </a:p>
          <a:p>
            <a:pPr marL="971550" lvl="1" indent="-514350">
              <a:buFont typeface="+mj-lt"/>
              <a:buAutoNum type="arabicPeriod"/>
            </a:pPr>
            <a:r>
              <a:rPr lang="en-US" dirty="0" smtClean="0">
                <a:latin typeface="+mj-lt"/>
              </a:rPr>
              <a:t>Will I be OK?</a:t>
            </a:r>
          </a:p>
          <a:p>
            <a:pPr marL="971550" lvl="1" indent="-514350">
              <a:buFont typeface="+mj-lt"/>
              <a:buAutoNum type="arabicPeriod"/>
            </a:pPr>
            <a:r>
              <a:rPr lang="en-US" dirty="0" smtClean="0">
                <a:latin typeface="+mj-lt"/>
              </a:rPr>
              <a:t>What am I to be about?</a:t>
            </a:r>
          </a:p>
          <a:p>
            <a:pPr marL="514350" indent="-514350">
              <a:buFont typeface="+mj-lt"/>
              <a:buAutoNum type="arabicPeriod"/>
            </a:pPr>
            <a:r>
              <a:rPr lang="en-US" dirty="0" smtClean="0">
                <a:latin typeface="+mj-lt"/>
              </a:rPr>
              <a:t>Think of a specific recipe or other set of how-to instructions that you find analogous to the philosophy-building process.  How has that recipe or set of instructions undergone change over time?  </a:t>
            </a:r>
          </a:p>
          <a:p>
            <a:pPr marL="514350" indent="-514350">
              <a:buFont typeface="+mj-lt"/>
              <a:buAutoNum type="arabicPeriod"/>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2242"/>
          <a:stretch/>
        </p:blipFill>
        <p:spPr>
          <a:xfrm>
            <a:off x="8917984" y="1640910"/>
            <a:ext cx="3069071" cy="2693346"/>
          </a:xfrm>
          <a:prstGeom prst="rect">
            <a:avLst/>
          </a:prstGeom>
        </p:spPr>
      </p:pic>
      <p:sp>
        <p:nvSpPr>
          <p:cNvPr id="6" name="Slide Number Placeholder 5"/>
          <p:cNvSpPr>
            <a:spLocks noGrp="1"/>
          </p:cNvSpPr>
          <p:nvPr>
            <p:ph type="sldNum" sz="quarter" idx="12"/>
          </p:nvPr>
        </p:nvSpPr>
        <p:spPr/>
        <p:txBody>
          <a:bodyPr/>
          <a:lstStyle/>
          <a:p>
            <a:fld id="{DEB64DA0-B3B0-46C4-B870-6AC0FE558B2F}" type="slidenum">
              <a:rPr lang="en-US" smtClean="0"/>
              <a:t>19</a:t>
            </a:fld>
            <a:endParaRPr lang="en-US"/>
          </a:p>
        </p:txBody>
      </p:sp>
    </p:spTree>
    <p:extLst>
      <p:ext uri="{BB962C8B-B14F-4D97-AF65-F5344CB8AC3E}">
        <p14:creationId xmlns:p14="http://schemas.microsoft.com/office/powerpoint/2010/main" val="328311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93192"/>
            <a:ext cx="10341864" cy="2540289"/>
          </a:xfrm>
        </p:spPr>
        <p:txBody>
          <a:bodyPr>
            <a:normAutofit/>
          </a:bodyPr>
          <a:lstStyle/>
          <a:p>
            <a:r>
              <a:rPr lang="en-US" sz="5300" dirty="0" smtClean="0"/>
              <a:t>Building a Christian Philosophy of Education</a:t>
            </a:r>
            <a:r>
              <a:rPr lang="en-US" sz="3600" dirty="0" smtClean="0"/>
              <a:t/>
            </a:r>
            <a:br>
              <a:rPr lang="en-US" sz="3600" dirty="0" smtClean="0"/>
            </a:br>
            <a:endParaRPr lang="en-US" sz="3600" i="1" dirty="0"/>
          </a:p>
        </p:txBody>
      </p:sp>
      <p:sp>
        <p:nvSpPr>
          <p:cNvPr id="3" name="Subtitle 2"/>
          <p:cNvSpPr>
            <a:spLocks noGrp="1"/>
          </p:cNvSpPr>
          <p:nvPr>
            <p:ph type="subTitle" idx="1"/>
          </p:nvPr>
        </p:nvSpPr>
        <p:spPr>
          <a:xfrm>
            <a:off x="1371600" y="2658148"/>
            <a:ext cx="9448800" cy="3843236"/>
          </a:xfrm>
        </p:spPr>
        <p:txBody>
          <a:bodyPr>
            <a:noAutofit/>
          </a:bodyPr>
          <a:lstStyle/>
          <a:p>
            <a:r>
              <a:rPr lang="en-US" sz="2800" dirty="0" smtClean="0">
                <a:effectLst>
                  <a:outerShdw blurRad="38100" dist="38100" dir="2700000" algn="tl">
                    <a:srgbClr val="000000">
                      <a:alpha val="43137"/>
                    </a:srgbClr>
                  </a:outerShdw>
                </a:effectLst>
              </a:rPr>
              <a:t>Tonight’s class:  </a:t>
            </a:r>
          </a:p>
          <a:p>
            <a:pPr marL="457200" indent="-457200">
              <a:buFont typeface="Arial" panose="020B0604020202020204" pitchFamily="34" charset="0"/>
              <a:buChar char="•"/>
            </a:pPr>
            <a:r>
              <a:rPr lang="en-US" sz="2800" dirty="0" smtClean="0">
                <a:effectLst>
                  <a:outerShdw blurRad="38100" dist="38100" dir="2700000" algn="tl">
                    <a:srgbClr val="000000">
                      <a:alpha val="43137"/>
                    </a:srgbClr>
                  </a:outerShdw>
                </a:effectLst>
              </a:rPr>
              <a:t>Course schedule reminders</a:t>
            </a:r>
            <a:endParaRPr lang="en-US" sz="2800"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dirty="0" smtClean="0">
                <a:effectLst>
                  <a:outerShdw blurRad="38100" dist="38100" dir="2700000" algn="tl">
                    <a:srgbClr val="000000">
                      <a:alpha val="43137"/>
                    </a:srgbClr>
                  </a:outerShdw>
                </a:effectLst>
              </a:rPr>
              <a:t>Graham Parts 1 &amp; </a:t>
            </a:r>
            <a:r>
              <a:rPr lang="en-US" sz="2800" dirty="0" smtClean="0">
                <a:effectLst>
                  <a:outerShdw blurRad="38100" dist="38100" dir="2700000" algn="tl">
                    <a:srgbClr val="000000">
                      <a:alpha val="43137"/>
                    </a:srgbClr>
                  </a:outerShdw>
                </a:effectLst>
              </a:rPr>
              <a:t>2 Christian Grace and …</a:t>
            </a:r>
          </a:p>
          <a:p>
            <a:pPr marL="914400" lvl="1"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Broken realities in the classroom</a:t>
            </a:r>
          </a:p>
          <a:p>
            <a:pPr marL="914400" lvl="1"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Teachers called as image bearers, new creations to bring grace to the classroom</a:t>
            </a:r>
            <a:endParaRPr lang="en-US" sz="2800"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dirty="0" smtClean="0">
                <a:effectLst>
                  <a:outerShdw blurRad="38100" dist="38100" dir="2700000" algn="tl">
                    <a:srgbClr val="000000">
                      <a:alpha val="43137"/>
                    </a:srgbClr>
                  </a:outerShdw>
                </a:effectLst>
              </a:rPr>
              <a:t>Class Discussions on </a:t>
            </a:r>
            <a:r>
              <a:rPr lang="en-US" sz="2800" dirty="0" smtClean="0">
                <a:effectLst>
                  <a:outerShdw blurRad="38100" dist="38100" dir="2700000" algn="tl">
                    <a:srgbClr val="000000">
                      <a:alpha val="43137"/>
                    </a:srgbClr>
                  </a:outerShdw>
                </a:effectLst>
              </a:rPr>
              <a:t>sections of the final paper</a:t>
            </a:r>
            <a:endParaRPr lang="en-US" sz="3200"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232746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63624"/>
            <a:ext cx="10341864" cy="2540289"/>
          </a:xfrm>
        </p:spPr>
        <p:txBody>
          <a:bodyPr>
            <a:normAutofit fontScale="90000"/>
          </a:bodyPr>
          <a:lstStyle/>
          <a:p>
            <a:r>
              <a:rPr lang="en-US" sz="5300" dirty="0" smtClean="0"/>
              <a:t>Building a Christian Philosophy of Education</a:t>
            </a:r>
            <a:r>
              <a:rPr lang="en-US" sz="3600" dirty="0" smtClean="0"/>
              <a:t/>
            </a:r>
            <a:br>
              <a:rPr lang="en-US" sz="3600" dirty="0" smtClean="0"/>
            </a:br>
            <a:r>
              <a:rPr lang="en-US" dirty="0" smtClean="0"/>
              <a:t/>
            </a:r>
            <a:br>
              <a:rPr lang="en-US" dirty="0" smtClean="0"/>
            </a:br>
            <a:r>
              <a:rPr lang="en-US" sz="3600" b="1" i="1" dirty="0" smtClean="0">
                <a:solidFill>
                  <a:schemeClr val="accent3">
                    <a:lumMod val="40000"/>
                    <a:lumOff val="60000"/>
                  </a:schemeClr>
                </a:solidFill>
              </a:rPr>
              <a:t>Graham Part 2</a:t>
            </a:r>
            <a:endParaRPr lang="en-US" sz="3600" b="1" i="1" dirty="0">
              <a:solidFill>
                <a:schemeClr val="accent3">
                  <a:lumMod val="40000"/>
                  <a:lumOff val="60000"/>
                </a:schemeClr>
              </a:solidFill>
            </a:endParaRPr>
          </a:p>
        </p:txBody>
      </p:sp>
      <p:sp>
        <p:nvSpPr>
          <p:cNvPr id="3" name="Subtitle 2"/>
          <p:cNvSpPr>
            <a:spLocks noGrp="1"/>
          </p:cNvSpPr>
          <p:nvPr>
            <p:ph type="subTitle" idx="1"/>
          </p:nvPr>
        </p:nvSpPr>
        <p:spPr>
          <a:xfrm>
            <a:off x="1371600" y="4688116"/>
            <a:ext cx="9448800" cy="1337780"/>
          </a:xfrm>
        </p:spPr>
        <p:txBody>
          <a:bodyPr>
            <a:noAutofit/>
          </a:bodyPr>
          <a:lstStyle/>
          <a:p>
            <a:r>
              <a:rPr lang="en-US" sz="2800" dirty="0" smtClean="0"/>
              <a:t>4. Teachers as Image Bearers</a:t>
            </a:r>
          </a:p>
          <a:p>
            <a:r>
              <a:rPr lang="en-US" sz="2800" dirty="0" smtClean="0"/>
              <a:t>5. Teachers as New Creations</a:t>
            </a:r>
          </a:p>
          <a:p>
            <a:r>
              <a:rPr lang="en-US" sz="2800" dirty="0" smtClean="0"/>
              <a:t>6. The Calling of a Teacher</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7" y="3579649"/>
            <a:ext cx="2837907" cy="3029496"/>
          </a:xfrm>
          <a:prstGeom prst="rect">
            <a:avLst/>
          </a:prstGeom>
        </p:spPr>
      </p:pic>
    </p:spTree>
    <p:extLst>
      <p:ext uri="{BB962C8B-B14F-4D97-AF65-F5344CB8AC3E}">
        <p14:creationId xmlns:p14="http://schemas.microsoft.com/office/powerpoint/2010/main" val="2505558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br>
              <a:rPr lang="en-US" dirty="0" smtClean="0"/>
            </a:br>
            <a:r>
              <a:rPr lang="en-US" dirty="0" smtClean="0"/>
              <a:t>Teachers as image bearers</a:t>
            </a:r>
            <a:br>
              <a:rPr lang="en-US" dirty="0" smtClean="0"/>
            </a:br>
            <a:r>
              <a:rPr lang="en-US" sz="2700" i="1" u="sng" dirty="0">
                <a:solidFill>
                  <a:srgbClr val="FFFF00"/>
                </a:solidFill>
                <a:effectLst>
                  <a:outerShdw blurRad="38100" dist="38100" dir="2700000" algn="tl">
                    <a:srgbClr val="000000">
                      <a:alpha val="43137"/>
                    </a:srgbClr>
                  </a:outerShdw>
                </a:effectLst>
              </a:rPr>
              <a:t>Think-pair-share:  Pairs pick one</a:t>
            </a:r>
            <a:endParaRPr lang="en-US" sz="2700" dirty="0"/>
          </a:p>
        </p:txBody>
      </p:sp>
      <p:sp>
        <p:nvSpPr>
          <p:cNvPr id="3" name="Content Placeholder 2"/>
          <p:cNvSpPr>
            <a:spLocks noGrp="1"/>
          </p:cNvSpPr>
          <p:nvPr>
            <p:ph idx="1"/>
          </p:nvPr>
        </p:nvSpPr>
        <p:spPr>
          <a:xfrm>
            <a:off x="514905" y="2523744"/>
            <a:ext cx="11248008" cy="4036854"/>
          </a:xfrm>
        </p:spPr>
        <p:txBody>
          <a:bodyPr>
            <a:normAutofit/>
          </a:bodyPr>
          <a:lstStyle/>
          <a:p>
            <a:pPr marL="514350" indent="-514350">
              <a:buAutoNum type="arabicPeriod"/>
            </a:pPr>
            <a:r>
              <a:rPr lang="en-US" sz="2800" dirty="0" smtClean="0"/>
              <a:t>How do teachers show that they are image bearers of God?</a:t>
            </a:r>
          </a:p>
          <a:p>
            <a:pPr marL="514350" indent="-514350">
              <a:buAutoNum type="arabicPeriod"/>
            </a:pPr>
            <a:r>
              <a:rPr lang="en-US" sz="2800" dirty="0" smtClean="0"/>
              <a:t>How do they help </a:t>
            </a:r>
            <a:r>
              <a:rPr lang="en-US" sz="2800" i="1" dirty="0" smtClean="0"/>
              <a:t>students</a:t>
            </a:r>
            <a:r>
              <a:rPr lang="en-US" sz="2800" dirty="0" smtClean="0"/>
              <a:t> experience being image bearers of God?</a:t>
            </a:r>
          </a:p>
          <a:p>
            <a:pPr marL="514350" indent="-514350">
              <a:buAutoNum type="arabicPeriod"/>
            </a:pPr>
            <a:r>
              <a:rPr lang="en-US" sz="2800" dirty="0" smtClean="0"/>
              <a:t>Does image bearing have implications for curriculum choices, classroom management approaches, teacher authority, view of calling and work, and overall view of the student?  </a:t>
            </a:r>
          </a:p>
          <a:p>
            <a:pPr marL="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80" y="655310"/>
            <a:ext cx="4484238" cy="1868434"/>
          </a:xfrm>
          <a:prstGeom prst="rect">
            <a:avLst/>
          </a:prstGeom>
        </p:spPr>
      </p:pic>
      <p:sp>
        <p:nvSpPr>
          <p:cNvPr id="5" name="Slide Number Placeholder 4"/>
          <p:cNvSpPr>
            <a:spLocks noGrp="1"/>
          </p:cNvSpPr>
          <p:nvPr>
            <p:ph type="sldNum" sz="quarter" idx="12"/>
          </p:nvPr>
        </p:nvSpPr>
        <p:spPr/>
        <p:txBody>
          <a:bodyPr/>
          <a:lstStyle/>
          <a:p>
            <a:fld id="{DEB64DA0-B3B0-46C4-B870-6AC0FE558B2F}" type="slidenum">
              <a:rPr lang="en-US" smtClean="0"/>
              <a:t>21</a:t>
            </a:fld>
            <a:endParaRPr lang="en-US"/>
          </a:p>
        </p:txBody>
      </p:sp>
    </p:spTree>
    <p:extLst>
      <p:ext uri="{BB962C8B-B14F-4D97-AF65-F5344CB8AC3E}">
        <p14:creationId xmlns:p14="http://schemas.microsoft.com/office/powerpoint/2010/main" val="837916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the forum--Image</a:t>
            </a:r>
            <a:endParaRPr lang="en-US" dirty="0"/>
          </a:p>
        </p:txBody>
      </p:sp>
      <p:sp>
        <p:nvSpPr>
          <p:cNvPr id="3" name="Content Placeholder 2"/>
          <p:cNvSpPr>
            <a:spLocks noGrp="1"/>
          </p:cNvSpPr>
          <p:nvPr>
            <p:ph idx="1"/>
          </p:nvPr>
        </p:nvSpPr>
        <p:spPr>
          <a:xfrm>
            <a:off x="685800" y="2194560"/>
            <a:ext cx="11201400" cy="4387215"/>
          </a:xfrm>
        </p:spPr>
        <p:txBody>
          <a:bodyPr>
            <a:normAutofit lnSpcReduction="10000"/>
          </a:bodyPr>
          <a:lstStyle/>
          <a:p>
            <a:pPr marL="457200" lvl="0" indent="-457200">
              <a:buFont typeface="+mj-lt"/>
              <a:buAutoNum type="arabicPeriod"/>
            </a:pPr>
            <a:r>
              <a:rPr lang="en-US" sz="2800" dirty="0"/>
              <a:t>How can teachers infuse education with their individuality as well as foster each students individual specialties when the curriculum is "standardized" to a national average? Is there any room for individuality in public schools?</a:t>
            </a:r>
          </a:p>
          <a:p>
            <a:pPr marL="457200" lvl="0" indent="-457200">
              <a:buFont typeface="+mj-lt"/>
              <a:buAutoNum type="arabicPeriod"/>
            </a:pPr>
            <a:r>
              <a:rPr lang="en-US" sz="2800" dirty="0"/>
              <a:t>How does diversity in the classroom affect your future as an educator?</a:t>
            </a:r>
          </a:p>
          <a:p>
            <a:pPr marL="457200" lvl="0" indent="-457200">
              <a:buFont typeface="+mj-lt"/>
              <a:buAutoNum type="arabicPeriod"/>
            </a:pPr>
            <a:r>
              <a:rPr lang="en-US" sz="2800" dirty="0"/>
              <a:t>When we have students who are being raised to believe they are not important or not smart, how much can we actually say that goes against that?  Couldn't we get into trouble if we are going against how the parents want their child(</a:t>
            </a:r>
            <a:r>
              <a:rPr lang="en-US" sz="2800" dirty="0" err="1"/>
              <a:t>ren</a:t>
            </a:r>
            <a:r>
              <a:rPr lang="en-US" sz="2800" dirty="0"/>
              <a:t>) to be raised?  </a:t>
            </a:r>
          </a:p>
          <a:p>
            <a:pPr marL="457200" indent="-457200">
              <a:buFont typeface="+mj-lt"/>
              <a:buAutoNum type="arabicPeriod"/>
            </a:pPr>
            <a:endParaRPr lang="en-US" dirty="0"/>
          </a:p>
          <a:p>
            <a:pPr marL="457200" indent="-457200">
              <a:buFont typeface="+mj-lt"/>
              <a:buAutoNum type="arabicPeriod"/>
            </a:pPr>
            <a:endParaRPr lang="en-US" b="1" dirty="0" smtClean="0"/>
          </a:p>
          <a:p>
            <a:pPr marL="457200" indent="-457200">
              <a:buFont typeface="+mj-lt"/>
              <a:buAutoNum type="arabicPeriod"/>
            </a:pPr>
            <a:endParaRPr lang="en-US" b="1" dirty="0" smtClean="0"/>
          </a:p>
          <a:p>
            <a:endParaRPr lang="en-US" dirty="0"/>
          </a:p>
        </p:txBody>
      </p:sp>
      <p:sp>
        <p:nvSpPr>
          <p:cNvPr id="4" name="Slide Number Placeholder 3"/>
          <p:cNvSpPr>
            <a:spLocks noGrp="1"/>
          </p:cNvSpPr>
          <p:nvPr>
            <p:ph type="sldNum" sz="quarter" idx="12"/>
          </p:nvPr>
        </p:nvSpPr>
        <p:spPr/>
        <p:txBody>
          <a:bodyPr/>
          <a:lstStyle/>
          <a:p>
            <a:fld id="{DEB64DA0-B3B0-46C4-B870-6AC0FE558B2F}" type="slidenum">
              <a:rPr lang="en-US" smtClean="0"/>
              <a:t>22</a:t>
            </a:fld>
            <a:endParaRPr lang="en-US"/>
          </a:p>
        </p:txBody>
      </p:sp>
    </p:spTree>
    <p:extLst>
      <p:ext uri="{BB962C8B-B14F-4D97-AF65-F5344CB8AC3E}">
        <p14:creationId xmlns:p14="http://schemas.microsoft.com/office/powerpoint/2010/main" val="2929472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6" y="764373"/>
            <a:ext cx="8900492" cy="1293028"/>
          </a:xfrm>
        </p:spPr>
        <p:txBody>
          <a:bodyPr>
            <a:normAutofit fontScale="90000"/>
          </a:bodyPr>
          <a:lstStyle/>
          <a:p>
            <a:r>
              <a:rPr lang="en-US" dirty="0" smtClean="0"/>
              <a:t>Chapter 5</a:t>
            </a:r>
            <a:br>
              <a:rPr lang="en-US" dirty="0" smtClean="0"/>
            </a:br>
            <a:r>
              <a:rPr lang="en-US" dirty="0" smtClean="0"/>
              <a:t>Teachers as a New Creation</a:t>
            </a:r>
            <a:br>
              <a:rPr lang="en-US" dirty="0" smtClean="0"/>
            </a:br>
            <a:r>
              <a:rPr lang="en-US" sz="2700" i="1" u="sng" dirty="0">
                <a:solidFill>
                  <a:srgbClr val="FFFF00"/>
                </a:solidFill>
                <a:effectLst>
                  <a:outerShdw blurRad="38100" dist="38100" dir="2700000" algn="tl">
                    <a:srgbClr val="000000">
                      <a:alpha val="43137"/>
                    </a:srgbClr>
                  </a:outerShdw>
                </a:effectLst>
              </a:rPr>
              <a:t>Think-pair-share:  Pairs pick one</a:t>
            </a:r>
            <a:endParaRPr lang="en-US" dirty="0"/>
          </a:p>
        </p:txBody>
      </p:sp>
      <p:sp>
        <p:nvSpPr>
          <p:cNvPr id="3" name="Content Placeholder 2"/>
          <p:cNvSpPr>
            <a:spLocks noGrp="1"/>
          </p:cNvSpPr>
          <p:nvPr>
            <p:ph idx="1"/>
          </p:nvPr>
        </p:nvSpPr>
        <p:spPr>
          <a:xfrm>
            <a:off x="514906" y="2414016"/>
            <a:ext cx="8900492" cy="4366038"/>
          </a:xfrm>
        </p:spPr>
        <p:txBody>
          <a:bodyPr>
            <a:normAutofit/>
          </a:bodyPr>
          <a:lstStyle/>
          <a:p>
            <a:pPr marL="514350" indent="-514350">
              <a:buAutoNum type="arabicPeriod"/>
            </a:pPr>
            <a:r>
              <a:rPr lang="en-US" sz="2800" dirty="0" smtClean="0"/>
              <a:t>How do teachers show that they are a new creation (a recipient of God’s grace)?</a:t>
            </a:r>
          </a:p>
          <a:p>
            <a:pPr marL="514350" indent="-514350">
              <a:buAutoNum type="arabicPeriod"/>
            </a:pPr>
            <a:r>
              <a:rPr lang="en-US" sz="2800" dirty="0" smtClean="0"/>
              <a:t>How do they help students experience being a new creation (and having the new freedom that that entails)?    </a:t>
            </a:r>
          </a:p>
          <a:p>
            <a:pPr marL="514350" indent="-514350">
              <a:buAutoNum type="arabicPeriod"/>
            </a:pPr>
            <a:r>
              <a:rPr lang="en-US" sz="2800" dirty="0" smtClean="0"/>
              <a:t>Does </a:t>
            </a:r>
            <a:r>
              <a:rPr lang="en-US" sz="2800" i="1" dirty="0" smtClean="0"/>
              <a:t>new creation </a:t>
            </a:r>
            <a:r>
              <a:rPr lang="en-US" sz="2800" dirty="0" smtClean="0"/>
              <a:t>have implications for curriculum choices, classroom management approaches, teacher authority, view of calling and work, and overall view of the student?  </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397" y="148180"/>
            <a:ext cx="2663939" cy="346312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2242"/>
          <a:stretch/>
        </p:blipFill>
        <p:spPr>
          <a:xfrm>
            <a:off x="9415397" y="3748460"/>
            <a:ext cx="2663939" cy="2337812"/>
          </a:xfrm>
          <a:prstGeom prst="rect">
            <a:avLst/>
          </a:prstGeom>
        </p:spPr>
      </p:pic>
      <p:sp>
        <p:nvSpPr>
          <p:cNvPr id="6" name="Slide Number Placeholder 5"/>
          <p:cNvSpPr>
            <a:spLocks noGrp="1"/>
          </p:cNvSpPr>
          <p:nvPr>
            <p:ph type="sldNum" sz="quarter" idx="12"/>
          </p:nvPr>
        </p:nvSpPr>
        <p:spPr/>
        <p:txBody>
          <a:bodyPr/>
          <a:lstStyle/>
          <a:p>
            <a:fld id="{DEB64DA0-B3B0-46C4-B870-6AC0FE558B2F}" type="slidenum">
              <a:rPr lang="en-US" smtClean="0"/>
              <a:t>23</a:t>
            </a:fld>
            <a:endParaRPr lang="en-US"/>
          </a:p>
        </p:txBody>
      </p:sp>
    </p:spTree>
    <p:extLst>
      <p:ext uri="{BB962C8B-B14F-4D97-AF65-F5344CB8AC3E}">
        <p14:creationId xmlns:p14="http://schemas.microsoft.com/office/powerpoint/2010/main" val="1346690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6</a:t>
            </a:r>
            <a:br>
              <a:rPr lang="en-US" dirty="0" smtClean="0"/>
            </a:br>
            <a:r>
              <a:rPr lang="en-US" dirty="0" smtClean="0"/>
              <a:t>Teacher’s calling</a:t>
            </a:r>
            <a:br>
              <a:rPr lang="en-US" dirty="0" smtClean="0"/>
            </a:br>
            <a:r>
              <a:rPr lang="en-US" sz="2700" i="1" u="sng" dirty="0">
                <a:solidFill>
                  <a:srgbClr val="FFFF00"/>
                </a:solidFill>
                <a:effectLst>
                  <a:outerShdw blurRad="38100" dist="38100" dir="2700000" algn="tl">
                    <a:srgbClr val="000000">
                      <a:alpha val="43137"/>
                    </a:srgbClr>
                  </a:outerShdw>
                </a:effectLst>
              </a:rPr>
              <a:t>Think-pair-share:  Pairs pick one</a:t>
            </a:r>
            <a:endParaRPr lang="en-US" sz="2700" dirty="0"/>
          </a:p>
        </p:txBody>
      </p:sp>
      <p:sp>
        <p:nvSpPr>
          <p:cNvPr id="3" name="Content Placeholder 2"/>
          <p:cNvSpPr>
            <a:spLocks noGrp="1"/>
          </p:cNvSpPr>
          <p:nvPr>
            <p:ph idx="1"/>
          </p:nvPr>
        </p:nvSpPr>
        <p:spPr>
          <a:xfrm>
            <a:off x="487473" y="2377440"/>
            <a:ext cx="11248008" cy="4366038"/>
          </a:xfrm>
        </p:spPr>
        <p:txBody>
          <a:bodyPr>
            <a:normAutofit/>
          </a:bodyPr>
          <a:lstStyle/>
          <a:p>
            <a:pPr marL="514350" indent="-514350">
              <a:buAutoNum type="arabicPeriod"/>
            </a:pPr>
            <a:r>
              <a:rPr lang="en-US" sz="2800" dirty="0" smtClean="0"/>
              <a:t>How do different views of the teacher’s calling have different effects in the classroom?  </a:t>
            </a:r>
          </a:p>
          <a:p>
            <a:pPr marL="514350" indent="-514350">
              <a:buAutoNum type="arabicPeriod"/>
            </a:pPr>
            <a:r>
              <a:rPr lang="en-US" sz="2800" dirty="0" smtClean="0"/>
              <a:t>How does the teacher’s sense of calling affect the students’ sense of their own calling?  </a:t>
            </a:r>
          </a:p>
          <a:p>
            <a:pPr marL="514350" indent="-514350">
              <a:buAutoNum type="arabicPeriod"/>
            </a:pPr>
            <a:r>
              <a:rPr lang="en-US" sz="2800" dirty="0" smtClean="0"/>
              <a:t>Does the concept of calling have </a:t>
            </a:r>
            <a:br>
              <a:rPr lang="en-US" sz="2800" dirty="0" smtClean="0"/>
            </a:br>
            <a:r>
              <a:rPr lang="en-US" sz="2800" dirty="0" smtClean="0"/>
              <a:t>implications for curriculum choices, </a:t>
            </a:r>
            <a:br>
              <a:rPr lang="en-US" sz="2800" dirty="0" smtClean="0"/>
            </a:br>
            <a:r>
              <a:rPr lang="en-US" sz="2800" dirty="0" smtClean="0"/>
              <a:t>classroom management approaches, </a:t>
            </a:r>
            <a:br>
              <a:rPr lang="en-US" sz="2800" dirty="0" smtClean="0"/>
            </a:br>
            <a:r>
              <a:rPr lang="en-US" sz="2800" dirty="0" smtClean="0"/>
              <a:t>teacher authority, view of work, and </a:t>
            </a:r>
            <a:br>
              <a:rPr lang="en-US" sz="2800" dirty="0" smtClean="0"/>
            </a:br>
            <a:r>
              <a:rPr lang="en-US" sz="2800" dirty="0" smtClean="0"/>
              <a:t>overall view of the student?  </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106" y="3793915"/>
            <a:ext cx="3928157" cy="2949563"/>
          </a:xfrm>
          <a:prstGeom prst="rect">
            <a:avLst/>
          </a:prstGeom>
        </p:spPr>
      </p:pic>
      <p:sp>
        <p:nvSpPr>
          <p:cNvPr id="5" name="Slide Number Placeholder 4"/>
          <p:cNvSpPr>
            <a:spLocks noGrp="1"/>
          </p:cNvSpPr>
          <p:nvPr>
            <p:ph type="sldNum" sz="quarter" idx="12"/>
          </p:nvPr>
        </p:nvSpPr>
        <p:spPr/>
        <p:txBody>
          <a:bodyPr/>
          <a:lstStyle/>
          <a:p>
            <a:fld id="{DEB64DA0-B3B0-46C4-B870-6AC0FE558B2F}" type="slidenum">
              <a:rPr lang="en-US" smtClean="0"/>
              <a:t>24</a:t>
            </a:fld>
            <a:endParaRPr lang="en-US"/>
          </a:p>
        </p:txBody>
      </p:sp>
    </p:spTree>
    <p:extLst>
      <p:ext uri="{BB962C8B-B14F-4D97-AF65-F5344CB8AC3E}">
        <p14:creationId xmlns:p14="http://schemas.microsoft.com/office/powerpoint/2010/main" val="38240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the </a:t>
            </a:r>
            <a:r>
              <a:rPr lang="en-US" dirty="0" smtClean="0"/>
              <a:t>Forum--Teacher</a:t>
            </a:r>
            <a:endParaRPr lang="en-US" dirty="0"/>
          </a:p>
        </p:txBody>
      </p:sp>
      <p:sp>
        <p:nvSpPr>
          <p:cNvPr id="3" name="Content Placeholder 2"/>
          <p:cNvSpPr>
            <a:spLocks noGrp="1"/>
          </p:cNvSpPr>
          <p:nvPr>
            <p:ph idx="1"/>
          </p:nvPr>
        </p:nvSpPr>
        <p:spPr>
          <a:xfrm>
            <a:off x="685799" y="2194560"/>
            <a:ext cx="11191875" cy="4396740"/>
          </a:xfrm>
        </p:spPr>
        <p:txBody>
          <a:bodyPr>
            <a:normAutofit/>
          </a:bodyPr>
          <a:lstStyle/>
          <a:p>
            <a:pPr marL="457200" lvl="0" indent="-457200">
              <a:buFont typeface="+mj-lt"/>
              <a:buAutoNum type="arabicPeriod"/>
            </a:pPr>
            <a:r>
              <a:rPr lang="en-US" sz="2400" dirty="0"/>
              <a:t>Is it easier for a teacher to talk too much about his/her sinful nature or not talk about it enough?  Is it healthy to talk about your flaws with people that haven’t had the same life experience as yourself?</a:t>
            </a:r>
          </a:p>
          <a:p>
            <a:pPr marL="457200" lvl="0" indent="-457200">
              <a:buFont typeface="+mj-lt"/>
              <a:buAutoNum type="arabicPeriod"/>
            </a:pPr>
            <a:r>
              <a:rPr lang="en-US" sz="2400" dirty="0"/>
              <a:t>What is the best way to discipline student through grace?</a:t>
            </a:r>
          </a:p>
          <a:p>
            <a:pPr marL="457200" lvl="0" indent="-457200">
              <a:buFont typeface="+mj-lt"/>
              <a:buAutoNum type="arabicPeriod"/>
            </a:pPr>
            <a:r>
              <a:rPr lang="en-US" sz="2400" dirty="0"/>
              <a:t>How do we keep patient with students and not judge them or give up on them, especially when there is zero progress being made?</a:t>
            </a:r>
          </a:p>
          <a:p>
            <a:pPr marL="457200" lvl="0" indent="-457200">
              <a:buFont typeface="+mj-lt"/>
              <a:buAutoNum type="arabicPeriod"/>
            </a:pPr>
            <a:r>
              <a:rPr lang="en-US" sz="2400" dirty="0"/>
              <a:t>Why do </a:t>
            </a:r>
            <a:r>
              <a:rPr lang="en-US" sz="2400" dirty="0" smtClean="0"/>
              <a:t>Christian </a:t>
            </a:r>
            <a:r>
              <a:rPr lang="en-US" sz="2400" dirty="0"/>
              <a:t>educators in pubic schools seem to know so little about what they can say and what they cant say or do? is this lack of knowledge of their rights contributing to a thought that they cannot teach </a:t>
            </a:r>
            <a:r>
              <a:rPr lang="en-US" sz="2400" dirty="0" smtClean="0"/>
              <a:t>Christianly </a:t>
            </a:r>
            <a:r>
              <a:rPr lang="en-US" sz="2400" dirty="0"/>
              <a:t>in a public school</a:t>
            </a:r>
            <a:r>
              <a:rPr lang="en-US" sz="2400" dirty="0" smtClean="0"/>
              <a:t>?</a:t>
            </a:r>
            <a:endParaRPr lang="en-US" sz="2400" dirty="0" smtClean="0"/>
          </a:p>
          <a:p>
            <a:pPr marL="457200" indent="-457200">
              <a:buFont typeface="+mj-lt"/>
              <a:buAutoNum type="arabicPeriod"/>
            </a:pPr>
            <a:endParaRPr lang="en-US" dirty="0" smtClean="0"/>
          </a:p>
          <a:p>
            <a:pPr marL="457200" indent="-457200">
              <a:buFont typeface="+mj-lt"/>
              <a:buAutoNum type="arabicPeriod"/>
            </a:pPr>
            <a:endParaRPr lang="en-US" u="sng" dirty="0" smtClean="0"/>
          </a:p>
          <a:p>
            <a:pPr marL="457200" indent="-457200">
              <a:buFont typeface="+mj-lt"/>
              <a:buAutoNum type="arabicPeriod"/>
            </a:pPr>
            <a:endParaRPr lang="en-US" u="sng" dirty="0" smtClean="0"/>
          </a:p>
          <a:p>
            <a:endParaRPr lang="en-US" dirty="0"/>
          </a:p>
        </p:txBody>
      </p:sp>
      <p:sp>
        <p:nvSpPr>
          <p:cNvPr id="4" name="Slide Number Placeholder 3"/>
          <p:cNvSpPr>
            <a:spLocks noGrp="1"/>
          </p:cNvSpPr>
          <p:nvPr>
            <p:ph type="sldNum" sz="quarter" idx="12"/>
          </p:nvPr>
        </p:nvSpPr>
        <p:spPr/>
        <p:txBody>
          <a:bodyPr/>
          <a:lstStyle/>
          <a:p>
            <a:fld id="{DEB64DA0-B3B0-46C4-B870-6AC0FE558B2F}" type="slidenum">
              <a:rPr lang="en-US" smtClean="0"/>
              <a:t>25</a:t>
            </a:fld>
            <a:endParaRPr lang="en-US"/>
          </a:p>
        </p:txBody>
      </p:sp>
    </p:spTree>
    <p:extLst>
      <p:ext uri="{BB962C8B-B14F-4D97-AF65-F5344CB8AC3E}">
        <p14:creationId xmlns:p14="http://schemas.microsoft.com/office/powerpoint/2010/main" val="1813576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the </a:t>
            </a:r>
            <a:r>
              <a:rPr lang="en-US" dirty="0" smtClean="0"/>
              <a:t>Forum--Teacher</a:t>
            </a:r>
            <a:endParaRPr lang="en-US" dirty="0"/>
          </a:p>
        </p:txBody>
      </p:sp>
      <p:sp>
        <p:nvSpPr>
          <p:cNvPr id="3" name="Content Placeholder 2"/>
          <p:cNvSpPr>
            <a:spLocks noGrp="1"/>
          </p:cNvSpPr>
          <p:nvPr>
            <p:ph idx="1"/>
          </p:nvPr>
        </p:nvSpPr>
        <p:spPr>
          <a:xfrm>
            <a:off x="685799" y="2194560"/>
            <a:ext cx="11191875" cy="4396740"/>
          </a:xfrm>
        </p:spPr>
        <p:txBody>
          <a:bodyPr>
            <a:normAutofit/>
          </a:bodyPr>
          <a:lstStyle/>
          <a:p>
            <a:pPr marL="0" indent="0">
              <a:buNone/>
            </a:pPr>
            <a:r>
              <a:rPr lang="en-US" sz="3200" dirty="0">
                <a:solidFill>
                  <a:srgbClr val="FFFF00"/>
                </a:solidFill>
              </a:rPr>
              <a:t>Small groups (education majors get with someone who’s </a:t>
            </a:r>
            <a:r>
              <a:rPr lang="en-US" sz="3200" dirty="0" smtClean="0">
                <a:solidFill>
                  <a:srgbClr val="FFFF00"/>
                </a:solidFill>
              </a:rPr>
              <a:t>not </a:t>
            </a:r>
            <a:r>
              <a:rPr lang="en-US" sz="3200" dirty="0">
                <a:solidFill>
                  <a:srgbClr val="FFFF00"/>
                </a:solidFill>
              </a:rPr>
              <a:t>an ed. major</a:t>
            </a:r>
            <a:r>
              <a:rPr lang="en-US" sz="3200" dirty="0" smtClean="0">
                <a:solidFill>
                  <a:srgbClr val="FFFF00"/>
                </a:solidFill>
              </a:rPr>
              <a:t>):</a:t>
            </a:r>
          </a:p>
          <a:p>
            <a:pPr marL="0" indent="0">
              <a:buNone/>
            </a:pPr>
            <a:endParaRPr lang="en-US" sz="3200" dirty="0">
              <a:solidFill>
                <a:srgbClr val="FFFF00"/>
              </a:solidFill>
            </a:endParaRPr>
          </a:p>
          <a:p>
            <a:pPr marL="0" lvl="0" indent="0">
              <a:buNone/>
            </a:pPr>
            <a:r>
              <a:rPr lang="en-US" sz="2800" dirty="0" smtClean="0"/>
              <a:t>5.  Personally</a:t>
            </a:r>
            <a:r>
              <a:rPr lang="en-US" sz="2800" dirty="0"/>
              <a:t>, how would you answer the questions:</a:t>
            </a:r>
          </a:p>
          <a:p>
            <a:pPr lvl="1"/>
            <a:r>
              <a:rPr lang="en-US" sz="2800" dirty="0"/>
              <a:t>Who am I?</a:t>
            </a:r>
          </a:p>
          <a:p>
            <a:pPr lvl="1"/>
            <a:r>
              <a:rPr lang="en-US" sz="2800" dirty="0"/>
              <a:t>Will I be OK?</a:t>
            </a:r>
          </a:p>
          <a:p>
            <a:pPr lvl="1"/>
            <a:r>
              <a:rPr lang="en-US" sz="2800" dirty="0"/>
              <a:t>What am I to be about?</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u="sng" dirty="0" smtClean="0"/>
          </a:p>
          <a:p>
            <a:pPr marL="457200" indent="-457200">
              <a:buFont typeface="+mj-lt"/>
              <a:buAutoNum type="arabicPeriod"/>
            </a:pPr>
            <a:endParaRPr lang="en-US" u="sng" dirty="0" smtClean="0"/>
          </a:p>
          <a:p>
            <a:endParaRPr lang="en-US" dirty="0"/>
          </a:p>
        </p:txBody>
      </p:sp>
      <p:sp>
        <p:nvSpPr>
          <p:cNvPr id="4" name="Slide Number Placeholder 3"/>
          <p:cNvSpPr>
            <a:spLocks noGrp="1"/>
          </p:cNvSpPr>
          <p:nvPr>
            <p:ph type="sldNum" sz="quarter" idx="12"/>
          </p:nvPr>
        </p:nvSpPr>
        <p:spPr/>
        <p:txBody>
          <a:bodyPr/>
          <a:lstStyle/>
          <a:p>
            <a:fld id="{DEB64DA0-B3B0-46C4-B870-6AC0FE558B2F}" type="slidenum">
              <a:rPr lang="en-US" smtClean="0"/>
              <a:t>26</a:t>
            </a:fld>
            <a:endParaRPr lang="en-US"/>
          </a:p>
        </p:txBody>
      </p:sp>
    </p:spTree>
    <p:extLst>
      <p:ext uri="{BB962C8B-B14F-4D97-AF65-F5344CB8AC3E}">
        <p14:creationId xmlns:p14="http://schemas.microsoft.com/office/powerpoint/2010/main" val="363442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65760" y="1157069"/>
            <a:ext cx="11363178" cy="2762258"/>
          </a:xfrm>
          <a:prstGeom prst="rect">
            <a:avLst/>
          </a:prstGeom>
          <a:solidFill>
            <a:srgbClr val="6A1210"/>
          </a:solidFill>
          <a:ln>
            <a:noFill/>
          </a:ln>
          <a:effectLst/>
        </p:spPr>
        <p:txBody>
          <a:bodyPr vert="horz" wrap="square" lIns="0" tIns="0"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74675" marR="0" lvl="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smtClean="0">
                <a:ln>
                  <a:noFill/>
                </a:ln>
                <a:effectLst/>
                <a:latin typeface="Georgia" panose="02040502050405020303" pitchFamily="18" charset="0"/>
              </a:rPr>
              <a:t>“</a:t>
            </a:r>
            <a:r>
              <a:rPr kumimoji="0" lang="en-US" altLang="en-US" sz="2800" b="0" i="1" u="none" strike="noStrike" cap="none" normalizeH="0" baseline="0" dirty="0" smtClean="0">
                <a:ln>
                  <a:noFill/>
                </a:ln>
                <a:effectLst/>
                <a:latin typeface="Georgia" panose="02040502050405020303" pitchFamily="18" charset="0"/>
              </a:rPr>
              <a:t>The Christian shoemaker does his duty not by putting little crosses </a:t>
            </a:r>
            <a:br>
              <a:rPr kumimoji="0" lang="en-US" altLang="en-US" sz="2800" b="0" i="1" u="none" strike="noStrike" cap="none" normalizeH="0" baseline="0" dirty="0" smtClean="0">
                <a:ln>
                  <a:noFill/>
                </a:ln>
                <a:effectLst/>
                <a:latin typeface="Georgia" panose="02040502050405020303" pitchFamily="18" charset="0"/>
              </a:rPr>
            </a:br>
            <a:r>
              <a:rPr kumimoji="0" lang="en-US" altLang="en-US" sz="2800" b="0" i="1" u="none" strike="noStrike" cap="none" normalizeH="0" baseline="0" dirty="0" smtClean="0">
                <a:ln>
                  <a:noFill/>
                </a:ln>
                <a:effectLst/>
                <a:latin typeface="Georgia" panose="02040502050405020303" pitchFamily="18" charset="0"/>
              </a:rPr>
              <a:t>on the shoes, but by making good shoes, because God is interested in good craftsmanship</a:t>
            </a:r>
            <a:r>
              <a:rPr kumimoji="0" lang="en-US" altLang="en-US" sz="2800" b="0" i="1" u="none" strike="noStrike" cap="none" normalizeH="0" baseline="0" dirty="0" smtClean="0">
                <a:ln>
                  <a:noFill/>
                </a:ln>
                <a:effectLst/>
                <a:latin typeface="Georgia" panose="02040502050405020303" pitchFamily="18" charset="0"/>
              </a:rPr>
              <a:t>.”</a:t>
            </a:r>
          </a:p>
          <a:p>
            <a:pPr marL="574675" marR="0" lvl="0" algn="l" defTabSz="914400" rtl="0" eaLnBrk="0" fontAlgn="base" latinLnBrk="0" hangingPunct="0">
              <a:lnSpc>
                <a:spcPct val="100000"/>
              </a:lnSpc>
              <a:spcBef>
                <a:spcPct val="0"/>
              </a:spcBef>
              <a:spcAft>
                <a:spcPct val="0"/>
              </a:spcAft>
              <a:buClrTx/>
              <a:buSzTx/>
              <a:buFontTx/>
              <a:buNone/>
              <a:tabLst/>
            </a:pPr>
            <a:r>
              <a:rPr lang="en-US" altLang="en-US" sz="2800" i="1" dirty="0" smtClean="0">
                <a:solidFill>
                  <a:srgbClr val="FFFF00"/>
                </a:solidFill>
                <a:latin typeface="Georgia" panose="02040502050405020303" pitchFamily="18" charset="0"/>
              </a:rPr>
              <a:t>~ Think-Pair-Share:  </a:t>
            </a:r>
          </a:p>
          <a:p>
            <a:pPr marL="574675" marR="0" lvl="0" algn="l" defTabSz="914400" rtl="0" eaLnBrk="0" fontAlgn="base" latinLnBrk="0" hangingPunct="0">
              <a:lnSpc>
                <a:spcPct val="100000"/>
              </a:lnSpc>
              <a:spcBef>
                <a:spcPct val="0"/>
              </a:spcBef>
              <a:spcAft>
                <a:spcPct val="0"/>
              </a:spcAft>
              <a:buClrTx/>
              <a:buSzTx/>
              <a:buFontTx/>
              <a:buNone/>
              <a:tabLst/>
            </a:pPr>
            <a:r>
              <a:rPr lang="en-US" altLang="en-US" sz="2800" i="1" dirty="0" smtClean="0">
                <a:solidFill>
                  <a:srgbClr val="FFFF00"/>
                </a:solidFill>
                <a:latin typeface="Georgia" panose="02040502050405020303" pitchFamily="18" charset="0"/>
              </a:rPr>
              <a:t>How can you apply this statement to Christian teaching?</a:t>
            </a:r>
            <a:endParaRPr kumimoji="0" lang="en-US" altLang="en-US" sz="2800" b="0" i="1" u="none" strike="noStrike" cap="none" normalizeH="0" baseline="0" dirty="0" smtClean="0">
              <a:ln>
                <a:noFill/>
              </a:ln>
              <a:solidFill>
                <a:srgbClr val="FFFF00"/>
              </a:solidFill>
              <a:effectLst/>
              <a:latin typeface="Georgia" panose="02040502050405020303" pitchFamily="18" charset="0"/>
            </a:endParaRPr>
          </a:p>
          <a:p>
            <a:pPr lvl="2"/>
            <a:endParaRPr kumimoji="0" lang="en-US" altLang="en-US" sz="2800" b="0" i="0" u="none" strike="noStrike" cap="none" normalizeH="0" baseline="0" dirty="0" smtClean="0">
              <a:ln>
                <a:noFill/>
              </a:ln>
              <a:effectLst/>
              <a:latin typeface="Georgia" panose="02040502050405020303" pitchFamily="18" charset="0"/>
            </a:endParaRPr>
          </a:p>
        </p:txBody>
      </p:sp>
      <p:sp>
        <p:nvSpPr>
          <p:cNvPr id="2" name="Title 1"/>
          <p:cNvSpPr>
            <a:spLocks noGrp="1"/>
          </p:cNvSpPr>
          <p:nvPr>
            <p:ph type="title"/>
          </p:nvPr>
        </p:nvSpPr>
        <p:spPr>
          <a:xfrm>
            <a:off x="2867079" y="0"/>
            <a:ext cx="8833339" cy="1293028"/>
          </a:xfrm>
        </p:spPr>
        <p:txBody>
          <a:bodyPr>
            <a:normAutofit/>
          </a:bodyPr>
          <a:lstStyle/>
          <a:p>
            <a:pPr lvl="2" algn="r"/>
            <a:r>
              <a:rPr lang="en-US" altLang="en-US" sz="4000" kern="1200" cap="all" dirty="0">
                <a:solidFill>
                  <a:schemeClr val="tx1"/>
                </a:solidFill>
                <a:latin typeface="+mj-lt"/>
                <a:ea typeface="+mj-ea"/>
                <a:cs typeface="+mj-cs"/>
              </a:rPr>
              <a:t>Martin Luther</a:t>
            </a:r>
          </a:p>
        </p:txBody>
      </p:sp>
      <p:pic>
        <p:nvPicPr>
          <p:cNvPr id="1030" name="Picture 6" descr="http://www.theweeklings.com/wp-content/uploads/red-sho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812" y="3541812"/>
            <a:ext cx="2909580" cy="2912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artin lu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079" y="3529584"/>
            <a:ext cx="2924236" cy="29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5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views of the curriculum</a:t>
            </a:r>
            <a:endParaRPr lang="en-US" dirty="0"/>
          </a:p>
        </p:txBody>
      </p:sp>
      <p:sp>
        <p:nvSpPr>
          <p:cNvPr id="3" name="Content Placeholder 2"/>
          <p:cNvSpPr>
            <a:spLocks noGrp="1"/>
          </p:cNvSpPr>
          <p:nvPr>
            <p:ph idx="1"/>
          </p:nvPr>
        </p:nvSpPr>
        <p:spPr>
          <a:xfrm>
            <a:off x="685800" y="2194560"/>
            <a:ext cx="10820400" cy="4270248"/>
          </a:xfrm>
        </p:spPr>
        <p:txBody>
          <a:bodyPr/>
          <a:lstStyle/>
          <a:p>
            <a:pPr marL="0" indent="0">
              <a:buNone/>
            </a:pPr>
            <a:r>
              <a:rPr lang="en-US" sz="2400" dirty="0" smtClean="0">
                <a:solidFill>
                  <a:srgbClr val="FFFF00"/>
                </a:solidFill>
                <a:effectLst>
                  <a:outerShdw blurRad="38100" dist="38100" dir="2700000" algn="tl">
                    <a:srgbClr val="000000">
                      <a:alpha val="43137"/>
                    </a:srgbClr>
                  </a:outerShdw>
                </a:effectLst>
              </a:rPr>
              <a:t>In groups, discuss these two question regarding the article:  Christian Views of the Curriculum</a:t>
            </a:r>
          </a:p>
          <a:p>
            <a:pPr marL="457200" indent="-457200">
              <a:buFont typeface="+mj-lt"/>
              <a:buAutoNum type="arabicPeriod"/>
            </a:pPr>
            <a:r>
              <a:rPr lang="en-US" sz="2400" dirty="0">
                <a:effectLst>
                  <a:outerShdw blurRad="38100" dist="38100" dir="2700000" algn="tl">
                    <a:srgbClr val="000000">
                      <a:alpha val="43137"/>
                    </a:srgbClr>
                  </a:outerShdw>
                </a:effectLst>
              </a:rPr>
              <a:t>Do either A or B:  </a:t>
            </a:r>
          </a:p>
          <a:p>
            <a:pPr marL="914400" lvl="1" indent="-457200">
              <a:buFont typeface="+mj-lt"/>
              <a:buAutoNum type="alphaUcPeriod"/>
            </a:pPr>
            <a:r>
              <a:rPr lang="en-US" sz="2400" dirty="0">
                <a:effectLst>
                  <a:outerShdw blurRad="38100" dist="38100" dir="2700000" algn="tl">
                    <a:srgbClr val="000000">
                      <a:alpha val="43137"/>
                    </a:srgbClr>
                  </a:outerShdw>
                </a:effectLst>
              </a:rPr>
              <a:t>Pick </a:t>
            </a:r>
            <a:r>
              <a:rPr lang="en-US" sz="2400" dirty="0" smtClean="0">
                <a:effectLst>
                  <a:outerShdw blurRad="38100" dist="38100" dir="2700000" algn="tl">
                    <a:srgbClr val="000000">
                      <a:alpha val="43137"/>
                    </a:srgbClr>
                  </a:outerShdw>
                </a:effectLst>
              </a:rPr>
              <a:t>2 </a:t>
            </a:r>
            <a:r>
              <a:rPr lang="en-US" sz="2400" dirty="0">
                <a:effectLst>
                  <a:outerShdw blurRad="38100" dist="38100" dir="2700000" algn="tl">
                    <a:srgbClr val="000000">
                      <a:alpha val="43137"/>
                    </a:srgbClr>
                  </a:outerShdw>
                </a:effectLst>
              </a:rPr>
              <a:t>of the </a:t>
            </a:r>
            <a:r>
              <a:rPr lang="en-US" sz="2400" dirty="0" smtClean="0">
                <a:effectLst>
                  <a:outerShdw blurRad="38100" dist="38100" dir="2700000" algn="tl">
                    <a:srgbClr val="000000">
                      <a:alpha val="43137"/>
                    </a:srgbClr>
                  </a:outerShdw>
                </a:effectLst>
              </a:rPr>
              <a:t>4 </a:t>
            </a:r>
            <a:r>
              <a:rPr lang="en-US" sz="2400" dirty="0">
                <a:effectLst>
                  <a:outerShdw blurRad="38100" dist="38100" dir="2700000" algn="tl">
                    <a:srgbClr val="000000">
                      <a:alpha val="43137"/>
                    </a:srgbClr>
                  </a:outerShdw>
                </a:effectLst>
              </a:rPr>
              <a:t>cases at the end of the handout, identifying examples of each of the </a:t>
            </a:r>
            <a:r>
              <a:rPr lang="en-US" sz="2400" dirty="0" smtClean="0">
                <a:effectLst>
                  <a:outerShdw blurRad="38100" dist="38100" dir="2700000" algn="tl">
                    <a:srgbClr val="000000">
                      <a:alpha val="43137"/>
                    </a:srgbClr>
                  </a:outerShdw>
                </a:effectLst>
              </a:rPr>
              <a:t>2 </a:t>
            </a:r>
            <a:r>
              <a:rPr lang="en-US" sz="2400" dirty="0">
                <a:effectLst>
                  <a:outerShdw blurRad="38100" dist="38100" dir="2700000" algn="tl">
                    <a:srgbClr val="000000">
                      <a:alpha val="43137"/>
                    </a:srgbClr>
                  </a:outerShdw>
                </a:effectLst>
              </a:rPr>
              <a:t>cases in your own schooling.</a:t>
            </a:r>
          </a:p>
          <a:p>
            <a:pPr marL="914400" lvl="1" indent="-457200">
              <a:buFont typeface="+mj-lt"/>
              <a:buAutoNum type="alphaUcPeriod"/>
            </a:pPr>
            <a:r>
              <a:rPr lang="en-US" sz="2400" dirty="0">
                <a:effectLst>
                  <a:outerShdw blurRad="38100" dist="38100" dir="2700000" algn="tl">
                    <a:srgbClr val="000000">
                      <a:alpha val="43137"/>
                    </a:srgbClr>
                  </a:outerShdw>
                </a:effectLst>
              </a:rPr>
              <a:t>Pick 1 of the </a:t>
            </a:r>
            <a:r>
              <a:rPr lang="en-US" sz="2400" dirty="0" smtClean="0">
                <a:effectLst>
                  <a:outerShdw blurRad="38100" dist="38100" dir="2700000" algn="tl">
                    <a:srgbClr val="000000">
                      <a:alpha val="43137"/>
                    </a:srgbClr>
                  </a:outerShdw>
                </a:effectLst>
              </a:rPr>
              <a:t>4 </a:t>
            </a:r>
            <a:r>
              <a:rPr lang="en-US" sz="2400" dirty="0">
                <a:effectLst>
                  <a:outerShdw blurRad="38100" dist="38100" dir="2700000" algn="tl">
                    <a:srgbClr val="000000">
                      <a:alpha val="43137"/>
                    </a:srgbClr>
                  </a:outerShdw>
                </a:effectLst>
              </a:rPr>
              <a:t>cases and give a detailed description of what this </a:t>
            </a:r>
            <a:r>
              <a:rPr lang="en-US" sz="2400" dirty="0" smtClean="0">
                <a:effectLst>
                  <a:outerShdw blurRad="38100" dist="38100" dir="2700000" algn="tl">
                    <a:srgbClr val="000000">
                      <a:alpha val="43137"/>
                    </a:srgbClr>
                  </a:outerShdw>
                </a:effectLst>
              </a:rPr>
              <a:t>would look </a:t>
            </a:r>
            <a:r>
              <a:rPr lang="en-US" sz="2400" dirty="0">
                <a:effectLst>
                  <a:outerShdw blurRad="38100" dist="38100" dir="2700000" algn="tl">
                    <a:srgbClr val="000000">
                      <a:alpha val="43137"/>
                    </a:srgbClr>
                  </a:outerShdw>
                </a:effectLst>
              </a:rPr>
              <a:t>like in a real school – give both pros and cons.  </a:t>
            </a:r>
          </a:p>
          <a:p>
            <a:pPr marL="457200" indent="-457200">
              <a:buFont typeface="+mj-lt"/>
              <a:buAutoNum type="arabicPeriod"/>
            </a:pPr>
            <a:r>
              <a:rPr lang="en-US" sz="2400" dirty="0">
                <a:effectLst>
                  <a:outerShdw blurRad="38100" dist="38100" dir="2700000" algn="tl">
                    <a:srgbClr val="000000">
                      <a:alpha val="43137"/>
                    </a:srgbClr>
                  </a:outerShdw>
                </a:effectLst>
              </a:rPr>
              <a:t>How do the </a:t>
            </a:r>
            <a:r>
              <a:rPr lang="en-US" sz="2400" dirty="0" smtClean="0">
                <a:effectLst>
                  <a:outerShdw blurRad="38100" dist="38100" dir="2700000" algn="tl">
                    <a:srgbClr val="000000">
                      <a:alpha val="43137"/>
                    </a:srgbClr>
                  </a:outerShdw>
                </a:effectLst>
              </a:rPr>
              <a:t>views of curriculum </a:t>
            </a:r>
            <a:r>
              <a:rPr lang="en-US" sz="2400" dirty="0">
                <a:effectLst>
                  <a:outerShdw blurRad="38100" dist="38100" dir="2700000" algn="tl">
                    <a:srgbClr val="000000">
                      <a:alpha val="43137"/>
                    </a:srgbClr>
                  </a:outerShdw>
                </a:effectLst>
              </a:rPr>
              <a:t>that you discussed imply different </a:t>
            </a:r>
            <a:r>
              <a:rPr lang="en-US" sz="2400" dirty="0" smtClean="0">
                <a:effectLst>
                  <a:outerShdw blurRad="38100" dist="38100" dir="2700000" algn="tl">
                    <a:srgbClr val="000000">
                      <a:alpha val="43137"/>
                    </a:srgbClr>
                  </a:outerShdw>
                </a:effectLst>
              </a:rPr>
              <a:t>purposes of education and different views </a:t>
            </a:r>
            <a:r>
              <a:rPr lang="en-US" sz="2400" dirty="0">
                <a:effectLst>
                  <a:outerShdw blurRad="38100" dist="38100" dir="2700000" algn="tl">
                    <a:srgbClr val="000000">
                      <a:alpha val="43137"/>
                    </a:srgbClr>
                  </a:outerShdw>
                </a:effectLst>
              </a:rPr>
              <a:t>of </a:t>
            </a:r>
            <a:r>
              <a:rPr lang="en-US" sz="2400" dirty="0" smtClean="0">
                <a:effectLst>
                  <a:outerShdw blurRad="38100" dist="38100" dir="2700000" algn="tl">
                    <a:srgbClr val="000000">
                      <a:alpha val="43137"/>
                    </a:srgbClr>
                  </a:outerShdw>
                </a:effectLst>
              </a:rPr>
              <a:t>the student, of the teacher, and of the sense of calling and future vocations?  </a:t>
            </a:r>
            <a:endParaRPr lang="en-US" sz="2400" dirty="0">
              <a:effectLst>
                <a:outerShdw blurRad="38100" dist="38100" dir="2700000" algn="tl">
                  <a:srgbClr val="000000">
                    <a:alpha val="43137"/>
                  </a:srgbClr>
                </a:outerShdw>
              </a:effectLst>
            </a:endParaRPr>
          </a:p>
          <a:p>
            <a:pPr marL="0" indent="0">
              <a:buNone/>
            </a:pPr>
            <a:endParaRPr lang="en-US" dirty="0"/>
          </a:p>
        </p:txBody>
      </p:sp>
      <p:sp>
        <p:nvSpPr>
          <p:cNvPr id="4" name="Slide Number Placeholder 3"/>
          <p:cNvSpPr>
            <a:spLocks noGrp="1"/>
          </p:cNvSpPr>
          <p:nvPr>
            <p:ph type="sldNum" sz="quarter" idx="12"/>
          </p:nvPr>
        </p:nvSpPr>
        <p:spPr/>
        <p:txBody>
          <a:bodyPr/>
          <a:lstStyle/>
          <a:p>
            <a:fld id="{DEB64DA0-B3B0-46C4-B870-6AC0FE558B2F}" type="slidenum">
              <a:rPr lang="en-US" smtClean="0"/>
              <a:t>28</a:t>
            </a:fld>
            <a:endParaRPr lang="en-US" dirty="0"/>
          </a:p>
        </p:txBody>
      </p:sp>
    </p:spTree>
    <p:extLst>
      <p:ext uri="{BB962C8B-B14F-4D97-AF65-F5344CB8AC3E}">
        <p14:creationId xmlns:p14="http://schemas.microsoft.com/office/powerpoint/2010/main" val="2382391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739" y="540774"/>
            <a:ext cx="6296047" cy="1214874"/>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2658148"/>
            <a:ext cx="9448800" cy="3843236"/>
          </a:xfrm>
        </p:spPr>
        <p:txBody>
          <a:bodyPr>
            <a:noAutofit/>
          </a:bodyPr>
          <a:lstStyle/>
          <a:p>
            <a:endParaRPr lang="en-US" sz="2800" dirty="0"/>
          </a:p>
          <a:p>
            <a:pPr marL="457200" indent="-457200">
              <a:buFont typeface="Arial" panose="020B0604020202020204" pitchFamily="34" charset="0"/>
              <a:buChar char="•"/>
            </a:pPr>
            <a:endParaRPr lang="en-US" sz="2800" dirty="0"/>
          </a:p>
        </p:txBody>
      </p:sp>
      <p:pic>
        <p:nvPicPr>
          <p:cNvPr id="5" name="Picture 4"/>
          <p:cNvPicPr>
            <a:picLocks noChangeAspect="1"/>
          </p:cNvPicPr>
          <p:nvPr/>
        </p:nvPicPr>
        <p:blipFill rotWithShape="1">
          <a:blip r:embed="rId3"/>
          <a:srcRect l="12789" t="10674" r="66723" b="30730"/>
          <a:stretch/>
        </p:blipFill>
        <p:spPr>
          <a:xfrm>
            <a:off x="6738477" y="540774"/>
            <a:ext cx="4961909" cy="5940709"/>
          </a:xfrm>
          <a:prstGeom prst="rect">
            <a:avLst/>
          </a:prstGeom>
        </p:spPr>
      </p:pic>
      <p:pic>
        <p:nvPicPr>
          <p:cNvPr id="1026" name="Picture 2" descr="Image resul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96"/>
          <a:stretch/>
        </p:blipFill>
        <p:spPr bwMode="auto">
          <a:xfrm>
            <a:off x="2418735" y="1955492"/>
            <a:ext cx="4114172" cy="45458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500 y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67240"/>
            <a:ext cx="6280724" cy="19234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uth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27" r="8376"/>
          <a:stretch/>
        </p:blipFill>
        <p:spPr bwMode="auto">
          <a:xfrm>
            <a:off x="222739" y="1960198"/>
            <a:ext cx="2463095" cy="45411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860" y="4669903"/>
            <a:ext cx="6296047" cy="2031325"/>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Happy Reformation Day!</a:t>
            </a:r>
          </a:p>
          <a:p>
            <a:endParaRPr lang="en-US" dirty="0"/>
          </a:p>
        </p:txBody>
      </p:sp>
    </p:spTree>
    <p:extLst>
      <p:ext uri="{BB962C8B-B14F-4D97-AF65-F5344CB8AC3E}">
        <p14:creationId xmlns:p14="http://schemas.microsoft.com/office/powerpoint/2010/main" val="444919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2016916"/>
              </p:ext>
            </p:extLst>
          </p:nvPr>
        </p:nvGraphicFramePr>
        <p:xfrm>
          <a:off x="374905" y="345048"/>
          <a:ext cx="11448287" cy="6188765"/>
        </p:xfrm>
        <a:graphic>
          <a:graphicData uri="http://schemas.openxmlformats.org/drawingml/2006/table">
            <a:tbl>
              <a:tblPr firstRow="1" firstCol="1" bandRow="1">
                <a:tableStyleId>{5C22544A-7EE6-4342-B048-85BDC9FD1C3A}</a:tableStyleId>
              </a:tblPr>
              <a:tblGrid>
                <a:gridCol w="1554479">
                  <a:extLst>
                    <a:ext uri="{9D8B030D-6E8A-4147-A177-3AD203B41FA5}">
                      <a16:colId xmlns:a16="http://schemas.microsoft.com/office/drawing/2014/main" val="1093656754"/>
                    </a:ext>
                  </a:extLst>
                </a:gridCol>
                <a:gridCol w="4946904">
                  <a:extLst>
                    <a:ext uri="{9D8B030D-6E8A-4147-A177-3AD203B41FA5}">
                      <a16:colId xmlns:a16="http://schemas.microsoft.com/office/drawing/2014/main" val="755753757"/>
                    </a:ext>
                  </a:extLst>
                </a:gridCol>
                <a:gridCol w="4946904">
                  <a:extLst>
                    <a:ext uri="{9D8B030D-6E8A-4147-A177-3AD203B41FA5}">
                      <a16:colId xmlns:a16="http://schemas.microsoft.com/office/drawing/2014/main" val="2094694709"/>
                    </a:ext>
                  </a:extLst>
                </a:gridCol>
              </a:tblGrid>
              <a:tr h="509879">
                <a:tc>
                  <a:txBody>
                    <a:bodyPr/>
                    <a:lstStyle/>
                    <a:p>
                      <a:pPr marL="0" algn="l" defTabSz="914400" rtl="0" eaLnBrk="1" latinLnBrk="0" hangingPunct="1"/>
                      <a:r>
                        <a:rPr lang="en-US"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951A17"/>
                    </a:solidFill>
                  </a:tcPr>
                </a:tc>
                <a:tc>
                  <a:txBody>
                    <a:bodyPr/>
                    <a:lstStyle/>
                    <a:p>
                      <a:pPr marL="0" algn="l" defTabSz="914400" rtl="0" eaLnBrk="1" latinLnBrk="0" hangingPunct="1"/>
                      <a:r>
                        <a:rPr lang="en-US"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Read</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algn="l" defTabSz="914400" rtl="0" eaLnBrk="1" latinLnBrk="0" hangingPunct="1"/>
                      <a:r>
                        <a:rPr lang="en-US"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Assignments Due</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18259915"/>
                  </a:ext>
                </a:extLst>
              </a:tr>
              <a:tr h="1481513">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9</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Oct. 31</a:t>
                      </a:r>
                    </a:p>
                  </a:txBody>
                  <a:tcPr marL="68580" marR="68580" marT="0" marB="0" anchor="ctr">
                    <a:solidFill>
                      <a:srgbClr val="951A17"/>
                    </a:solidFill>
                  </a:tcPr>
                </a:tc>
                <a:tc>
                  <a:txBody>
                    <a:bodyPr/>
                    <a:lstStyle/>
                    <a:p>
                      <a:pPr marL="0" marR="0">
                        <a:lnSpc>
                          <a:spcPct val="130000"/>
                        </a:lnSpc>
                        <a:spcBef>
                          <a:spcPts val="0"/>
                        </a:spcBef>
                        <a:spcAft>
                          <a:spcPts val="0"/>
                        </a:spcAft>
                      </a:pP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1&amp;2 (Chapters 1-6) (69 pp.).  </a:t>
                      </a:r>
                      <a:r>
                        <a:rPr lang="en-US" sz="2000" i="0" u="none"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a:t>
                      </a:r>
                      <a:r>
                        <a:rPr lang="en-US" sz="2000" i="0" u="none"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article &amp;</a:t>
                      </a:r>
                      <a:r>
                        <a:rPr lang="en-US" sz="2000" i="0" u="none"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PPT on purpose of education</a:t>
                      </a:r>
                      <a:r>
                        <a:rPr lang="en-US" sz="2000" i="0" u="none"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Read articles &amp;</a:t>
                      </a:r>
                      <a:r>
                        <a:rPr lang="en-US" sz="2000" i="0" u="none"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PPT on curriculum &amp; assessment</a:t>
                      </a:r>
                      <a:r>
                        <a:rPr lang="en-US" sz="2000" u="none"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u="none"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Section 1 of paper due:  </a:t>
                      </a: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Purpose </a:t>
                      </a: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of education.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7.  </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70896435"/>
                  </a:ext>
                </a:extLst>
              </a:tr>
              <a:tr h="1159080">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10</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7</a:t>
                      </a:r>
                    </a:p>
                  </a:txBody>
                  <a:tcPr marL="68580" marR="68580" marT="0" marB="0" anchor="ctr">
                    <a:solidFill>
                      <a:srgbClr val="951A17"/>
                    </a:solidFill>
                  </a:tcPr>
                </a:tc>
                <a:tc>
                  <a:txBody>
                    <a:bodyPr/>
                    <a:lstStyle/>
                    <a:p>
                      <a:pPr marL="0" marR="0">
                        <a:lnSpc>
                          <a:spcPct val="130000"/>
                        </a:lnSpc>
                        <a:spcBef>
                          <a:spcPts val="0"/>
                        </a:spcBef>
                        <a:spcAft>
                          <a:spcPts val="0"/>
                        </a:spcAft>
                      </a:pP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Knight, Chapter 10 (45 pp.). </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PPT on calling. </a:t>
                      </a:r>
                      <a:endParaRPr lang="en-US"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Section 2 of paper due:  </a:t>
                      </a: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View </a:t>
                      </a: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of curriculum</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8 (see new options).</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61637578"/>
                  </a:ext>
                </a:extLst>
              </a:tr>
              <a:tr h="1481513">
                <a:tc>
                  <a:txBody>
                    <a:bodyPr/>
                    <a:lstStyle/>
                    <a:p>
                      <a:pPr marL="45720" marR="0" algn="l" defTabSz="914400" rtl="0" eaLnBrk="1" latinLnBrk="0" hangingPunct="1">
                        <a:lnSpc>
                          <a:spcPct val="130000"/>
                        </a:lnSpc>
                        <a:spcBef>
                          <a:spcPts val="0"/>
                        </a:spcBef>
                        <a:spcAft>
                          <a:spcPts val="0"/>
                        </a:spcAft>
                      </a:pPr>
                      <a:r>
                        <a:rPr lang="en-US" sz="2400" b="1" kern="120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11</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14</a:t>
                      </a:r>
                    </a:p>
                  </a:txBody>
                  <a:tcPr marL="68580" marR="68580" marT="0" marB="0" anchor="ctr">
                    <a:solidFill>
                      <a:srgbClr val="951A17"/>
                    </a:solidFill>
                  </a:tcPr>
                </a:tc>
                <a:tc>
                  <a:txBody>
                    <a:bodyPr/>
                    <a:lstStyle/>
                    <a:p>
                      <a:pPr marL="0" marR="0">
                        <a:lnSpc>
                          <a:spcPct val="130000"/>
                        </a:lnSpc>
                        <a:spcBef>
                          <a:spcPts val="0"/>
                        </a:spcBef>
                        <a:spcAft>
                          <a:spcPts val="0"/>
                        </a:spcAft>
                      </a:pP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3 (35 pp.). </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a:t>
                      </a: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Knight, Chapter 11 (15 pp.). </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PPT on views of the teacher and classroom management.</a:t>
                      </a:r>
                      <a:endParaRPr lang="en-US"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Section 3 of paper due:  View of calling/work.</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9.  </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71681142"/>
                  </a:ext>
                </a:extLst>
              </a:tr>
              <a:tr h="1417196">
                <a:tc>
                  <a:txBody>
                    <a:bodyPr/>
                    <a:lstStyle/>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21</a:t>
                      </a:r>
                    </a:p>
                  </a:txBody>
                  <a:tcPr marL="68580" marR="68580" marT="0" marB="0" anchor="ctr">
                    <a:solidFill>
                      <a:srgbClr val="951A17"/>
                    </a:solidFill>
                  </a:tcPr>
                </a:tc>
                <a:tc>
                  <a:txBody>
                    <a:bodyPr/>
                    <a:lstStyle/>
                    <a:p>
                      <a:pPr marL="0" marR="0">
                        <a:lnSpc>
                          <a:spcPct val="130000"/>
                        </a:lnSpc>
                        <a:spcBef>
                          <a:spcPts val="0"/>
                        </a:spcBef>
                        <a:spcAft>
                          <a:spcPts val="0"/>
                        </a:spcAft>
                      </a:pPr>
                      <a:r>
                        <a:rPr lang="en-US" sz="2000" i="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No class.  Thanksgiving week</a:t>
                      </a:r>
                      <a:r>
                        <a:rPr lang="en-US" sz="2000" i="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PPT on views of the student and diversity.</a:t>
                      </a:r>
                      <a:endParaRPr lang="en-US" sz="2000" i="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tx1">
                        <a:lumMod val="75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u="sng"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Section 4 due:  View of the teacher.</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b="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No discussion forum.</a:t>
                      </a:r>
                      <a:endParaRPr lang="en-US" sz="2000" b="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tx1">
                        <a:lumMod val="75000"/>
                      </a:schemeClr>
                    </a:solidFill>
                  </a:tcPr>
                </a:tc>
                <a:extLst>
                  <a:ext uri="{0D108BD9-81ED-4DB2-BD59-A6C34878D82A}">
                    <a16:rowId xmlns:a16="http://schemas.microsoft.com/office/drawing/2014/main" val="579528230"/>
                  </a:ext>
                </a:extLst>
              </a:tr>
            </a:tbl>
          </a:graphicData>
        </a:graphic>
      </p:graphicFrame>
    </p:spTree>
    <p:extLst>
      <p:ext uri="{BB962C8B-B14F-4D97-AF65-F5344CB8AC3E}">
        <p14:creationId xmlns:p14="http://schemas.microsoft.com/office/powerpoint/2010/main" val="3881481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9953719"/>
              </p:ext>
            </p:extLst>
          </p:nvPr>
        </p:nvGraphicFramePr>
        <p:xfrm>
          <a:off x="356616" y="411483"/>
          <a:ext cx="11393424" cy="5016998"/>
        </p:xfrm>
        <a:graphic>
          <a:graphicData uri="http://schemas.openxmlformats.org/drawingml/2006/table">
            <a:tbl>
              <a:tblPr firstRow="1" firstCol="1" bandRow="1">
                <a:tableStyleId>{5C22544A-7EE6-4342-B048-85BDC9FD1C3A}</a:tableStyleId>
              </a:tblPr>
              <a:tblGrid>
                <a:gridCol w="1883664">
                  <a:extLst>
                    <a:ext uri="{9D8B030D-6E8A-4147-A177-3AD203B41FA5}">
                      <a16:colId xmlns:a16="http://schemas.microsoft.com/office/drawing/2014/main" val="1093656754"/>
                    </a:ext>
                  </a:extLst>
                </a:gridCol>
                <a:gridCol w="3831336">
                  <a:extLst>
                    <a:ext uri="{9D8B030D-6E8A-4147-A177-3AD203B41FA5}">
                      <a16:colId xmlns:a16="http://schemas.microsoft.com/office/drawing/2014/main" val="755753757"/>
                    </a:ext>
                  </a:extLst>
                </a:gridCol>
                <a:gridCol w="5678424">
                  <a:extLst>
                    <a:ext uri="{9D8B030D-6E8A-4147-A177-3AD203B41FA5}">
                      <a16:colId xmlns:a16="http://schemas.microsoft.com/office/drawing/2014/main" val="2094694709"/>
                    </a:ext>
                  </a:extLst>
                </a:gridCol>
              </a:tblGrid>
              <a:tr h="771261">
                <a:tc>
                  <a:txBody>
                    <a:bodyPr/>
                    <a:lstStyle/>
                    <a:p>
                      <a:pPr algn="l"/>
                      <a:r>
                        <a:rPr lang="en-US"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951A17"/>
                    </a:solidFill>
                  </a:tcPr>
                </a:tc>
                <a:tc>
                  <a:txBody>
                    <a:bodyPr/>
                    <a:lstStyle/>
                    <a:p>
                      <a:r>
                        <a:rPr lang="en-US"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Read</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r>
                        <a:rPr lang="en-US" sz="32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Assignments Due</a:t>
                      </a:r>
                      <a:endParaRPr lang="en-US" sz="32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18259915"/>
                  </a:ext>
                </a:extLst>
              </a:tr>
              <a:tr h="536017">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12</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28</a:t>
                      </a:r>
                    </a:p>
                  </a:txBody>
                  <a:tcPr marL="68580" marR="68580" marT="0" marB="0" anchor="ctr">
                    <a:solidFill>
                      <a:srgbClr val="951A1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4 (39 pp.). </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PPT on views of truth. </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Section 5 due:  View of the student.</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10.</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5125007"/>
                  </a:ext>
                </a:extLst>
              </a:tr>
              <a:tr h="943871">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13</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Dec. 5</a:t>
                      </a:r>
                    </a:p>
                  </a:txBody>
                  <a:tcPr marL="68580" marR="68580" marT="0" marB="0" anchor="ctr">
                    <a:solidFill>
                      <a:srgbClr val="951A17"/>
                    </a:solidFill>
                  </a:tcPr>
                </a:tc>
                <a:tc>
                  <a:txBody>
                    <a:bodyPr/>
                    <a:lstStyle/>
                    <a:p>
                      <a:pPr marL="0" marR="0">
                        <a:lnSpc>
                          <a:spcPct val="130000"/>
                        </a:lnSpc>
                        <a:spcBef>
                          <a:spcPts val="0"/>
                        </a:spcBef>
                        <a:spcAft>
                          <a:spcPts val="0"/>
                        </a:spcAft>
                      </a:pP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5 &amp; 6 (46 pp.).  </a:t>
                      </a:r>
                      <a:endParaRPr lang="en-US"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tx1">
                        <a:lumMod val="75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Section 6 due:</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Worldview.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11.  </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tx1">
                        <a:lumMod val="75000"/>
                      </a:schemeClr>
                    </a:solidFill>
                  </a:tcPr>
                </a:tc>
                <a:extLst>
                  <a:ext uri="{0D108BD9-81ED-4DB2-BD59-A6C34878D82A}">
                    <a16:rowId xmlns:a16="http://schemas.microsoft.com/office/drawing/2014/main" val="3379570424"/>
                  </a:ext>
                </a:extLst>
              </a:tr>
              <a:tr h="527901">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14</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Dec. 12</a:t>
                      </a:r>
                    </a:p>
                  </a:txBody>
                  <a:tcPr marL="68580" marR="68580" marT="0" marB="0" anchor="ctr">
                    <a:solidFill>
                      <a:srgbClr val="951A17"/>
                    </a:solidFill>
                  </a:tcPr>
                </a:tc>
                <a:tc>
                  <a:txBody>
                    <a:bodyPr/>
                    <a:lstStyle/>
                    <a:p>
                      <a:pPr marL="0" marR="0">
                        <a:lnSpc>
                          <a:spcPct val="130000"/>
                        </a:lnSpc>
                        <a:spcBef>
                          <a:spcPts val="0"/>
                        </a:spcBef>
                        <a:spcAft>
                          <a:spcPts val="0"/>
                        </a:spcAft>
                      </a:pPr>
                      <a:r>
                        <a:rPr lang="en-US" sz="20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No readings.  </a:t>
                      </a:r>
                      <a:endParaRPr lang="en-US"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Group presentations on teaching methods.</a:t>
                      </a:r>
                    </a:p>
                    <a:p>
                      <a:pPr marL="0" marR="0">
                        <a:lnSpc>
                          <a:spcPct val="130000"/>
                        </a:lnSpc>
                        <a:spcBef>
                          <a:spcPts val="0"/>
                        </a:spcBef>
                        <a:spcAft>
                          <a:spcPts val="0"/>
                        </a:spcAft>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Paper Primo due for peer reviews Dec. 12.  </a:t>
                      </a:r>
                    </a:p>
                    <a:p>
                      <a:pPr marL="0" marR="0">
                        <a:lnSpc>
                          <a:spcPct val="130000"/>
                        </a:lnSpc>
                        <a:spcBef>
                          <a:spcPts val="0"/>
                        </a:spcBef>
                        <a:spcAft>
                          <a:spcPts val="0"/>
                        </a:spcAft>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Peer reviews due Dec 15.  See Canvas.  </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4390914"/>
                  </a:ext>
                </a:extLst>
              </a:tr>
              <a:tr h="771261">
                <a:tc>
                  <a:txBody>
                    <a:bodyPr/>
                    <a:lstStyle/>
                    <a:p>
                      <a:pPr marL="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Exam Week</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Dec. 19</a:t>
                      </a:r>
                    </a:p>
                  </a:txBody>
                  <a:tcPr marL="68580" marR="68580" marT="0" marB="0" anchor="ctr">
                    <a:solidFill>
                      <a:srgbClr val="951A17"/>
                    </a:solidFill>
                  </a:tcPr>
                </a:tc>
                <a:tc>
                  <a:txBody>
                    <a:bodyPr/>
                    <a:lstStyle/>
                    <a:p>
                      <a:pPr marL="0" marR="0" algn="l" defTabSz="914400" rtl="0" eaLnBrk="1" latinLnBrk="0" hangingPunct="1">
                        <a:lnSpc>
                          <a:spcPct val="130000"/>
                        </a:lnSpc>
                        <a:spcBef>
                          <a:spcPts val="0"/>
                        </a:spcBef>
                        <a:spcAft>
                          <a:spcPts val="0"/>
                        </a:spcAft>
                      </a:pPr>
                      <a:r>
                        <a:rPr lang="en-US" sz="2000" kern="12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No exam.</a:t>
                      </a:r>
                      <a:endParaRPr lang="en-US" sz="2000" kern="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Finish group presentations?  </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0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Revised paper due on Dec. 19 (Tue) at midnight</a:t>
                      </a:r>
                      <a:r>
                        <a:rPr lang="en-US" sz="20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76098656"/>
                  </a:ext>
                </a:extLst>
              </a:tr>
            </a:tbl>
          </a:graphicData>
        </a:graphic>
      </p:graphicFrame>
    </p:spTree>
    <p:extLst>
      <p:ext uri="{BB962C8B-B14F-4D97-AF65-F5344CB8AC3E}">
        <p14:creationId xmlns:p14="http://schemas.microsoft.com/office/powerpoint/2010/main" val="1869820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95529"/>
            <a:ext cx="10799064" cy="1581912"/>
          </a:xfrm>
        </p:spPr>
        <p:txBody>
          <a:bodyPr>
            <a:normAutofit/>
          </a:bodyPr>
          <a:lstStyle/>
          <a:p>
            <a:r>
              <a:rPr lang="en-US" sz="4800" dirty="0" smtClean="0">
                <a:effectLst>
                  <a:outerShdw blurRad="38100" dist="38100" dir="2700000" algn="tl">
                    <a:srgbClr val="000000">
                      <a:alpha val="43137"/>
                    </a:srgbClr>
                  </a:outerShdw>
                </a:effectLst>
              </a:rPr>
              <a:t>Prevailing metaphors in your </a:t>
            </a:r>
            <a:r>
              <a:rPr lang="en-US" sz="4800" i="1" dirty="0" smtClean="0">
                <a:effectLst>
                  <a:outerShdw blurRad="38100" dist="38100" dir="2700000" algn="tl">
                    <a:srgbClr val="000000">
                      <a:alpha val="43137"/>
                    </a:srgbClr>
                  </a:outerShdw>
                </a:effectLst>
              </a:rPr>
              <a:t>purpose of Education </a:t>
            </a:r>
            <a:r>
              <a:rPr lang="en-US" sz="4800" dirty="0" smtClean="0">
                <a:effectLst>
                  <a:outerShdw blurRad="38100" dist="38100" dir="2700000" algn="tl">
                    <a:srgbClr val="000000">
                      <a:alpha val="43137"/>
                    </a:srgbClr>
                  </a:outerShdw>
                </a:effectLst>
              </a:rPr>
              <a:t>papers</a:t>
            </a:r>
            <a:endParaRPr lang="en-US" sz="32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2660904"/>
            <a:ext cx="9906000" cy="3364992"/>
          </a:xfrm>
        </p:spPr>
        <p:txBody>
          <a:bodyPr>
            <a:noAutofit/>
          </a:bodyPr>
          <a:lstStyle/>
          <a:p>
            <a:r>
              <a:rPr lang="en-US" sz="2800" dirty="0" smtClean="0">
                <a:solidFill>
                  <a:srgbClr val="FFFF00"/>
                </a:solidFill>
                <a:effectLst>
                  <a:outerShdw blurRad="38100" dist="38100" dir="2700000" algn="tl">
                    <a:srgbClr val="000000">
                      <a:alpha val="43137"/>
                    </a:srgbClr>
                  </a:outerShdw>
                </a:effectLst>
              </a:rPr>
              <a:t>Groups of 3-6 students</a:t>
            </a:r>
          </a:p>
          <a:p>
            <a:pPr marL="457200" indent="-457200">
              <a:buFont typeface="Arial" panose="020B0604020202020204" pitchFamily="34" charset="0"/>
              <a:buChar char="•"/>
            </a:pPr>
            <a:r>
              <a:rPr lang="en-US" sz="2800" dirty="0" smtClean="0">
                <a:effectLst>
                  <a:outerShdw blurRad="38100" dist="38100" dir="2700000" algn="tl">
                    <a:srgbClr val="000000">
                      <a:alpha val="43137"/>
                    </a:srgbClr>
                  </a:outerShdw>
                </a:effectLst>
              </a:rPr>
              <a:t>Combine all your papers into one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document.</a:t>
            </a:r>
          </a:p>
          <a:p>
            <a:pPr marL="457200" indent="-457200">
              <a:buFont typeface="Arial" panose="020B0604020202020204" pitchFamily="34" charset="0"/>
              <a:buChar char="•"/>
            </a:pPr>
            <a:r>
              <a:rPr lang="en-US" sz="2800" dirty="0" smtClean="0">
                <a:effectLst>
                  <a:outerShdw blurRad="38100" dist="38100" dir="2700000" algn="tl">
                    <a:srgbClr val="000000">
                      <a:alpha val="43137"/>
                    </a:srgbClr>
                  </a:outerShdw>
                </a:effectLst>
              </a:rPr>
              <a:t>Paste that document into Wordle.com.</a:t>
            </a:r>
          </a:p>
          <a:p>
            <a:pPr marL="457200" indent="-457200">
              <a:buFont typeface="Arial" panose="020B0604020202020204" pitchFamily="34" charset="0"/>
              <a:buChar char="•"/>
            </a:pPr>
            <a:r>
              <a:rPr lang="en-US" sz="2800" dirty="0" smtClean="0">
                <a:effectLst>
                  <a:outerShdw blurRad="38100" dist="38100" dir="2700000" algn="tl">
                    <a:srgbClr val="000000">
                      <a:alpha val="43137"/>
                    </a:srgbClr>
                  </a:outerShdw>
                </a:effectLst>
              </a:rPr>
              <a:t>Display your </a:t>
            </a:r>
            <a:r>
              <a:rPr lang="en-US" sz="2800" dirty="0" err="1" smtClean="0">
                <a:effectLst>
                  <a:outerShdw blurRad="38100" dist="38100" dir="2700000" algn="tl">
                    <a:srgbClr val="000000">
                      <a:alpha val="43137"/>
                    </a:srgbClr>
                  </a:outerShdw>
                </a:effectLst>
              </a:rPr>
              <a:t>Wordle</a:t>
            </a:r>
            <a:r>
              <a:rPr lang="en-US" sz="2800" dirty="0" smtClean="0">
                <a:effectLst>
                  <a:outerShdw blurRad="38100" dist="38100" dir="2700000" algn="tl">
                    <a:srgbClr val="000000">
                      <a:alpha val="43137"/>
                    </a:srgbClr>
                  </a:outerShdw>
                </a:effectLst>
              </a:rPr>
              <a:t> for the class to see.</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Send me a screenshot</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Or bring your computer up front</a:t>
            </a:r>
            <a:endParaRPr lang="en-US" sz="2400" dirty="0">
              <a:effectLst>
                <a:outerShdw blurRad="38100" dist="38100" dir="2700000" algn="tl">
                  <a:srgbClr val="000000">
                    <a:alpha val="43137"/>
                  </a:srgbClr>
                </a:outerShdw>
              </a:effectLst>
            </a:endParaRPr>
          </a:p>
        </p:txBody>
      </p:sp>
      <p:pic>
        <p:nvPicPr>
          <p:cNvPr id="1028" name="Picture 4" descr="Image result for word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5954" y="3823129"/>
            <a:ext cx="3545284" cy="196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29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63624"/>
            <a:ext cx="10341864" cy="2540289"/>
          </a:xfrm>
        </p:spPr>
        <p:txBody>
          <a:bodyPr>
            <a:normAutofit fontScale="90000"/>
          </a:bodyPr>
          <a:lstStyle/>
          <a:p>
            <a:r>
              <a:rPr lang="en-US" sz="5300" dirty="0" smtClean="0"/>
              <a:t>Building a Christian Philosophy of Education</a:t>
            </a:r>
            <a:r>
              <a:rPr lang="en-US" sz="3600" dirty="0" smtClean="0"/>
              <a:t/>
            </a:r>
            <a:br>
              <a:rPr lang="en-US" sz="3600" dirty="0" smtClean="0"/>
            </a:br>
            <a:r>
              <a:rPr lang="en-US" dirty="0" smtClean="0"/>
              <a:t/>
            </a:r>
            <a:br>
              <a:rPr lang="en-US" dirty="0" smtClean="0"/>
            </a:br>
            <a:r>
              <a:rPr lang="en-US" sz="3600" b="1" i="1" dirty="0">
                <a:solidFill>
                  <a:schemeClr val="accent3">
                    <a:lumMod val="40000"/>
                    <a:lumOff val="60000"/>
                  </a:schemeClr>
                </a:solidFill>
              </a:rPr>
              <a:t>Graham Part </a:t>
            </a:r>
            <a:r>
              <a:rPr lang="en-US" sz="3600" b="1" i="1" dirty="0" smtClean="0">
                <a:solidFill>
                  <a:schemeClr val="accent3">
                    <a:lumMod val="40000"/>
                    <a:lumOff val="60000"/>
                  </a:schemeClr>
                </a:solidFill>
              </a:rPr>
              <a:t>1</a:t>
            </a:r>
            <a:endParaRPr lang="en-US" sz="3600" i="1" dirty="0"/>
          </a:p>
        </p:txBody>
      </p:sp>
      <p:sp>
        <p:nvSpPr>
          <p:cNvPr id="3" name="Subtitle 2"/>
          <p:cNvSpPr>
            <a:spLocks noGrp="1"/>
          </p:cNvSpPr>
          <p:nvPr>
            <p:ph type="subTitle" idx="1"/>
          </p:nvPr>
        </p:nvSpPr>
        <p:spPr>
          <a:xfrm>
            <a:off x="1371600" y="4688116"/>
            <a:ext cx="9448800" cy="1337780"/>
          </a:xfrm>
        </p:spPr>
        <p:txBody>
          <a:bodyPr>
            <a:noAutofit/>
          </a:bodyPr>
          <a:lstStyle/>
          <a:p>
            <a:pPr marL="514350" indent="-514350">
              <a:buAutoNum type="arabicPeriod"/>
            </a:pPr>
            <a:r>
              <a:rPr lang="en-US" sz="2800" dirty="0" smtClean="0"/>
              <a:t>Realities Our Students Face</a:t>
            </a:r>
          </a:p>
          <a:p>
            <a:pPr marL="514350" indent="-514350">
              <a:buAutoNum type="arabicPeriod"/>
            </a:pPr>
            <a:r>
              <a:rPr lang="en-US" sz="2800" dirty="0" smtClean="0"/>
              <a:t>Realities Teachers Face</a:t>
            </a:r>
          </a:p>
          <a:p>
            <a:pPr marL="514350" indent="-514350">
              <a:buAutoNum type="arabicPeriod"/>
            </a:pPr>
            <a:r>
              <a:rPr lang="en-US" sz="2800" dirty="0" smtClean="0"/>
              <a:t>Broken Realities and Grace</a:t>
            </a:r>
            <a:endParaRPr lang="en-US" sz="2800" dirty="0"/>
          </a:p>
        </p:txBody>
      </p:sp>
    </p:spTree>
    <p:extLst>
      <p:ext uri="{BB962C8B-B14F-4D97-AF65-F5344CB8AC3E}">
        <p14:creationId xmlns:p14="http://schemas.microsoft.com/office/powerpoint/2010/main" val="461542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44010"/>
            <a:ext cx="8610600" cy="1513391"/>
          </a:xfrm>
        </p:spPr>
        <p:txBody>
          <a:bodyPr/>
          <a:lstStyle/>
          <a:p>
            <a:r>
              <a:rPr lang="en-US" dirty="0" smtClean="0"/>
              <a:t>Grace </a:t>
            </a:r>
            <a:r>
              <a:rPr lang="en-US" i="1" dirty="0" smtClean="0"/>
              <a:t>and</a:t>
            </a:r>
            <a:r>
              <a:rPr lang="en-US" dirty="0" smtClean="0"/>
              <a:t> Justice</a:t>
            </a:r>
            <a:br>
              <a:rPr lang="en-US" dirty="0" smtClean="0"/>
            </a:br>
            <a:r>
              <a:rPr lang="en-US" dirty="0" smtClean="0"/>
              <a:t>Balancing vs. combining</a:t>
            </a:r>
            <a:endParaRPr lang="en-US" dirty="0"/>
          </a:p>
        </p:txBody>
      </p:sp>
      <p:sp>
        <p:nvSpPr>
          <p:cNvPr id="3" name="Content Placeholder 2"/>
          <p:cNvSpPr>
            <a:spLocks noGrp="1"/>
          </p:cNvSpPr>
          <p:nvPr>
            <p:ph idx="1"/>
          </p:nvPr>
        </p:nvSpPr>
        <p:spPr>
          <a:xfrm>
            <a:off x="685799" y="2057401"/>
            <a:ext cx="11108803" cy="4800599"/>
          </a:xfrm>
        </p:spPr>
        <p:txBody>
          <a:bodyPr>
            <a:normAutofit/>
          </a:bodyPr>
          <a:lstStyle/>
          <a:p>
            <a:pPr marL="457200" indent="-457200">
              <a:buFont typeface="+mj-lt"/>
              <a:buAutoNum type="arabicPeriod"/>
            </a:pPr>
            <a:r>
              <a:rPr lang="en-US" sz="2400" dirty="0" smtClean="0"/>
              <a:t>Is it Grace vs. Justice or Grace AND Justice?</a:t>
            </a:r>
          </a:p>
          <a:p>
            <a:pPr marL="914400" lvl="1" indent="-457200">
              <a:buFont typeface="+mj-lt"/>
              <a:buAutoNum type="arabicPeriod"/>
            </a:pPr>
            <a:r>
              <a:rPr lang="en-US" sz="2400" dirty="0" smtClean="0"/>
              <a:t>We don’t “balance” Jesus’ nature:  “somewhat” God and “somewhat” human</a:t>
            </a:r>
          </a:p>
          <a:p>
            <a:pPr marL="914400" lvl="1" indent="-457200">
              <a:buFont typeface="+mj-lt"/>
              <a:buAutoNum type="arabicPeriod"/>
            </a:pPr>
            <a:r>
              <a:rPr lang="en-US" sz="2400" dirty="0" smtClean="0"/>
              <a:t>We don’t “balance” </a:t>
            </a:r>
            <a:r>
              <a:rPr lang="en-US" sz="2400" i="1" dirty="0" smtClean="0"/>
              <a:t>some</a:t>
            </a:r>
            <a:r>
              <a:rPr lang="en-US" sz="2400" dirty="0" smtClean="0"/>
              <a:t> faith with </a:t>
            </a:r>
            <a:r>
              <a:rPr lang="en-US" sz="2400" i="1" dirty="0" smtClean="0"/>
              <a:t>some</a:t>
            </a:r>
            <a:r>
              <a:rPr lang="en-US" sz="2400" dirty="0" smtClean="0"/>
              <a:t> works</a:t>
            </a:r>
          </a:p>
          <a:p>
            <a:pPr marL="457200" indent="-457200">
              <a:buFont typeface="+mj-lt"/>
              <a:buAutoNum type="arabicPeriod"/>
            </a:pPr>
            <a:r>
              <a:rPr lang="en-US" sz="2400" dirty="0" smtClean="0"/>
              <a:t>A comparison:  </a:t>
            </a:r>
          </a:p>
          <a:p>
            <a:pPr marL="914400" lvl="1" indent="-457200">
              <a:buFont typeface="+mj-lt"/>
              <a:buAutoNum type="arabicPeriod"/>
            </a:pPr>
            <a:r>
              <a:rPr lang="en-US" sz="2400" dirty="0" smtClean="0"/>
              <a:t>We often think of a one-dimensional spectrum:  </a:t>
            </a:r>
            <a:r>
              <a:rPr lang="en-US" sz="2400" dirty="0" smtClean="0"/>
              <a:t/>
            </a:r>
            <a:br>
              <a:rPr lang="en-US" sz="2400" dirty="0" smtClean="0"/>
            </a:br>
            <a:r>
              <a:rPr lang="en-US" sz="2400" b="1" i="1" dirty="0" smtClean="0"/>
              <a:t>permissive </a:t>
            </a:r>
            <a:r>
              <a:rPr lang="en-US" sz="2400" b="1" i="1" dirty="0" smtClean="0"/>
              <a:t>vs. authoritarian.</a:t>
            </a:r>
          </a:p>
          <a:p>
            <a:pPr marL="914400" lvl="2" indent="0">
              <a:buNone/>
            </a:pPr>
            <a:r>
              <a:rPr lang="en-US" sz="2000" dirty="0" smtClean="0"/>
              <a:t/>
            </a:r>
            <a:br>
              <a:rPr lang="en-US" sz="2000" dirty="0" smtClean="0"/>
            </a:br>
            <a:r>
              <a:rPr lang="en-US" sz="2000" dirty="0" smtClean="0"/>
              <a:t>(</a:t>
            </a:r>
            <a:r>
              <a:rPr lang="en-US" sz="2000" dirty="0" smtClean="0"/>
              <a:t>This can apply to teaching, parenting, management, </a:t>
            </a:r>
            <a:r>
              <a:rPr lang="en-US" sz="2000" dirty="0" smtClean="0"/>
              <a:t/>
            </a:r>
            <a:br>
              <a:rPr lang="en-US" sz="2000" dirty="0" smtClean="0"/>
            </a:br>
            <a:r>
              <a:rPr lang="en-US" sz="2000" dirty="0" smtClean="0"/>
              <a:t>chairing </a:t>
            </a:r>
            <a:r>
              <a:rPr lang="en-US" sz="2000" dirty="0" smtClean="0"/>
              <a:t>a board, governing, etc.)</a:t>
            </a:r>
            <a:endParaRPr lang="en-US" sz="2000" dirty="0"/>
          </a:p>
          <a:p>
            <a:pPr marL="914400" lvl="1" indent="-457200">
              <a:buFont typeface="+mj-lt"/>
              <a:buAutoNum type="arabicPeriod"/>
            </a:pPr>
            <a:r>
              <a:rPr lang="en-US" sz="2400" dirty="0" smtClean="0"/>
              <a:t>But really it’s better not to reduce authority </a:t>
            </a:r>
            <a:r>
              <a:rPr lang="en-US" sz="2400" dirty="0" smtClean="0"/>
              <a:t/>
            </a:r>
            <a:br>
              <a:rPr lang="en-US" sz="2400" dirty="0" smtClean="0"/>
            </a:br>
            <a:r>
              <a:rPr lang="en-US" sz="2400" dirty="0" smtClean="0"/>
              <a:t>when </a:t>
            </a:r>
            <a:r>
              <a:rPr lang="en-US" sz="2400" dirty="0" smtClean="0"/>
              <a:t>increasing relationality.</a:t>
            </a:r>
          </a:p>
          <a:p>
            <a:pPr marL="457200" indent="-457200">
              <a:buFont typeface="+mj-lt"/>
              <a:buAutoNum type="arabicPeriod"/>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9432" y="4525007"/>
            <a:ext cx="3307466" cy="2204977"/>
          </a:xfrm>
          <a:prstGeom prst="rect">
            <a:avLst/>
          </a:prstGeom>
        </p:spPr>
      </p:pic>
      <p:cxnSp>
        <p:nvCxnSpPr>
          <p:cNvPr id="6" name="Straight Arrow Connector 5"/>
          <p:cNvCxnSpPr/>
          <p:nvPr/>
        </p:nvCxnSpPr>
        <p:spPr>
          <a:xfrm>
            <a:off x="1691640" y="4882896"/>
            <a:ext cx="3986784" cy="27432"/>
          </a:xfrm>
          <a:prstGeom prst="straightConnector1">
            <a:avLst/>
          </a:prstGeom>
          <a:ln w="76200">
            <a:headEnd type="triangle"/>
            <a:tailEnd type="triangle"/>
          </a:ln>
        </p:spPr>
        <p:style>
          <a:lnRef idx="3">
            <a:schemeClr val="accent1"/>
          </a:lnRef>
          <a:fillRef idx="0">
            <a:schemeClr val="accent1"/>
          </a:fillRef>
          <a:effectRef idx="2">
            <a:schemeClr val="accent1"/>
          </a:effectRef>
          <a:fontRef idx="minor">
            <a:schemeClr val="tx1"/>
          </a:fontRef>
        </p:style>
      </p:cxnSp>
      <p:sp>
        <p:nvSpPr>
          <p:cNvPr id="8" name="Slide Number Placeholder 7"/>
          <p:cNvSpPr>
            <a:spLocks noGrp="1"/>
          </p:cNvSpPr>
          <p:nvPr>
            <p:ph type="sldNum" sz="quarter" idx="12"/>
          </p:nvPr>
        </p:nvSpPr>
        <p:spPr/>
        <p:txBody>
          <a:bodyPr/>
          <a:lstStyle/>
          <a:p>
            <a:fld id="{DEB64DA0-B3B0-46C4-B870-6AC0FE558B2F}" type="slidenum">
              <a:rPr lang="en-US" smtClean="0"/>
              <a:t>8</a:t>
            </a:fld>
            <a:endParaRPr lang="en-US"/>
          </a:p>
        </p:txBody>
      </p:sp>
    </p:spTree>
    <p:extLst>
      <p:ext uri="{BB962C8B-B14F-4D97-AF65-F5344CB8AC3E}">
        <p14:creationId xmlns:p14="http://schemas.microsoft.com/office/powerpoint/2010/main" val="5171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72" y="329184"/>
            <a:ext cx="6358128" cy="740665"/>
          </a:xfrm>
        </p:spPr>
        <p:txBody>
          <a:bodyPr>
            <a:normAutofit fontScale="90000"/>
          </a:bodyPr>
          <a:lstStyle/>
          <a:p>
            <a:r>
              <a:rPr lang="en-US" dirty="0" smtClean="0">
                <a:effectLst>
                  <a:outerShdw blurRad="38100" dist="38100" dir="2700000" algn="tl">
                    <a:srgbClr val="000000">
                      <a:alpha val="43137"/>
                    </a:srgbClr>
                  </a:outerShdw>
                </a:effectLst>
              </a:rPr>
              <a:t>Grace </a:t>
            </a:r>
            <a:r>
              <a:rPr lang="en-US" i="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Justice</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19" y="457200"/>
            <a:ext cx="11231881" cy="5038344"/>
          </a:xfrm>
        </p:spPr>
        <p:txBody>
          <a:bodyPr>
            <a:normAutofit/>
          </a:bodyPr>
          <a:lstStyle/>
          <a:p>
            <a:pPr marL="0" indent="0">
              <a:buNone/>
            </a:pPr>
            <a:r>
              <a:rPr lang="en-US" sz="2400" dirty="0" err="1" smtClean="0">
                <a:effectLst>
                  <a:outerShdw blurRad="38100" dist="38100" dir="2700000" algn="tl">
                    <a:srgbClr val="000000">
                      <a:alpha val="43137"/>
                    </a:srgbClr>
                  </a:outerShdw>
                </a:effectLst>
              </a:rPr>
              <a:t>Sergiovanni</a:t>
            </a:r>
            <a:r>
              <a:rPr lang="en-US" sz="2400" dirty="0" smtClean="0">
                <a:effectLst>
                  <a:outerShdw blurRad="38100" dist="38100" dir="2700000" algn="tl">
                    <a:srgbClr val="000000">
                      <a:alpha val="43137"/>
                    </a:srgbClr>
                  </a:outerShdw>
                </a:effectLst>
              </a:rPr>
              <a:t> &amp; Blanchard leadership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quadrants (</a:t>
            </a:r>
            <a:r>
              <a:rPr lang="en-US" sz="2400" dirty="0" smtClean="0">
                <a:effectLst>
                  <a:outerShdw blurRad="38100" dist="38100" dir="2700000" algn="tl">
                    <a:srgbClr val="000000">
                      <a:alpha val="43137"/>
                    </a:srgbClr>
                  </a:outerShdw>
                </a:effectLst>
              </a:rPr>
              <a:t>be strong on tasks AND relationships</a:t>
            </a:r>
            <a:r>
              <a:rPr lang="en-US" sz="2400" dirty="0" smtClean="0">
                <a:effectLst>
                  <a:outerShdw blurRad="38100" dist="38100" dir="2700000" algn="tl">
                    <a:srgbClr val="000000">
                      <a:alpha val="43137"/>
                    </a:srgbClr>
                  </a:outerShdw>
                </a:effectLst>
              </a:rPr>
              <a:t>):</a:t>
            </a:r>
            <a:endParaRPr lang="en-US" sz="2400" dirty="0" smtClean="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985051301"/>
              </p:ext>
            </p:extLst>
          </p:nvPr>
        </p:nvGraphicFramePr>
        <p:xfrm>
          <a:off x="2166832" y="1316244"/>
          <a:ext cx="7580672" cy="5364347"/>
        </p:xfrm>
        <a:graphic>
          <a:graphicData uri="http://schemas.openxmlformats.org/drawingml/2006/table">
            <a:tbl>
              <a:tblPr firstRow="1" bandRow="1">
                <a:tableStyleId>{5C22544A-7EE6-4342-B048-85BDC9FD1C3A}</a:tableStyleId>
              </a:tblPr>
              <a:tblGrid>
                <a:gridCol w="1048622">
                  <a:extLst>
                    <a:ext uri="{9D8B030D-6E8A-4147-A177-3AD203B41FA5}">
                      <a16:colId xmlns:a16="http://schemas.microsoft.com/office/drawing/2014/main" val="3323342294"/>
                    </a:ext>
                  </a:extLst>
                </a:gridCol>
                <a:gridCol w="3020801">
                  <a:extLst>
                    <a:ext uri="{9D8B030D-6E8A-4147-A177-3AD203B41FA5}">
                      <a16:colId xmlns:a16="http://schemas.microsoft.com/office/drawing/2014/main" val="2380300658"/>
                    </a:ext>
                  </a:extLst>
                </a:gridCol>
                <a:gridCol w="3511249">
                  <a:extLst>
                    <a:ext uri="{9D8B030D-6E8A-4147-A177-3AD203B41FA5}">
                      <a16:colId xmlns:a16="http://schemas.microsoft.com/office/drawing/2014/main" val="3694355713"/>
                    </a:ext>
                  </a:extLst>
                </a:gridCol>
              </a:tblGrid>
              <a:tr h="2243721">
                <a:tc>
                  <a:txBody>
                    <a:bodyPr/>
                    <a:lstStyle/>
                    <a:p>
                      <a:pPr marL="0" algn="l" defTabSz="914400" rtl="0" eaLnBrk="1" latinLnBrk="0" hangingPunct="1"/>
                      <a:r>
                        <a:rPr lang="en-US" sz="2000" i="1" kern="1200" dirty="0" smtClean="0">
                          <a:solidFill>
                            <a:schemeClr val="accent1">
                              <a:lumMod val="75000"/>
                            </a:schemeClr>
                          </a:solidFill>
                          <a:effectLst/>
                          <a:latin typeface="+mn-lt"/>
                          <a:ea typeface="+mn-ea"/>
                          <a:cs typeface="+mn-cs"/>
                        </a:rPr>
                        <a:t>High Grace,</a:t>
                      </a:r>
                    </a:p>
                    <a:p>
                      <a:pPr marL="0" algn="l" defTabSz="914400" rtl="0" eaLnBrk="1" latinLnBrk="0" hangingPunct="1"/>
                      <a:r>
                        <a:rPr lang="en-US" sz="2000" i="1" kern="1200" dirty="0" smtClean="0">
                          <a:solidFill>
                            <a:schemeClr val="accent1">
                              <a:lumMod val="75000"/>
                            </a:schemeClr>
                          </a:solidFill>
                          <a:effectLst/>
                          <a:latin typeface="+mn-lt"/>
                          <a:ea typeface="+mn-ea"/>
                          <a:cs typeface="+mn-cs"/>
                        </a:rPr>
                        <a:t>High </a:t>
                      </a:r>
                      <a:r>
                        <a:rPr lang="en-US" sz="2000" i="1" u="sng" kern="1200" dirty="0" smtClean="0">
                          <a:solidFill>
                            <a:schemeClr val="accent1">
                              <a:lumMod val="75000"/>
                            </a:schemeClr>
                          </a:solidFill>
                          <a:effectLst/>
                          <a:latin typeface="+mn-lt"/>
                          <a:ea typeface="+mn-ea"/>
                          <a:cs typeface="+mn-cs"/>
                        </a:rPr>
                        <a:t>Relationship</a:t>
                      </a:r>
                      <a:endParaRPr lang="en-US" sz="2000" i="1" u="sng" kern="1200" dirty="0">
                        <a:solidFill>
                          <a:schemeClr val="accent1">
                            <a:lumMod val="75000"/>
                          </a:schemeClr>
                        </a:solidFill>
                        <a:effectLst/>
                        <a:latin typeface="+mn-lt"/>
                        <a:ea typeface="+mn-ea"/>
                        <a:cs typeface="+mn-cs"/>
                      </a:endParaRPr>
                    </a:p>
                  </a:txBody>
                  <a:tcPr vert="vert270">
                    <a:solidFill>
                      <a:srgbClr val="F9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u="sng" kern="1200" dirty="0" smtClean="0">
                          <a:solidFill>
                            <a:schemeClr val="dk1"/>
                          </a:solidFill>
                          <a:effectLst/>
                          <a:latin typeface="+mn-lt"/>
                          <a:ea typeface="+mn-ea"/>
                          <a:cs typeface="+mn-cs"/>
                        </a:rPr>
                        <a:t>Accommodating</a:t>
                      </a:r>
                      <a:r>
                        <a:rPr lang="en-US" sz="2400" i="1" kern="1200" dirty="0" smtClean="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solidFill>
                            <a:schemeClr val="dk1"/>
                          </a:solidFill>
                          <a:effectLst/>
                          <a:latin typeface="+mn-lt"/>
                          <a:ea typeface="+mn-ea"/>
                          <a:cs typeface="+mn-cs"/>
                        </a:rPr>
                        <a:t>--more grace than justice</a:t>
                      </a:r>
                    </a:p>
                    <a:p>
                      <a:pPr algn="l"/>
                      <a:endParaRPr lang="en-US" sz="2400" i="1" dirty="0">
                        <a:effectLst/>
                      </a:endParaRPr>
                    </a:p>
                  </a:txBody>
                  <a:tcPr>
                    <a:solidFill>
                      <a:srgbClr val="E8A2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u="sng" dirty="0" smtClean="0">
                          <a:effectLst>
                            <a:outerShdw blurRad="38100" dist="38100" dir="2700000" algn="tl">
                              <a:srgbClr val="000000">
                                <a:alpha val="43137"/>
                              </a:srgbClr>
                            </a:outerShdw>
                          </a:effectLst>
                        </a:rPr>
                        <a:t>Collaborating</a:t>
                      </a:r>
                      <a:r>
                        <a:rPr lang="en-US" sz="2400" i="1" dirty="0" smtClean="0">
                          <a:effectLst>
                            <a:outerShdw blurRad="38100" dist="38100" dir="2700000" algn="tl">
                              <a:srgbClr val="000000">
                                <a:alpha val="43137"/>
                              </a:srgbClr>
                            </a:outerShdw>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smtClean="0">
                          <a:effectLst>
                            <a:outerShdw blurRad="38100" dist="38100" dir="2700000" algn="tl">
                              <a:srgbClr val="000000">
                                <a:alpha val="43137"/>
                              </a:srgbClr>
                            </a:outerShdw>
                          </a:effectLst>
                        </a:rPr>
                        <a:t>--both justice and grace</a:t>
                      </a:r>
                    </a:p>
                    <a:p>
                      <a:pPr algn="l"/>
                      <a:endParaRPr lang="en-US" sz="2400" i="1" dirty="0">
                        <a:effectLst/>
                      </a:endParaRPr>
                    </a:p>
                  </a:txBody>
                  <a:tcPr/>
                </a:tc>
                <a:extLst>
                  <a:ext uri="{0D108BD9-81ED-4DB2-BD59-A6C34878D82A}">
                    <a16:rowId xmlns:a16="http://schemas.microsoft.com/office/drawing/2014/main" val="4000112436"/>
                  </a:ext>
                </a:extLst>
              </a:tr>
              <a:tr h="2131272">
                <a:tc>
                  <a:txBody>
                    <a:bodyPr/>
                    <a:lstStyle/>
                    <a:p>
                      <a:pPr algn="l"/>
                      <a:r>
                        <a:rPr lang="en-US" sz="2000" b="1" i="1" dirty="0" smtClean="0">
                          <a:solidFill>
                            <a:schemeClr val="accent1">
                              <a:lumMod val="75000"/>
                            </a:schemeClr>
                          </a:solidFill>
                          <a:effectLst/>
                        </a:rPr>
                        <a:t>Low Grace,</a:t>
                      </a:r>
                    </a:p>
                    <a:p>
                      <a:pPr algn="l"/>
                      <a:r>
                        <a:rPr lang="en-US" sz="2000" b="1" i="1" dirty="0" smtClean="0">
                          <a:solidFill>
                            <a:schemeClr val="accent1">
                              <a:lumMod val="75000"/>
                            </a:schemeClr>
                          </a:solidFill>
                          <a:effectLst/>
                        </a:rPr>
                        <a:t>Low </a:t>
                      </a:r>
                      <a:r>
                        <a:rPr lang="en-US" sz="2000" b="1" i="1" u="sng" dirty="0" smtClean="0">
                          <a:solidFill>
                            <a:schemeClr val="accent1">
                              <a:lumMod val="75000"/>
                            </a:schemeClr>
                          </a:solidFill>
                          <a:effectLst/>
                        </a:rPr>
                        <a:t>Relationship</a:t>
                      </a:r>
                    </a:p>
                    <a:p>
                      <a:pPr algn="l"/>
                      <a:endParaRPr lang="en-US" sz="2000" i="1" dirty="0">
                        <a:solidFill>
                          <a:schemeClr val="accent1">
                            <a:lumMod val="75000"/>
                          </a:schemeClr>
                        </a:solidFill>
                        <a:effectLst/>
                      </a:endParaRPr>
                    </a:p>
                  </a:txBody>
                  <a:tcPr vert="vert270">
                    <a:solidFill>
                      <a:srgbClr val="F9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u="sng" dirty="0" smtClean="0">
                          <a:effectLst/>
                        </a:rPr>
                        <a:t>Avoiding</a:t>
                      </a:r>
                      <a:r>
                        <a:rPr lang="en-US" sz="2400" b="1" i="1"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effectLst/>
                        </a:rPr>
                        <a:t>--neither grace nor justice</a:t>
                      </a:r>
                    </a:p>
                    <a:p>
                      <a:pPr algn="l"/>
                      <a:endParaRPr lang="en-US" sz="2400" i="1" dirty="0">
                        <a:effectLst/>
                      </a:endParaRPr>
                    </a:p>
                  </a:txBody>
                  <a:tcPr>
                    <a:solidFill>
                      <a:srgbClr val="E8A2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u="sng" dirty="0" smtClean="0">
                          <a:effectLst/>
                        </a:rPr>
                        <a:t>Controlling</a:t>
                      </a:r>
                      <a:r>
                        <a:rPr lang="en-US" sz="2400" b="1" i="1"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effectLst/>
                        </a:rPr>
                        <a:t>--more justice than grace</a:t>
                      </a:r>
                    </a:p>
                    <a:p>
                      <a:pPr algn="l"/>
                      <a:endParaRPr lang="en-US" sz="2400" i="1" dirty="0">
                        <a:effectLst/>
                      </a:endParaRPr>
                    </a:p>
                  </a:txBody>
                  <a:tcPr>
                    <a:solidFill>
                      <a:srgbClr val="E8A2A2"/>
                    </a:solidFill>
                  </a:tcPr>
                </a:tc>
                <a:extLst>
                  <a:ext uri="{0D108BD9-81ED-4DB2-BD59-A6C34878D82A}">
                    <a16:rowId xmlns:a16="http://schemas.microsoft.com/office/drawing/2014/main" val="1920430714"/>
                  </a:ext>
                </a:extLst>
              </a:tr>
              <a:tr h="989354">
                <a:tc>
                  <a:txBody>
                    <a:bodyPr/>
                    <a:lstStyle/>
                    <a:p>
                      <a:pPr algn="l"/>
                      <a:endParaRPr lang="en-US" dirty="0">
                        <a:effectLst/>
                      </a:endParaRPr>
                    </a:p>
                  </a:txBody>
                  <a:tcPr/>
                </a:tc>
                <a:tc>
                  <a:txBody>
                    <a:bodyPr/>
                    <a:lstStyle/>
                    <a:p>
                      <a:pPr algn="l"/>
                      <a:r>
                        <a:rPr lang="en-US" sz="2000" b="1" dirty="0" smtClean="0">
                          <a:solidFill>
                            <a:schemeClr val="accent1">
                              <a:lumMod val="75000"/>
                            </a:schemeClr>
                          </a:solidFill>
                          <a:effectLst/>
                        </a:rPr>
                        <a:t>Low Justice</a:t>
                      </a:r>
                    </a:p>
                    <a:p>
                      <a:pPr algn="l"/>
                      <a:r>
                        <a:rPr lang="en-US" sz="2000" b="1" dirty="0" smtClean="0">
                          <a:solidFill>
                            <a:schemeClr val="accent1">
                              <a:lumMod val="75000"/>
                            </a:schemeClr>
                          </a:solidFill>
                          <a:effectLst/>
                        </a:rPr>
                        <a:t>Low</a:t>
                      </a:r>
                      <a:r>
                        <a:rPr lang="en-US" sz="2000" b="1" baseline="0" dirty="0" smtClean="0">
                          <a:solidFill>
                            <a:schemeClr val="accent1">
                              <a:lumMod val="75000"/>
                            </a:schemeClr>
                          </a:solidFill>
                          <a:effectLst/>
                        </a:rPr>
                        <a:t> </a:t>
                      </a:r>
                      <a:r>
                        <a:rPr lang="en-US" sz="2000" b="1" u="sng" baseline="0" dirty="0" smtClean="0">
                          <a:solidFill>
                            <a:schemeClr val="accent1">
                              <a:lumMod val="75000"/>
                            </a:schemeClr>
                          </a:solidFill>
                          <a:effectLst/>
                        </a:rPr>
                        <a:t>Task</a:t>
                      </a:r>
                      <a:r>
                        <a:rPr lang="en-US" sz="2000" b="1" baseline="0" dirty="0" smtClean="0">
                          <a:solidFill>
                            <a:schemeClr val="accent1">
                              <a:lumMod val="75000"/>
                            </a:schemeClr>
                          </a:solidFill>
                          <a:effectLst/>
                        </a:rPr>
                        <a:t> Orientation</a:t>
                      </a:r>
                      <a:endParaRPr lang="en-US" sz="2000" b="1" dirty="0">
                        <a:solidFill>
                          <a:schemeClr val="accent1">
                            <a:lumMod val="75000"/>
                          </a:schemeClr>
                        </a:solidFill>
                        <a:effectLst/>
                      </a:endParaRPr>
                    </a:p>
                  </a:txBody>
                  <a:tcPr>
                    <a:solidFill>
                      <a:srgbClr val="F9E8E8"/>
                    </a:solidFill>
                  </a:tcPr>
                </a:tc>
                <a:tc>
                  <a:txBody>
                    <a:bodyPr/>
                    <a:lstStyle/>
                    <a:p>
                      <a:pPr algn="l"/>
                      <a:r>
                        <a:rPr lang="en-US" sz="2000" b="1" dirty="0" smtClean="0">
                          <a:solidFill>
                            <a:schemeClr val="accent1">
                              <a:lumMod val="75000"/>
                            </a:schemeClr>
                          </a:solidFill>
                          <a:effectLst/>
                        </a:rPr>
                        <a:t>High</a:t>
                      </a:r>
                      <a:r>
                        <a:rPr lang="en-US" sz="2000" b="1" baseline="0" dirty="0" smtClean="0">
                          <a:solidFill>
                            <a:schemeClr val="accent1">
                              <a:lumMod val="75000"/>
                            </a:schemeClr>
                          </a:solidFill>
                          <a:effectLst/>
                        </a:rPr>
                        <a:t> Justice</a:t>
                      </a:r>
                    </a:p>
                    <a:p>
                      <a:pPr algn="l"/>
                      <a:r>
                        <a:rPr lang="en-US" sz="2000" b="1" baseline="0" dirty="0" smtClean="0">
                          <a:solidFill>
                            <a:schemeClr val="accent1">
                              <a:lumMod val="75000"/>
                            </a:schemeClr>
                          </a:solidFill>
                          <a:effectLst/>
                        </a:rPr>
                        <a:t>High </a:t>
                      </a:r>
                      <a:r>
                        <a:rPr lang="en-US" sz="2000" b="1" u="sng" baseline="0" dirty="0" smtClean="0">
                          <a:solidFill>
                            <a:schemeClr val="accent1">
                              <a:lumMod val="75000"/>
                            </a:schemeClr>
                          </a:solidFill>
                          <a:effectLst/>
                        </a:rPr>
                        <a:t>Task</a:t>
                      </a:r>
                      <a:r>
                        <a:rPr lang="en-US" sz="2000" b="1" baseline="0" dirty="0" smtClean="0">
                          <a:solidFill>
                            <a:schemeClr val="accent1">
                              <a:lumMod val="75000"/>
                            </a:schemeClr>
                          </a:solidFill>
                          <a:effectLst/>
                        </a:rPr>
                        <a:t> Orientation</a:t>
                      </a:r>
                      <a:endParaRPr lang="en-US" sz="2000" b="1" dirty="0">
                        <a:solidFill>
                          <a:schemeClr val="accent1">
                            <a:lumMod val="75000"/>
                          </a:schemeClr>
                        </a:solidFill>
                        <a:effectLst/>
                      </a:endParaRPr>
                    </a:p>
                  </a:txBody>
                  <a:tcPr/>
                </a:tc>
                <a:extLst>
                  <a:ext uri="{0D108BD9-81ED-4DB2-BD59-A6C34878D82A}">
                    <a16:rowId xmlns:a16="http://schemas.microsoft.com/office/drawing/2014/main" val="2148496492"/>
                  </a:ext>
                </a:extLst>
              </a:tr>
            </a:tbl>
          </a:graphicData>
        </a:graphic>
      </p:graphicFrame>
      <p:sp>
        <p:nvSpPr>
          <p:cNvPr id="6" name="TextBox 5"/>
          <p:cNvSpPr txBox="1"/>
          <p:nvPr/>
        </p:nvSpPr>
        <p:spPr>
          <a:xfrm>
            <a:off x="10835640" y="5186202"/>
            <a:ext cx="1127760" cy="1569660"/>
          </a:xfrm>
          <a:prstGeom prst="rect">
            <a:avLst/>
          </a:prstGeom>
          <a:noFill/>
        </p:spPr>
        <p:txBody>
          <a:bodyPr wrap="square" rtlCol="0">
            <a:spAutoFit/>
          </a:bodyPr>
          <a:lstStyle/>
          <a:p>
            <a:pPr algn="r"/>
            <a:r>
              <a:rPr lang="en-US" sz="2400" dirty="0" smtClean="0">
                <a:solidFill>
                  <a:srgbClr val="FFFF00"/>
                </a:solidFill>
              </a:rPr>
              <a:t>Think-Pair-Share </a:t>
            </a:r>
            <a:r>
              <a:rPr lang="en-US" sz="2400" dirty="0" smtClean="0">
                <a:solidFill>
                  <a:srgbClr val="FFFF00"/>
                </a:solidFill>
                <a:sym typeface="Wingdings" panose="05000000000000000000" pitchFamily="2" charset="2"/>
              </a:rPr>
              <a:t> </a:t>
            </a:r>
            <a:endParaRPr lang="en-US" sz="2400" i="1" dirty="0">
              <a:solidFill>
                <a:srgbClr val="FFFF00"/>
              </a:solidFill>
            </a:endParaRPr>
          </a:p>
        </p:txBody>
      </p:sp>
    </p:spTree>
    <p:extLst>
      <p:ext uri="{BB962C8B-B14F-4D97-AF65-F5344CB8AC3E}">
        <p14:creationId xmlns:p14="http://schemas.microsoft.com/office/powerpoint/2010/main" val="19577717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1736</TotalTime>
  <Words>1429</Words>
  <Application>Microsoft Office PowerPoint</Application>
  <PresentationFormat>Widescreen</PresentationFormat>
  <Paragraphs>266</Paragraphs>
  <Slides>28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Mincho</vt:lpstr>
      <vt:lpstr>Arial</vt:lpstr>
      <vt:lpstr>Calibri</vt:lpstr>
      <vt:lpstr>Century Gothic</vt:lpstr>
      <vt:lpstr>Georgia</vt:lpstr>
      <vt:lpstr>Symbol</vt:lpstr>
      <vt:lpstr>Times New Roman</vt:lpstr>
      <vt:lpstr>Wingdings</vt:lpstr>
      <vt:lpstr>Vapor Trail</vt:lpstr>
      <vt:lpstr>Building a Christian Philosophy of Education </vt:lpstr>
      <vt:lpstr>Building a Christian Philosophy of Education </vt:lpstr>
      <vt:lpstr>PowerPoint Presentation</vt:lpstr>
      <vt:lpstr>PowerPoint Presentation</vt:lpstr>
      <vt:lpstr>PowerPoint Presentation</vt:lpstr>
      <vt:lpstr>Prevailing metaphors in your purpose of Education papers</vt:lpstr>
      <vt:lpstr>Building a Christian Philosophy of Education  Graham Part 1</vt:lpstr>
      <vt:lpstr>Grace and Justice Balancing vs. combining</vt:lpstr>
      <vt:lpstr>Grace and Justice </vt:lpstr>
      <vt:lpstr>Grace and Justice </vt:lpstr>
      <vt:lpstr>Grace (&amp; Justice) with fallen students  (or employees, clients, voters, or suspects)</vt:lpstr>
      <vt:lpstr>Grace in a fallen environment</vt:lpstr>
      <vt:lpstr>Grace in a fallen environment</vt:lpstr>
      <vt:lpstr>Grace applied to the Christian &amp; public environments Think-pair-share:  Pairs pick one</vt:lpstr>
      <vt:lpstr>Graham Keynote speeches Heartland convention 2015 Think-pair-share coming up</vt:lpstr>
      <vt:lpstr>Graham Keynote speeches Heartland convention 2015</vt:lpstr>
      <vt:lpstr>Think-pair-share:</vt:lpstr>
      <vt:lpstr>Helpful truths &amp; Assurances</vt:lpstr>
      <vt:lpstr>Groups of 3-4: </vt:lpstr>
      <vt:lpstr>Building a Christian Philosophy of Education  Graham Part 2</vt:lpstr>
      <vt:lpstr>Chapter 4 Teachers as image bearers Think-pair-share:  Pairs pick one</vt:lpstr>
      <vt:lpstr>Questions from the forum--Image</vt:lpstr>
      <vt:lpstr>Chapter 5 Teachers as a New Creation Think-pair-share:  Pairs pick one</vt:lpstr>
      <vt:lpstr>Chapter 6 Teacher’s calling Think-pair-share:  Pairs pick one</vt:lpstr>
      <vt:lpstr>Questions from the Forum--Teacher</vt:lpstr>
      <vt:lpstr>Questions from the Forum--Teacher</vt:lpstr>
      <vt:lpstr>Martin Luther</vt:lpstr>
      <vt:lpstr>Christian views of the curriculum</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Holtrop</dc:creator>
  <cp:lastModifiedBy>Steve Holtrop</cp:lastModifiedBy>
  <cp:revision>83</cp:revision>
  <dcterms:created xsi:type="dcterms:W3CDTF">2014-10-14T21:32:00Z</dcterms:created>
  <dcterms:modified xsi:type="dcterms:W3CDTF">2017-10-31T20:48:26Z</dcterms:modified>
</cp:coreProperties>
</file>