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2" r:id="rId2"/>
    <p:sldId id="260" r:id="rId3"/>
    <p:sldId id="295" r:id="rId4"/>
    <p:sldId id="296" r:id="rId5"/>
    <p:sldId id="297" r:id="rId6"/>
    <p:sldId id="293" r:id="rId7"/>
    <p:sldId id="258" r:id="rId8"/>
    <p:sldId id="259" r:id="rId9"/>
    <p:sldId id="283" r:id="rId10"/>
    <p:sldId id="298" r:id="rId11"/>
    <p:sldId id="284" r:id="rId12"/>
    <p:sldId id="285" r:id="rId13"/>
    <p:sldId id="286" r:id="rId14"/>
    <p:sldId id="287" r:id="rId15"/>
    <p:sldId id="288" r:id="rId16"/>
    <p:sldId id="289" r:id="rId17"/>
    <p:sldId id="2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E3F8"/>
    <a:srgbClr val="B60623"/>
    <a:srgbClr val="000000"/>
    <a:srgbClr val="5D0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1" y="125"/>
      </p:cViewPr>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157138-36EF-4C58-918B-A39E748AF2E8}" type="datetimeFigureOut">
              <a:rPr lang="en-US" smtClean="0"/>
              <a:t>11/7/2017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F7C5C-41FE-461A-920F-E3683BD5059E}" type="slidenum">
              <a:rPr lang="en-US" smtClean="0"/>
              <a:t>‹#›</a:t>
            </a:fld>
            <a:endParaRPr lang="en-US"/>
          </a:p>
        </p:txBody>
      </p:sp>
    </p:spTree>
    <p:extLst>
      <p:ext uri="{BB962C8B-B14F-4D97-AF65-F5344CB8AC3E}">
        <p14:creationId xmlns:p14="http://schemas.microsoft.com/office/powerpoint/2010/main" val="257595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2</a:t>
            </a:fld>
            <a:endParaRPr lang="en-US"/>
          </a:p>
        </p:txBody>
      </p:sp>
    </p:spTree>
    <p:extLst>
      <p:ext uri="{BB962C8B-B14F-4D97-AF65-F5344CB8AC3E}">
        <p14:creationId xmlns:p14="http://schemas.microsoft.com/office/powerpoint/2010/main" val="3572042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11</a:t>
            </a:fld>
            <a:endParaRPr lang="en-US"/>
          </a:p>
        </p:txBody>
      </p:sp>
    </p:spTree>
    <p:extLst>
      <p:ext uri="{BB962C8B-B14F-4D97-AF65-F5344CB8AC3E}">
        <p14:creationId xmlns:p14="http://schemas.microsoft.com/office/powerpoint/2010/main" val="479916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12</a:t>
            </a:fld>
            <a:endParaRPr lang="en-US"/>
          </a:p>
        </p:txBody>
      </p:sp>
    </p:spTree>
    <p:extLst>
      <p:ext uri="{BB962C8B-B14F-4D97-AF65-F5344CB8AC3E}">
        <p14:creationId xmlns:p14="http://schemas.microsoft.com/office/powerpoint/2010/main" val="2422335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13</a:t>
            </a:fld>
            <a:endParaRPr lang="en-US"/>
          </a:p>
        </p:txBody>
      </p:sp>
    </p:spTree>
    <p:extLst>
      <p:ext uri="{BB962C8B-B14F-4D97-AF65-F5344CB8AC3E}">
        <p14:creationId xmlns:p14="http://schemas.microsoft.com/office/powerpoint/2010/main" val="1877678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14</a:t>
            </a:fld>
            <a:endParaRPr lang="en-US"/>
          </a:p>
        </p:txBody>
      </p:sp>
    </p:spTree>
    <p:extLst>
      <p:ext uri="{BB962C8B-B14F-4D97-AF65-F5344CB8AC3E}">
        <p14:creationId xmlns:p14="http://schemas.microsoft.com/office/powerpoint/2010/main" val="4215355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15</a:t>
            </a:fld>
            <a:endParaRPr lang="en-US"/>
          </a:p>
        </p:txBody>
      </p:sp>
    </p:spTree>
    <p:extLst>
      <p:ext uri="{BB962C8B-B14F-4D97-AF65-F5344CB8AC3E}">
        <p14:creationId xmlns:p14="http://schemas.microsoft.com/office/powerpoint/2010/main" val="3120995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16</a:t>
            </a:fld>
            <a:endParaRPr lang="en-US"/>
          </a:p>
        </p:txBody>
      </p:sp>
    </p:spTree>
    <p:extLst>
      <p:ext uri="{BB962C8B-B14F-4D97-AF65-F5344CB8AC3E}">
        <p14:creationId xmlns:p14="http://schemas.microsoft.com/office/powerpoint/2010/main" val="409240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3</a:t>
            </a:fld>
            <a:endParaRPr lang="en-US"/>
          </a:p>
        </p:txBody>
      </p:sp>
    </p:spTree>
    <p:extLst>
      <p:ext uri="{BB962C8B-B14F-4D97-AF65-F5344CB8AC3E}">
        <p14:creationId xmlns:p14="http://schemas.microsoft.com/office/powerpoint/2010/main" val="4122727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4</a:t>
            </a:fld>
            <a:endParaRPr lang="en-US"/>
          </a:p>
        </p:txBody>
      </p:sp>
    </p:spTree>
    <p:extLst>
      <p:ext uri="{BB962C8B-B14F-4D97-AF65-F5344CB8AC3E}">
        <p14:creationId xmlns:p14="http://schemas.microsoft.com/office/powerpoint/2010/main" val="414556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BB9877C-9286-4F5A-9D0A-8A695C762E10}" type="slidenum">
              <a:rPr lang="en-US" smtClean="0"/>
              <a:t>5</a:t>
            </a:fld>
            <a:endParaRPr lang="en-US"/>
          </a:p>
        </p:txBody>
      </p:sp>
    </p:spTree>
    <p:extLst>
      <p:ext uri="{BB962C8B-B14F-4D97-AF65-F5344CB8AC3E}">
        <p14:creationId xmlns:p14="http://schemas.microsoft.com/office/powerpoint/2010/main" val="277700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6</a:t>
            </a:fld>
            <a:endParaRPr lang="en-US"/>
          </a:p>
        </p:txBody>
      </p:sp>
    </p:spTree>
    <p:extLst>
      <p:ext uri="{BB962C8B-B14F-4D97-AF65-F5344CB8AC3E}">
        <p14:creationId xmlns:p14="http://schemas.microsoft.com/office/powerpoint/2010/main" val="1323374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7</a:t>
            </a:fld>
            <a:endParaRPr lang="en-US"/>
          </a:p>
        </p:txBody>
      </p:sp>
    </p:spTree>
    <p:extLst>
      <p:ext uri="{BB962C8B-B14F-4D97-AF65-F5344CB8AC3E}">
        <p14:creationId xmlns:p14="http://schemas.microsoft.com/office/powerpoint/2010/main" val="2958957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8</a:t>
            </a:fld>
            <a:endParaRPr lang="en-US"/>
          </a:p>
        </p:txBody>
      </p:sp>
    </p:spTree>
    <p:extLst>
      <p:ext uri="{BB962C8B-B14F-4D97-AF65-F5344CB8AC3E}">
        <p14:creationId xmlns:p14="http://schemas.microsoft.com/office/powerpoint/2010/main" val="659687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9</a:t>
            </a:fld>
            <a:endParaRPr lang="en-US"/>
          </a:p>
        </p:txBody>
      </p:sp>
    </p:spTree>
    <p:extLst>
      <p:ext uri="{BB962C8B-B14F-4D97-AF65-F5344CB8AC3E}">
        <p14:creationId xmlns:p14="http://schemas.microsoft.com/office/powerpoint/2010/main" val="2768482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797C79F9-E3B2-4ADD-9DC2-3F66D6D5CA78}" type="slidenum">
              <a:rPr lang="en-US" smtClean="0"/>
              <a:t>10</a:t>
            </a:fld>
            <a:endParaRPr lang="en-US"/>
          </a:p>
        </p:txBody>
      </p:sp>
    </p:spTree>
    <p:extLst>
      <p:ext uri="{BB962C8B-B14F-4D97-AF65-F5344CB8AC3E}">
        <p14:creationId xmlns:p14="http://schemas.microsoft.com/office/powerpoint/2010/main" val="298913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73441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415412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86636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06CEC-32EA-4A79-BA01-68CF0B828FB0}"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81604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306CEC-32EA-4A79-BA01-68CF0B828FB0}"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298692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06CEC-32EA-4A79-BA01-68CF0B828FB0}"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317503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06CEC-32EA-4A79-BA01-68CF0B828FB0}"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223363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06CEC-32EA-4A79-BA01-68CF0B828FB0}"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94836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06CEC-32EA-4A79-BA01-68CF0B828FB0}"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73424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06CEC-32EA-4A79-BA01-68CF0B828FB0}"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14961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06CEC-32EA-4A79-BA01-68CF0B828FB0}"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15728-5A85-4226-ABB1-10A9E14893A9}" type="slidenum">
              <a:rPr lang="en-US" smtClean="0"/>
              <a:t>‹#›</a:t>
            </a:fld>
            <a:endParaRPr lang="en-US"/>
          </a:p>
        </p:txBody>
      </p:sp>
    </p:spTree>
    <p:extLst>
      <p:ext uri="{BB962C8B-B14F-4D97-AF65-F5344CB8AC3E}">
        <p14:creationId xmlns:p14="http://schemas.microsoft.com/office/powerpoint/2010/main" val="4055417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06CEC-32EA-4A79-BA01-68CF0B828FB0}"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15728-5A85-4226-ABB1-10A9E14893A9}" type="slidenum">
              <a:rPr lang="en-US" smtClean="0"/>
              <a:t>‹#›</a:t>
            </a:fld>
            <a:endParaRPr lang="en-US"/>
          </a:p>
        </p:txBody>
      </p:sp>
    </p:spTree>
    <p:extLst>
      <p:ext uri="{BB962C8B-B14F-4D97-AF65-F5344CB8AC3E}">
        <p14:creationId xmlns:p14="http://schemas.microsoft.com/office/powerpoint/2010/main" val="868709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legacy.biblegateway.com/passage/?search=1%20Peter%202:9&amp;version=NI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heidelberg-catechism.com/en/lords-days/1.html" TargetMode="External"/><Relationship Id="rId5" Type="http://schemas.openxmlformats.org/officeDocument/2006/relationships/hyperlink" Target="http://www.reformed.org/documents/wsc/index.html?_top=http://www.reformed.org/documents/WSC.html"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hristian.fmpsdschools.ca/Teaching%20For%20Transformation.ph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ebibleteacher.com/sites/default/files/powerpoint-backgrounds/1/OctoberShining.jpg?131103074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207008" y="1801368"/>
            <a:ext cx="8951975" cy="2043873"/>
          </a:xfrm>
        </p:spPr>
        <p:txBody>
          <a:bodyPr>
            <a:noAutofit/>
          </a:bodyPr>
          <a:lstStyle/>
          <a:p>
            <a:pPr algn="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Week 10</a:t>
            </a:r>
            <a:b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Knight Chapter 10</a:t>
            </a:r>
            <a:br>
              <a:rPr lang="en-US" sz="6000" dirty="0" smtClean="0">
                <a:solidFill>
                  <a:schemeClr val="bg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br>
            <a:r>
              <a:rPr lang="en-US" dirty="0">
                <a:solidFill>
                  <a:schemeClr val="bg1"/>
                </a:solidFill>
                <a:effectLst>
                  <a:outerShdw blurRad="38100" dist="38100" dir="2700000" algn="tl">
                    <a:srgbClr val="000000">
                      <a:alpha val="43137"/>
                    </a:srgbClr>
                  </a:outerShdw>
                </a:effectLst>
                <a:latin typeface="+mn-lt"/>
              </a:rPr>
              <a:t>Personal </a:t>
            </a:r>
            <a:r>
              <a:rPr lang="en-US" dirty="0" err="1">
                <a:solidFill>
                  <a:schemeClr val="bg1"/>
                </a:solidFill>
                <a:effectLst>
                  <a:outerShdw blurRad="38100" dist="38100" dir="2700000" algn="tl">
                    <a:srgbClr val="000000">
                      <a:alpha val="43137"/>
                    </a:srgbClr>
                  </a:outerShdw>
                </a:effectLst>
                <a:latin typeface="+mn-lt"/>
              </a:rPr>
              <a:t>PoE</a:t>
            </a:r>
            <a:r>
              <a:rPr lang="en-US" dirty="0">
                <a:solidFill>
                  <a:schemeClr val="bg1"/>
                </a:solidFill>
                <a:effectLst>
                  <a:outerShdw blurRad="38100" dist="38100" dir="2700000" algn="tl">
                    <a:srgbClr val="000000">
                      <a:alpha val="43137"/>
                    </a:srgbClr>
                  </a:outerShdw>
                </a:effectLst>
                <a:latin typeface="+mn-lt"/>
              </a:rPr>
              <a:t> &amp; Christian Approach</a:t>
            </a:r>
          </a:p>
        </p:txBody>
      </p:sp>
      <p:sp>
        <p:nvSpPr>
          <p:cNvPr id="3" name="Content Placeholder 2"/>
          <p:cNvSpPr>
            <a:spLocks noGrp="1"/>
          </p:cNvSpPr>
          <p:nvPr>
            <p:ph idx="1"/>
          </p:nvPr>
        </p:nvSpPr>
        <p:spPr>
          <a:xfrm>
            <a:off x="6373368" y="4398263"/>
            <a:ext cx="3785615" cy="1778699"/>
          </a:xfrm>
        </p:spPr>
        <p:txBody>
          <a:bodyPr>
            <a:normAutofit/>
          </a:bodyPr>
          <a:lstStyle/>
          <a:p>
            <a:pPr marL="0" indent="0" algn="r">
              <a:buNone/>
            </a:pPr>
            <a:r>
              <a:rPr lang="en-US" sz="4000" dirty="0" smtClean="0">
                <a:solidFill>
                  <a:schemeClr val="bg1"/>
                </a:solidFill>
                <a:effectLst>
                  <a:outerShdw blurRad="38100" dist="38100" dir="2700000" algn="tl">
                    <a:srgbClr val="000000">
                      <a:alpha val="43137"/>
                    </a:srgbClr>
                  </a:outerShdw>
                </a:effectLst>
              </a:rPr>
              <a:t>Dr. S. Holtrop</a:t>
            </a:r>
          </a:p>
          <a:p>
            <a:pPr marL="0" indent="0" algn="r">
              <a:buNone/>
            </a:pPr>
            <a:r>
              <a:rPr lang="en-US" sz="4000" dirty="0" smtClean="0">
                <a:solidFill>
                  <a:schemeClr val="bg1"/>
                </a:solidFill>
                <a:effectLst>
                  <a:outerShdw blurRad="38100" dist="38100" dir="2700000" algn="tl">
                    <a:srgbClr val="000000">
                      <a:alpha val="43137"/>
                    </a:srgbClr>
                  </a:outerShdw>
                </a:effectLst>
              </a:rPr>
              <a:t>Fall 2017</a:t>
            </a:r>
            <a:endParaRPr lang="en-US" sz="4000" dirty="0">
              <a:solidFill>
                <a:schemeClr val="bg1"/>
              </a:solidFill>
              <a:effectLst>
                <a:outerShdw blurRad="38100" dist="38100" dir="2700000" algn="tl">
                  <a:srgbClr val="000000">
                    <a:alpha val="43137"/>
                  </a:srgbClr>
                </a:outerShdw>
              </a:effectLst>
            </a:endParaRPr>
          </a:p>
        </p:txBody>
      </p:sp>
      <p:cxnSp>
        <p:nvCxnSpPr>
          <p:cNvPr id="8" name="Straight Connector 7"/>
          <p:cNvCxnSpPr/>
          <p:nvPr/>
        </p:nvCxnSpPr>
        <p:spPr>
          <a:xfrm flipV="1">
            <a:off x="2249424" y="4169664"/>
            <a:ext cx="7781544" cy="45720"/>
          </a:xfrm>
          <a:prstGeom prst="line">
            <a:avLst/>
          </a:prstGeom>
          <a:ln w="76200" cmpd="thinThick"/>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556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53390" y="1889946"/>
            <a:ext cx="11285220" cy="3916493"/>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38200" y="365125"/>
            <a:ext cx="10515600" cy="1625600"/>
          </a:xfrm>
        </p:spPr>
        <p:txBody>
          <a:bodyPr/>
          <a:lstStyle/>
          <a:p>
            <a:r>
              <a:rPr lang="en-US" dirty="0" smtClean="0">
                <a:solidFill>
                  <a:schemeClr val="accent2">
                    <a:lumMod val="60000"/>
                    <a:lumOff val="40000"/>
                  </a:schemeClr>
                </a:solidFill>
              </a:rPr>
              <a:t>Student Questions ~ Teaching as Ministry</a:t>
            </a:r>
            <a:br>
              <a:rPr lang="en-US" dirty="0" smtClean="0">
                <a:solidFill>
                  <a:schemeClr val="accent2">
                    <a:lumMod val="60000"/>
                    <a:lumOff val="40000"/>
                  </a:schemeClr>
                </a:solidFill>
              </a:rPr>
            </a:br>
            <a:r>
              <a:rPr lang="en-US" sz="3200" i="1" dirty="0" smtClean="0">
                <a:solidFill>
                  <a:schemeClr val="accent2">
                    <a:lumMod val="60000"/>
                    <a:lumOff val="40000"/>
                  </a:schemeClr>
                </a:solidFill>
              </a:rPr>
              <a:t>~ do 1 Q this slide + 1 Q next 2 slides</a:t>
            </a:r>
            <a:endParaRPr lang="en-US" sz="3200" i="1" dirty="0">
              <a:solidFill>
                <a:schemeClr val="accent2">
                  <a:lumMod val="60000"/>
                  <a:lumOff val="40000"/>
                </a:schemeClr>
              </a:solidFill>
            </a:endParaRPr>
          </a:p>
        </p:txBody>
      </p:sp>
      <p:sp>
        <p:nvSpPr>
          <p:cNvPr id="3" name="Content Placeholder 2"/>
          <p:cNvSpPr>
            <a:spLocks noGrp="1"/>
          </p:cNvSpPr>
          <p:nvPr>
            <p:ph idx="1"/>
          </p:nvPr>
        </p:nvSpPr>
        <p:spPr>
          <a:xfrm>
            <a:off x="581192" y="1873188"/>
            <a:ext cx="11157418" cy="4669655"/>
          </a:xfrm>
        </p:spPr>
        <p:txBody>
          <a:bodyPr anchor="t">
            <a:normAutofit/>
          </a:bodyPr>
          <a:lstStyle/>
          <a:p>
            <a:pPr marL="457200" indent="-457200">
              <a:buFont typeface="+mj-lt"/>
              <a:buAutoNum type="arabicPeriod" startAt="6"/>
            </a:pPr>
            <a:r>
              <a:rPr lang="en-US" sz="2400" dirty="0" smtClean="0">
                <a:solidFill>
                  <a:schemeClr val="bg1"/>
                </a:solidFill>
              </a:rPr>
              <a:t>Do </a:t>
            </a:r>
            <a:r>
              <a:rPr lang="en-US" sz="2400" dirty="0">
                <a:solidFill>
                  <a:schemeClr val="bg1"/>
                </a:solidFill>
              </a:rPr>
              <a:t>you feel that your school prepared you more in one way than the other (for a career role and a ministry role)?</a:t>
            </a:r>
          </a:p>
          <a:p>
            <a:pPr marL="342900" indent="-342900">
              <a:buFont typeface="+mj-lt"/>
              <a:buAutoNum type="arabicPeriod" startAt="6"/>
            </a:pPr>
            <a:r>
              <a:rPr lang="en-US" sz="2400" dirty="0">
                <a:solidFill>
                  <a:schemeClr val="bg1"/>
                </a:solidFill>
              </a:rPr>
              <a:t>What type of school needs the most ministry</a:t>
            </a:r>
            <a:r>
              <a:rPr lang="en-US" sz="2400" dirty="0" smtClean="0">
                <a:solidFill>
                  <a:schemeClr val="bg1"/>
                </a:solidFill>
              </a:rPr>
              <a:t>?</a:t>
            </a:r>
          </a:p>
          <a:p>
            <a:pPr marL="342900" indent="-342900">
              <a:buFont typeface="+mj-lt"/>
              <a:buAutoNum type="arabicPeriod" startAt="6"/>
            </a:pPr>
            <a:r>
              <a:rPr lang="en-US" sz="2400" dirty="0">
                <a:solidFill>
                  <a:schemeClr val="bg1"/>
                </a:solidFill>
              </a:rPr>
              <a:t>What was the best way that a teacher implemented Christian values into the classroom?</a:t>
            </a:r>
          </a:p>
          <a:p>
            <a:pPr marL="342900" indent="-342900">
              <a:buFont typeface="+mj-lt"/>
              <a:buAutoNum type="arabicPeriod" startAt="6"/>
            </a:pPr>
            <a:r>
              <a:rPr lang="en-US" sz="2400" dirty="0">
                <a:solidFill>
                  <a:schemeClr val="bg1"/>
                </a:solidFill>
              </a:rPr>
              <a:t>Is it really okay to go as far as to say that pastors and </a:t>
            </a:r>
            <a:r>
              <a:rPr lang="en-US" sz="2400" dirty="0" smtClean="0">
                <a:solidFill>
                  <a:schemeClr val="bg1"/>
                </a:solidFill>
              </a:rPr>
              <a:t/>
            </a:r>
            <a:br>
              <a:rPr lang="en-US" sz="2400" dirty="0" smtClean="0">
                <a:solidFill>
                  <a:schemeClr val="bg1"/>
                </a:solidFill>
              </a:rPr>
            </a:br>
            <a:r>
              <a:rPr lang="en-US" sz="2400" dirty="0" smtClean="0">
                <a:solidFill>
                  <a:schemeClr val="bg1"/>
                </a:solidFill>
              </a:rPr>
              <a:t>teachers </a:t>
            </a:r>
            <a:r>
              <a:rPr lang="en-US" sz="2400" dirty="0">
                <a:solidFill>
                  <a:schemeClr val="bg1"/>
                </a:solidFill>
              </a:rPr>
              <a:t>have the same jobs, just to different audiences?  </a:t>
            </a:r>
            <a:r>
              <a:rPr lang="en-US" sz="2400" dirty="0" smtClean="0">
                <a:solidFill>
                  <a:schemeClr val="bg1"/>
                </a:solidFill>
              </a:rPr>
              <a:t/>
            </a:r>
            <a:br>
              <a:rPr lang="en-US" sz="2400" dirty="0" smtClean="0">
                <a:solidFill>
                  <a:schemeClr val="bg1"/>
                </a:solidFill>
              </a:rPr>
            </a:br>
            <a:r>
              <a:rPr lang="en-US" sz="2400" dirty="0" smtClean="0">
                <a:solidFill>
                  <a:schemeClr val="bg1"/>
                </a:solidFill>
              </a:rPr>
              <a:t>Knight </a:t>
            </a:r>
            <a:r>
              <a:rPr lang="en-US" sz="2400" dirty="0">
                <a:solidFill>
                  <a:schemeClr val="bg1"/>
                </a:solidFill>
              </a:rPr>
              <a:t>is trying to say that they are the same.</a:t>
            </a:r>
          </a:p>
          <a:p>
            <a:pPr marL="342900" indent="-342900">
              <a:buFont typeface="+mj-lt"/>
              <a:buAutoNum type="arabicPeriod" startAt="6"/>
            </a:pPr>
            <a:r>
              <a:rPr lang="en-US" sz="2400" dirty="0">
                <a:solidFill>
                  <a:schemeClr val="bg1"/>
                </a:solidFill>
              </a:rPr>
              <a:t>If Christian teachers are supposed to be like pastors, </a:t>
            </a:r>
            <a:r>
              <a:rPr lang="en-US" sz="2400" dirty="0" smtClean="0">
                <a:solidFill>
                  <a:schemeClr val="bg1"/>
                </a:solidFill>
              </a:rPr>
              <a:t/>
            </a:r>
            <a:br>
              <a:rPr lang="en-US" sz="2400" dirty="0" smtClean="0">
                <a:solidFill>
                  <a:schemeClr val="bg1"/>
                </a:solidFill>
              </a:rPr>
            </a:br>
            <a:r>
              <a:rPr lang="en-US" sz="2400" dirty="0" smtClean="0">
                <a:solidFill>
                  <a:schemeClr val="bg1"/>
                </a:solidFill>
              </a:rPr>
              <a:t>should </a:t>
            </a:r>
            <a:r>
              <a:rPr lang="en-US" sz="2400" dirty="0">
                <a:solidFill>
                  <a:schemeClr val="bg1"/>
                </a:solidFill>
              </a:rPr>
              <a:t>we take more theological classes?</a:t>
            </a:r>
          </a:p>
          <a:p>
            <a:pPr marL="342900" indent="-342900">
              <a:buFont typeface="+mj-lt"/>
              <a:buAutoNum type="arabicPeriod" startAt="6"/>
            </a:pPr>
            <a:endParaRPr lang="en-US" sz="1500" dirty="0">
              <a:solidFill>
                <a:schemeClr val="bg1"/>
              </a:solidFill>
            </a:endParaRPr>
          </a:p>
          <a:p>
            <a:endParaRPr lang="en-US" dirty="0" smtClean="0"/>
          </a:p>
          <a:p>
            <a:endParaRPr lang="en-US" dirty="0"/>
          </a:p>
          <a:p>
            <a:pPr marL="514350" indent="-514350">
              <a:buFont typeface="+mj-lt"/>
              <a:buAutoNum type="arabicPeriod"/>
            </a:pPr>
            <a:endParaRPr lang="en-US" sz="1000" dirty="0" smtClean="0">
              <a:solidFill>
                <a:schemeClr val="bg1"/>
              </a:solidFill>
              <a:effectLst/>
            </a:endParaRPr>
          </a:p>
          <a:p>
            <a:pPr marL="514350" indent="-514350">
              <a:buFont typeface="+mj-lt"/>
              <a:buAutoNum type="arabicPeriod"/>
            </a:pPr>
            <a:endParaRPr lang="en-US" sz="1000" dirty="0" smtClean="0">
              <a:solidFill>
                <a:schemeClr val="bg1"/>
              </a:solidFill>
              <a:effectLst/>
            </a:endParaRPr>
          </a:p>
          <a:p>
            <a:pPr marL="514350" indent="-514350">
              <a:buFont typeface="+mj-lt"/>
              <a:buAutoNum type="arabicPeriod"/>
            </a:pPr>
            <a:endParaRPr lang="en-US" sz="1000" b="1" dirty="0" smtClean="0">
              <a:solidFill>
                <a:schemeClr val="bg1"/>
              </a:solidFill>
              <a:effectLst/>
            </a:endParaRPr>
          </a:p>
          <a:p>
            <a:pPr marL="514350" indent="-514350">
              <a:buFont typeface="+mj-lt"/>
              <a:buAutoNum type="arabicPeriod"/>
            </a:pPr>
            <a:endParaRPr lang="en-US" sz="1000" dirty="0" smtClean="0">
              <a:solidFill>
                <a:schemeClr val="bg1"/>
              </a:solidFill>
              <a:effectLst/>
            </a:endParaRPr>
          </a:p>
          <a:p>
            <a:endParaRPr lang="en-US" sz="1000" u="sng" dirty="0" smtClean="0">
              <a:solidFill>
                <a:schemeClr val="bg1"/>
              </a:solidFill>
              <a:effectLst/>
            </a:endParaRPr>
          </a:p>
          <a:p>
            <a:endParaRPr lang="en-US" sz="2800" u="sng" dirty="0">
              <a:solidFill>
                <a:schemeClr val="bg1"/>
              </a:solidFill>
              <a:effectLst/>
            </a:endParaRPr>
          </a:p>
          <a:p>
            <a:endParaRPr lang="en-US" sz="2800" u="sng" dirty="0" smtClean="0">
              <a:solidFill>
                <a:schemeClr val="bg1"/>
              </a:solidFill>
              <a:effectLst/>
            </a:endParaRPr>
          </a:p>
          <a:p>
            <a:endParaRPr lang="en-US" sz="2800" u="sng" dirty="0">
              <a:solidFill>
                <a:schemeClr val="bg1"/>
              </a:solidFill>
              <a:effectLst/>
            </a:endParaRPr>
          </a:p>
          <a:p>
            <a:endParaRPr lang="en-US" dirty="0">
              <a:solidFill>
                <a:schemeClr val="bg1"/>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15404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6947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98490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12" name="Picture 2" descr="Image result for think pair shar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226209" y="3735876"/>
            <a:ext cx="3746855" cy="281014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324989" y="3819908"/>
            <a:ext cx="3533775" cy="2600325"/>
          </a:xfrm>
          <a:prstGeom prst="rect">
            <a:avLst/>
          </a:prstGeom>
          <a:solidFill>
            <a:schemeClr val="accent5">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4364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smtClean="0">
                <a:solidFill>
                  <a:schemeClr val="accent2">
                    <a:lumMod val="60000"/>
                    <a:lumOff val="40000"/>
                  </a:schemeClr>
                </a:solidFill>
              </a:rPr>
              <a:t>Prof’s Questions ~ Teaching as Ministry</a:t>
            </a:r>
            <a:endParaRPr lang="en-US" dirty="0">
              <a:solidFill>
                <a:schemeClr val="accent2">
                  <a:lumMod val="60000"/>
                  <a:lumOff val="40000"/>
                </a:scheme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44371" y="1885966"/>
            <a:ext cx="11285220" cy="4470384"/>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81192" y="1873188"/>
            <a:ext cx="11029615" cy="4669655"/>
          </a:xfrm>
        </p:spPr>
        <p:txBody>
          <a:bodyPr anchor="t">
            <a:normAutofit fontScale="92500"/>
          </a:bodyPr>
          <a:lstStyle/>
          <a:p>
            <a:pPr marL="342900" indent="-342900">
              <a:buFont typeface="+mj-lt"/>
              <a:buAutoNum type="arabicPeriod"/>
            </a:pPr>
            <a:r>
              <a:rPr lang="en-US" sz="2600" dirty="0" smtClean="0">
                <a:solidFill>
                  <a:schemeClr val="bg1"/>
                </a:solidFill>
              </a:rPr>
              <a:t>Why is the view of the student so crucial for all of this?  Is the student good or bad?</a:t>
            </a:r>
          </a:p>
          <a:p>
            <a:pPr marL="342900" indent="-342900">
              <a:buFont typeface="+mj-lt"/>
              <a:buAutoNum type="arabicPeriod"/>
            </a:pPr>
            <a:r>
              <a:rPr lang="en-US" sz="2600" dirty="0" smtClean="0">
                <a:solidFill>
                  <a:schemeClr val="bg1"/>
                </a:solidFill>
              </a:rPr>
              <a:t>How is the following statement different from what is typically meant by “mission”?</a:t>
            </a:r>
          </a:p>
          <a:p>
            <a:pPr marL="781200" lvl="1" indent="-457200"/>
            <a:r>
              <a:rPr lang="en-US" sz="2600" i="1" dirty="0" smtClean="0">
                <a:solidFill>
                  <a:schemeClr val="bg1"/>
                </a:solidFill>
              </a:rPr>
              <a:t>“The entire process entails a restoration of the image of God in individuals through the agency of the Holy Spirit.  Education is one arm of God’s restorative and reconciling effort.  It may therefore be seen as a redemptive activity.”  </a:t>
            </a:r>
            <a:r>
              <a:rPr lang="en-US" sz="2600" dirty="0" smtClean="0">
                <a:solidFill>
                  <a:schemeClr val="bg1"/>
                </a:solidFill>
              </a:rPr>
              <a:t>(p. 207)</a:t>
            </a:r>
          </a:p>
          <a:p>
            <a:pPr marL="342900" indent="-342900">
              <a:buFont typeface="+mj-lt"/>
              <a:buAutoNum type="arabicPeriod"/>
            </a:pPr>
            <a:r>
              <a:rPr lang="en-US" sz="2600" dirty="0">
                <a:solidFill>
                  <a:schemeClr val="bg1"/>
                </a:solidFill>
              </a:rPr>
              <a:t>Look at the primary and secondary purposes of education on p. 213.  How do these work together?  </a:t>
            </a:r>
          </a:p>
          <a:p>
            <a:pPr marL="781200" lvl="1" indent="-457200"/>
            <a:r>
              <a:rPr lang="en-US" sz="2600" dirty="0">
                <a:solidFill>
                  <a:schemeClr val="bg1"/>
                </a:solidFill>
              </a:rPr>
              <a:t>Are students better equipped to be reconcilers if we have addressed their character development, knowledge acquisition, job preparation, and their social, emotional, and physical health?  Do these things make them more spiritually healthy and able to work toward reconciliation in God’s kingdom?  </a:t>
            </a:r>
          </a:p>
          <a:p>
            <a:pPr marL="342900" indent="-342900">
              <a:buFont typeface="+mj-lt"/>
              <a:buAutoNum type="arabicPeriod"/>
            </a:pPr>
            <a:endParaRPr lang="en-US" sz="2600" b="1" dirty="0" smtClean="0"/>
          </a:p>
          <a:p>
            <a:endParaRPr lang="en-US" sz="2600" dirty="0">
              <a:solidFill>
                <a:schemeClr val="accent1">
                  <a:lumMod val="10000"/>
                  <a:lumOff val="90000"/>
                </a:schemeClr>
              </a:solidFill>
            </a:endParaRPr>
          </a:p>
          <a:p>
            <a:pPr marL="342900" indent="-342900">
              <a:buFont typeface="+mj-lt"/>
              <a:buAutoNum type="arabicPeriod"/>
            </a:pPr>
            <a:endParaRPr lang="en-US" dirty="0">
              <a:solidFill>
                <a:schemeClr val="accent3">
                  <a:lumMod val="20000"/>
                  <a:lumOff val="80000"/>
                </a:schemeClr>
              </a:solidFill>
            </a:endParaRPr>
          </a:p>
        </p:txBody>
      </p:sp>
    </p:spTree>
    <p:extLst>
      <p:ext uri="{BB962C8B-B14F-4D97-AF65-F5344CB8AC3E}">
        <p14:creationId xmlns:p14="http://schemas.microsoft.com/office/powerpoint/2010/main" val="1684282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44371" y="1908700"/>
            <a:ext cx="11285220" cy="4674980"/>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365125"/>
            <a:ext cx="11309338" cy="1438580"/>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ormAutofit/>
          </a:bodyPr>
          <a:lstStyle/>
          <a:p>
            <a:r>
              <a:rPr lang="en-US" dirty="0" smtClean="0">
                <a:solidFill>
                  <a:schemeClr val="accent2">
                    <a:lumMod val="60000"/>
                    <a:lumOff val="40000"/>
                  </a:schemeClr>
                </a:solidFill>
              </a:rPr>
              <a:t>Student Questions ~ Christian  view of </a:t>
            </a:r>
            <a:br>
              <a:rPr lang="en-US" dirty="0" smtClean="0">
                <a:solidFill>
                  <a:schemeClr val="accent2">
                    <a:lumMod val="60000"/>
                    <a:lumOff val="40000"/>
                  </a:schemeClr>
                </a:solidFill>
              </a:rPr>
            </a:br>
            <a:r>
              <a:rPr lang="en-US" dirty="0" smtClean="0">
                <a:solidFill>
                  <a:schemeClr val="accent2">
                    <a:lumMod val="60000"/>
                    <a:lumOff val="40000"/>
                  </a:schemeClr>
                </a:solidFill>
              </a:rPr>
              <a:t>Curriculum</a:t>
            </a:r>
            <a:r>
              <a:rPr lang="en-US" sz="3200" i="1" dirty="0">
                <a:solidFill>
                  <a:schemeClr val="accent2">
                    <a:lumMod val="60000"/>
                    <a:lumOff val="40000"/>
                  </a:schemeClr>
                </a:solidFill>
              </a:rPr>
              <a:t>~ do 1 Q this slide + 1 Q </a:t>
            </a:r>
            <a:r>
              <a:rPr lang="en-US" sz="3200" i="1" dirty="0" smtClean="0">
                <a:solidFill>
                  <a:schemeClr val="accent2">
                    <a:lumMod val="60000"/>
                    <a:lumOff val="40000"/>
                  </a:schemeClr>
                </a:solidFill>
              </a:rPr>
              <a:t>next 2 slides</a:t>
            </a:r>
            <a:endParaRPr lang="en-US" sz="3200" dirty="0">
              <a:solidFill>
                <a:schemeClr val="accent2">
                  <a:lumMod val="60000"/>
                  <a:lumOff val="40000"/>
                </a:schemeClr>
              </a:solidFill>
            </a:endParaRPr>
          </a:p>
        </p:txBody>
      </p:sp>
      <p:sp>
        <p:nvSpPr>
          <p:cNvPr id="3" name="Content Placeholder 2"/>
          <p:cNvSpPr>
            <a:spLocks noGrp="1"/>
          </p:cNvSpPr>
          <p:nvPr>
            <p:ph idx="1"/>
          </p:nvPr>
        </p:nvSpPr>
        <p:spPr>
          <a:xfrm>
            <a:off x="581192" y="1908700"/>
            <a:ext cx="11193274" cy="4563122"/>
          </a:xfrm>
        </p:spPr>
        <p:txBody>
          <a:bodyPr anchor="t">
            <a:normAutofit fontScale="92500" lnSpcReduction="10000"/>
          </a:bodyPr>
          <a:lstStyle/>
          <a:p>
            <a:pPr marL="514350" indent="-514350">
              <a:buFont typeface="+mj-lt"/>
              <a:buAutoNum type="arabicPeriod"/>
            </a:pPr>
            <a:r>
              <a:rPr lang="en-US" sz="2400" dirty="0">
                <a:solidFill>
                  <a:schemeClr val="bg1"/>
                </a:solidFill>
                <a:effectLst>
                  <a:outerShdw blurRad="38100" dist="38100" dir="2700000" algn="tl">
                    <a:srgbClr val="000000">
                      <a:alpha val="43137"/>
                    </a:srgbClr>
                  </a:outerShdw>
                </a:effectLst>
              </a:rPr>
              <a:t>How then do we balance this, teaching curriculum, and helping students be the best they can be?</a:t>
            </a:r>
          </a:p>
          <a:p>
            <a:pPr marL="514350" indent="-514350">
              <a:buFont typeface="+mj-lt"/>
              <a:buAutoNum type="arabicPeriod"/>
            </a:pPr>
            <a:r>
              <a:rPr lang="en-US" sz="2400" dirty="0">
                <a:solidFill>
                  <a:schemeClr val="bg1"/>
                </a:solidFill>
                <a:effectLst>
                  <a:outerShdw blurRad="38100" dist="38100" dir="2700000" algn="tl">
                    <a:srgbClr val="000000">
                      <a:alpha val="43137"/>
                    </a:srgbClr>
                  </a:outerShdw>
                </a:effectLst>
              </a:rPr>
              <a:t>Which ‘isms’ best fits the Christian view of education? Or do multiple views fit with the Christian view?  </a:t>
            </a:r>
          </a:p>
          <a:p>
            <a:pPr marL="514350" indent="-514350">
              <a:buFont typeface="+mj-lt"/>
              <a:buAutoNum type="arabicPeriod"/>
            </a:pPr>
            <a:r>
              <a:rPr lang="en-US" sz="2400" dirty="0">
                <a:solidFill>
                  <a:schemeClr val="bg1"/>
                </a:solidFill>
                <a:effectLst>
                  <a:outerShdw blurRad="38100" dist="38100" dir="2700000" algn="tl">
                    <a:srgbClr val="000000">
                      <a:alpha val="43137"/>
                    </a:srgbClr>
                  </a:outerShdw>
                </a:effectLst>
              </a:rPr>
              <a:t>- In a Christian school, should faith be emphasized on its own or through the use of subjects? If through subjects, should it be all subjects?</a:t>
            </a:r>
          </a:p>
          <a:p>
            <a:pPr marL="514350" indent="-514350">
              <a:buFont typeface="+mj-lt"/>
              <a:buAutoNum type="arabicPeriod"/>
            </a:pPr>
            <a:r>
              <a:rPr lang="en-US" sz="2400" dirty="0">
                <a:solidFill>
                  <a:schemeClr val="bg1"/>
                </a:solidFill>
                <a:effectLst>
                  <a:outerShdw blurRad="38100" dist="38100" dir="2700000" algn="tl">
                    <a:srgbClr val="000000">
                      <a:alpha val="43137"/>
                    </a:srgbClr>
                  </a:outerShdw>
                </a:effectLst>
              </a:rPr>
              <a:t>In teaching, are you supposed to base everything off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of </a:t>
            </a:r>
            <a:r>
              <a:rPr lang="en-US" sz="2400" dirty="0">
                <a:solidFill>
                  <a:schemeClr val="bg1"/>
                </a:solidFill>
                <a:effectLst>
                  <a:outerShdw blurRad="38100" dist="38100" dir="2700000" algn="tl">
                    <a:srgbClr val="000000">
                      <a:alpha val="43137"/>
                    </a:srgbClr>
                  </a:outerShdw>
                </a:effectLst>
              </a:rPr>
              <a:t>the bible- like use scripture?</a:t>
            </a:r>
          </a:p>
          <a:p>
            <a:pPr marL="514350" indent="-514350">
              <a:buFont typeface="+mj-lt"/>
              <a:buAutoNum type="arabicPeriod"/>
            </a:pPr>
            <a:r>
              <a:rPr lang="en-US" sz="2400" dirty="0">
                <a:solidFill>
                  <a:schemeClr val="bg1"/>
                </a:solidFill>
                <a:effectLst>
                  <a:outerShdw blurRad="38100" dist="38100" dir="2700000" algn="tl">
                    <a:srgbClr val="000000">
                      <a:alpha val="43137"/>
                    </a:srgbClr>
                  </a:outerShdw>
                </a:effectLst>
              </a:rPr>
              <a:t>Infusing the bible into all subjects seems to be easier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said </a:t>
            </a:r>
            <a:r>
              <a:rPr lang="en-US" sz="2400" dirty="0">
                <a:solidFill>
                  <a:schemeClr val="bg1"/>
                </a:solidFill>
                <a:effectLst>
                  <a:outerShdw blurRad="38100" dist="38100" dir="2700000" algn="tl">
                    <a:srgbClr val="000000">
                      <a:alpha val="43137"/>
                    </a:srgbClr>
                  </a:outerShdw>
                </a:effectLst>
              </a:rPr>
              <a:t>than done, what would be a real life example of a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teacher </a:t>
            </a:r>
            <a:r>
              <a:rPr lang="en-US" sz="2400" dirty="0">
                <a:solidFill>
                  <a:schemeClr val="bg1"/>
                </a:solidFill>
                <a:effectLst>
                  <a:outerShdw blurRad="38100" dist="38100" dir="2700000" algn="tl">
                    <a:srgbClr val="000000">
                      <a:alpha val="43137"/>
                    </a:srgbClr>
                  </a:outerShdw>
                </a:effectLst>
              </a:rPr>
              <a:t>infusing a subject/lesson with the bible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without </a:t>
            </a:r>
            <a:r>
              <a:rPr lang="en-US" sz="2400" dirty="0">
                <a:solidFill>
                  <a:schemeClr val="bg1"/>
                </a:solidFill>
                <a:effectLst>
                  <a:outerShdw blurRad="38100" dist="38100" dir="2700000" algn="tl">
                    <a:srgbClr val="000000">
                      <a:alpha val="43137"/>
                    </a:srgbClr>
                  </a:outerShdw>
                </a:effectLst>
              </a:rPr>
              <a:t>sprinkling a little Christian perspective at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the </a:t>
            </a:r>
            <a:r>
              <a:rPr lang="en-US" sz="2400" dirty="0">
                <a:solidFill>
                  <a:schemeClr val="bg1"/>
                </a:solidFill>
                <a:effectLst>
                  <a:outerShdw blurRad="38100" dist="38100" dir="2700000" algn="tl">
                    <a:srgbClr val="000000">
                      <a:alpha val="43137"/>
                    </a:srgbClr>
                  </a:outerShdw>
                </a:effectLst>
              </a:rPr>
              <a:t>end? Did anyone have a teacher that did a </a:t>
            </a:r>
            <a:r>
              <a:rPr lang="en-US" sz="2400" dirty="0" smtClean="0">
                <a:solidFill>
                  <a:schemeClr val="bg1"/>
                </a:solidFill>
                <a:effectLst>
                  <a:outerShdw blurRad="38100" dist="38100" dir="2700000" algn="tl">
                    <a:srgbClr val="000000">
                      <a:alpha val="43137"/>
                    </a:srgbClr>
                  </a:outerShdw>
                </a:effectLst>
              </a:rPr>
              <a:t/>
            </a:r>
            <a:br>
              <a:rPr lang="en-US" sz="2400"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good </a:t>
            </a:r>
            <a:r>
              <a:rPr lang="en-US" sz="2400" dirty="0">
                <a:solidFill>
                  <a:schemeClr val="bg1"/>
                </a:solidFill>
                <a:effectLst>
                  <a:outerShdw blurRad="38100" dist="38100" dir="2700000" algn="tl">
                    <a:srgbClr val="000000">
                      <a:alpha val="43137"/>
                    </a:srgbClr>
                  </a:outerShdw>
                </a:effectLst>
              </a:rPr>
              <a:t>job of this?</a:t>
            </a:r>
          </a:p>
          <a:p>
            <a:pPr marL="342900" indent="-342900">
              <a:buFont typeface="+mj-lt"/>
              <a:buAutoNum type="arabicPeriod"/>
            </a:pPr>
            <a:endParaRPr lang="en-US" dirty="0" smtClean="0">
              <a:solidFill>
                <a:schemeClr val="bg1"/>
              </a:solidFill>
              <a:effectLst/>
            </a:endParaRPr>
          </a:p>
          <a:p>
            <a:pPr marL="342900" indent="-342900">
              <a:buFont typeface="+mj-lt"/>
              <a:buAutoNum type="arabicPeriod"/>
            </a:pPr>
            <a:endParaRPr lang="en-US" u="sng" dirty="0" smtClean="0">
              <a:solidFill>
                <a:schemeClr val="bg1"/>
              </a:solidFill>
              <a:effectLst/>
            </a:endParaRPr>
          </a:p>
          <a:p>
            <a:pPr marL="342900" indent="-342900">
              <a:buFont typeface="+mj-lt"/>
              <a:buAutoNum type="arabicPeriod"/>
            </a:pPr>
            <a:endParaRPr lang="en-US" u="sng" dirty="0">
              <a:solidFill>
                <a:schemeClr val="bg1"/>
              </a:solidFill>
            </a:endParaRPr>
          </a:p>
          <a:p>
            <a:pPr marL="342900" indent="-342900">
              <a:buFont typeface="+mj-lt"/>
              <a:buAutoNum type="arabicPeriod"/>
            </a:pPr>
            <a:endParaRPr lang="en-US" dirty="0">
              <a:effectLst/>
            </a:endParaRPr>
          </a:p>
          <a:p>
            <a:pPr marL="342900" indent="-342900">
              <a:buFont typeface="+mj-lt"/>
              <a:buAutoNum type="arabicPeriod"/>
            </a:pPr>
            <a:endParaRPr lang="en-US" dirty="0">
              <a:solidFill>
                <a:schemeClr val="accent3">
                  <a:lumMod val="20000"/>
                  <a:lumOff val="80000"/>
                </a:schemeClr>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3209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34752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76295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12" name="Picture 2" descr="Image result for think pair shar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012933" y="4073301"/>
            <a:ext cx="3746855" cy="281014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111713" y="4157333"/>
            <a:ext cx="3533775" cy="2600325"/>
          </a:xfrm>
          <a:prstGeom prst="rect">
            <a:avLst/>
          </a:prstGeom>
          <a:solidFill>
            <a:schemeClr val="accent5">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0481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29272" y="1889947"/>
            <a:ext cx="11285220" cy="34916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29272" y="461639"/>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29272" y="461639"/>
            <a:ext cx="9741343" cy="1229049"/>
          </a:xfrm>
        </p:spPr>
        <p:txBody>
          <a:bodyPr>
            <a:normAutofit fontScale="90000"/>
          </a:bodyPr>
          <a:lstStyle/>
          <a:p>
            <a:r>
              <a:rPr lang="en-US" dirty="0" smtClean="0">
                <a:solidFill>
                  <a:schemeClr val="accent2">
                    <a:lumMod val="60000"/>
                    <a:lumOff val="40000"/>
                  </a:schemeClr>
                </a:solidFill>
              </a:rPr>
              <a:t>Prof’s Questions ~ Christian  view of Curriculum</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581192" y="1908700"/>
            <a:ext cx="11118118" cy="3890205"/>
          </a:xfrm>
        </p:spPr>
        <p:txBody>
          <a:bodyPr anchor="t">
            <a:normAutofit/>
          </a:bodyPr>
          <a:lstStyle/>
          <a:p>
            <a:pPr marL="0" indent="0">
              <a:buNone/>
            </a:pPr>
            <a:r>
              <a:rPr lang="en-US" sz="2600" dirty="0" smtClean="0">
                <a:solidFill>
                  <a:schemeClr val="bg1"/>
                </a:solidFill>
                <a:effectLst>
                  <a:outerShdw blurRad="38100" dist="38100" dir="2700000" algn="tl">
                    <a:srgbClr val="000000">
                      <a:alpha val="43137"/>
                    </a:srgbClr>
                  </a:outerShdw>
                </a:effectLst>
              </a:rPr>
              <a:t>Explain these quotations:</a:t>
            </a:r>
          </a:p>
          <a:p>
            <a:pPr marL="342900" indent="-342900">
              <a:buFont typeface="+mj-lt"/>
              <a:buAutoNum type="arabicPeriod"/>
            </a:pPr>
            <a:r>
              <a:rPr lang="en-US" sz="2600" dirty="0" smtClean="0">
                <a:solidFill>
                  <a:schemeClr val="bg1"/>
                </a:solidFill>
                <a:effectLst>
                  <a:outerShdw blurRad="38100" dist="38100" dir="2700000" algn="tl">
                    <a:srgbClr val="000000">
                      <a:alpha val="43137"/>
                    </a:srgbClr>
                  </a:outerShdw>
                </a:effectLst>
              </a:rPr>
              <a:t>“Nuclear physics is not explained in the Bible. That, however, does not mean that nuclear physics is not connected with God’s natural laws and that it does not have moral and ethical implications…” (p. 225).  </a:t>
            </a:r>
          </a:p>
          <a:p>
            <a:pPr marL="342900" indent="-342900">
              <a:buFont typeface="+mj-lt"/>
              <a:buAutoNum type="arabicPeriod"/>
            </a:pPr>
            <a:r>
              <a:rPr lang="en-US" sz="2600" dirty="0" smtClean="0">
                <a:solidFill>
                  <a:schemeClr val="bg1"/>
                </a:solidFill>
                <a:effectLst>
                  <a:outerShdw blurRad="38100" dist="38100" dir="2700000" algn="tl">
                    <a:srgbClr val="000000">
                      <a:alpha val="43137"/>
                    </a:srgbClr>
                  </a:outerShdw>
                </a:effectLst>
              </a:rPr>
              <a:t>“Much truth exists outside of the Bible, but it is important to note that no truth exists outside the metaphysical framework of the Bible.”  (p. 226)</a:t>
            </a:r>
          </a:p>
          <a:p>
            <a:pPr marL="342900" indent="-342900">
              <a:buFont typeface="+mj-lt"/>
              <a:buAutoNum type="arabicPeriod"/>
            </a:pPr>
            <a:r>
              <a:rPr lang="en-US" sz="2600" dirty="0">
                <a:solidFill>
                  <a:schemeClr val="bg1"/>
                </a:solidFill>
                <a:effectLst>
                  <a:outerShdw blurRad="38100" dist="38100" dir="2700000" algn="tl">
                    <a:srgbClr val="000000">
                      <a:alpha val="43137"/>
                    </a:srgbClr>
                  </a:outerShdw>
                </a:effectLst>
              </a:rPr>
              <a:t>Special and general revelation – “both shed light on each other, since all </a:t>
            </a:r>
            <a:r>
              <a:rPr lang="en-US" sz="2600" dirty="0" smtClean="0">
                <a:solidFill>
                  <a:schemeClr val="bg1"/>
                </a:solidFill>
                <a:effectLst>
                  <a:outerShdw blurRad="38100" dist="38100" dir="2700000" algn="tl">
                    <a:srgbClr val="000000">
                      <a:alpha val="43137"/>
                    </a:srgbClr>
                  </a:outerShdw>
                </a:effectLst>
              </a:rPr>
              <a:t>truth </a:t>
            </a:r>
            <a:r>
              <a:rPr lang="en-US" sz="2600" dirty="0">
                <a:solidFill>
                  <a:schemeClr val="bg1"/>
                </a:solidFill>
                <a:effectLst>
                  <a:outerShdw blurRad="38100" dist="38100" dir="2700000" algn="tl">
                    <a:srgbClr val="000000">
                      <a:alpha val="43137"/>
                    </a:srgbClr>
                  </a:outerShdw>
                </a:effectLst>
              </a:rPr>
              <a:t>has its origin in God.”  (p. 228</a:t>
            </a:r>
            <a:r>
              <a:rPr lang="en-US" sz="2600" dirty="0" smtClean="0">
                <a:solidFill>
                  <a:schemeClr val="bg1"/>
                </a:solidFill>
                <a:effectLst>
                  <a:outerShdw blurRad="38100" dist="38100" dir="2700000" algn="tl">
                    <a:srgbClr val="000000">
                      <a:alpha val="43137"/>
                    </a:srgbClr>
                  </a:outerShdw>
                </a:effectLst>
              </a:rPr>
              <a:t>)</a:t>
            </a:r>
          </a:p>
          <a:p>
            <a:pPr marL="342900" indent="-342900">
              <a:buFont typeface="+mj-lt"/>
              <a:buAutoNum type="arabicPeriod"/>
            </a:pPr>
            <a:endParaRPr lang="en-US" u="sng" dirty="0"/>
          </a:p>
          <a:p>
            <a:pPr marL="342900" indent="-342900">
              <a:buFont typeface="+mj-lt"/>
              <a:buAutoNum type="arabicPeriod"/>
            </a:pPr>
            <a:endParaRPr lang="en-US" dirty="0">
              <a:effectLst/>
            </a:endParaRPr>
          </a:p>
          <a:p>
            <a:pPr marL="342900" indent="-342900">
              <a:buFont typeface="+mj-lt"/>
              <a:buAutoNum type="arabicPeriod"/>
            </a:pPr>
            <a:endParaRPr lang="en-US" dirty="0">
              <a:solidFill>
                <a:schemeClr val="accent3">
                  <a:lumMod val="20000"/>
                  <a:lumOff val="80000"/>
                </a:scheme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903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30530" y="1889947"/>
            <a:ext cx="11285220" cy="305352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53390" y="461776"/>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3390" y="566928"/>
            <a:ext cx="9717225" cy="1123760"/>
          </a:xfrm>
        </p:spPr>
        <p:txBody>
          <a:bodyPr>
            <a:normAutofit fontScale="90000"/>
          </a:bodyPr>
          <a:lstStyle/>
          <a:p>
            <a:r>
              <a:rPr lang="en-US" dirty="0" smtClean="0">
                <a:solidFill>
                  <a:schemeClr val="accent2">
                    <a:lumMod val="60000"/>
                    <a:lumOff val="40000"/>
                  </a:schemeClr>
                </a:solidFill>
              </a:rPr>
              <a:t>Prof’s Questions ~ Christian  view of Curriculum</a:t>
            </a:r>
            <a:endParaRPr lang="en-US" dirty="0">
              <a:solidFill>
                <a:schemeClr val="accent2">
                  <a:lumMod val="60000"/>
                  <a:lumOff val="40000"/>
                </a:schemeClr>
              </a:solidFill>
            </a:endParaRPr>
          </a:p>
        </p:txBody>
      </p:sp>
      <p:sp>
        <p:nvSpPr>
          <p:cNvPr id="3" name="Content Placeholder 2"/>
          <p:cNvSpPr>
            <a:spLocks noGrp="1"/>
          </p:cNvSpPr>
          <p:nvPr>
            <p:ph idx="1"/>
          </p:nvPr>
        </p:nvSpPr>
        <p:spPr>
          <a:xfrm>
            <a:off x="581192" y="1908700"/>
            <a:ext cx="11029615" cy="3302492"/>
          </a:xfrm>
        </p:spPr>
        <p:txBody>
          <a:bodyPr anchor="t">
            <a:normAutofit/>
          </a:bodyPr>
          <a:lstStyle/>
          <a:p>
            <a:pPr marL="514350" indent="-514350">
              <a:buFont typeface="+mj-lt"/>
              <a:buAutoNum type="arabicPeriod" startAt="4"/>
            </a:pPr>
            <a:r>
              <a:rPr lang="en-US" sz="2600" dirty="0" smtClean="0">
                <a:solidFill>
                  <a:schemeClr val="bg1"/>
                </a:solidFill>
                <a:effectLst>
                  <a:outerShdw blurRad="38100" dist="38100" dir="2700000" algn="tl">
                    <a:srgbClr val="000000">
                      <a:alpha val="43137"/>
                    </a:srgbClr>
                  </a:outerShdw>
                </a:effectLst>
              </a:rPr>
              <a:t>What </a:t>
            </a:r>
            <a:r>
              <a:rPr lang="en-US" sz="2600" dirty="0">
                <a:solidFill>
                  <a:schemeClr val="bg1"/>
                </a:solidFill>
                <a:effectLst>
                  <a:outerShdw blurRad="38100" dist="38100" dir="2700000" algn="tl">
                    <a:srgbClr val="000000">
                      <a:alpha val="43137"/>
                    </a:srgbClr>
                  </a:outerShdw>
                </a:effectLst>
              </a:rPr>
              <a:t>insights can you gain from Knight’s methods section (pp. 245-253) for teaching strategies in your content area?  </a:t>
            </a:r>
          </a:p>
          <a:p>
            <a:pPr marL="514350" indent="-514350">
              <a:buFont typeface="+mj-lt"/>
              <a:buAutoNum type="arabicPeriod" startAt="4"/>
            </a:pPr>
            <a:r>
              <a:rPr lang="en-US" sz="2600" dirty="0" smtClean="0">
                <a:solidFill>
                  <a:schemeClr val="bg1"/>
                </a:solidFill>
                <a:effectLst>
                  <a:outerShdw blurRad="38100" dist="38100" dir="2700000" algn="tl">
                    <a:srgbClr val="000000">
                      <a:alpha val="43137"/>
                    </a:srgbClr>
                  </a:outerShdw>
                </a:effectLst>
              </a:rPr>
              <a:t>What’s the “informal” (or “hidden”) curriculum (p. 240)?  The “null” curriculum (p. 242)?</a:t>
            </a:r>
          </a:p>
          <a:p>
            <a:pPr marL="514350" indent="-514350">
              <a:buFont typeface="+mj-lt"/>
              <a:buAutoNum type="arabicPeriod" startAt="4"/>
            </a:pPr>
            <a:r>
              <a:rPr lang="en-US" sz="2600" dirty="0">
                <a:solidFill>
                  <a:schemeClr val="bg1"/>
                </a:solidFill>
                <a:effectLst>
                  <a:outerShdw blurRad="38100" dist="38100" dir="2700000" algn="tl">
                    <a:srgbClr val="000000">
                      <a:alpha val="43137"/>
                    </a:srgbClr>
                  </a:outerShdw>
                </a:effectLst>
              </a:rPr>
              <a:t>Explain </a:t>
            </a:r>
            <a:r>
              <a:rPr lang="en-US" sz="2600" dirty="0" smtClean="0">
                <a:solidFill>
                  <a:schemeClr val="bg1"/>
                </a:solidFill>
                <a:effectLst>
                  <a:outerShdw blurRad="38100" dist="38100" dir="2700000" algn="tl">
                    <a:srgbClr val="000000">
                      <a:alpha val="43137"/>
                    </a:srgbClr>
                  </a:outerShdw>
                </a:effectLst>
              </a:rPr>
              <a:t>this quotation:  “Christian education and the Christian school must therefore be seen in terms of both the conservative and revolutionary roles of Christianity.”  (p. 254)</a:t>
            </a:r>
            <a:endParaRPr lang="en-US" sz="2600" dirty="0">
              <a:solidFill>
                <a:schemeClr val="bg1"/>
              </a:solidFill>
              <a:effectLst>
                <a:outerShdw blurRad="38100" dist="38100" dir="2700000" algn="tl">
                  <a:srgbClr val="000000">
                    <a:alpha val="43137"/>
                  </a:srgbClr>
                </a:outerShdw>
              </a:effectLst>
            </a:endParaRPr>
          </a:p>
          <a:p>
            <a:pPr marL="342900" indent="-342900">
              <a:buFont typeface="+mj-lt"/>
              <a:buAutoNum type="arabicPeriod" startAt="4"/>
            </a:pPr>
            <a:endParaRPr lang="en-US" u="sng" dirty="0"/>
          </a:p>
          <a:p>
            <a:pPr marL="342900" indent="-342900">
              <a:buFont typeface="+mj-lt"/>
              <a:buAutoNum type="arabicPeriod" startAt="4"/>
            </a:pPr>
            <a:endParaRPr lang="en-US" dirty="0">
              <a:effectLst/>
            </a:endParaRPr>
          </a:p>
          <a:p>
            <a:pPr marL="342900" indent="-342900">
              <a:buFont typeface="+mj-lt"/>
              <a:buAutoNum type="arabicPeriod" startAt="4"/>
            </a:pPr>
            <a:endParaRPr lang="en-US" dirty="0">
              <a:solidFill>
                <a:schemeClr val="accent3">
                  <a:lumMod val="20000"/>
                  <a:lumOff val="80000"/>
                </a:scheme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pic>
        <p:nvPicPr>
          <p:cNvPr id="7" name="Picture 2" descr="https://fbcdn-sphotos-e-a.akamaihd.net/hphotos-ak-xaf1/v/t1.0-9/441_507136054659_7972_n.jpg?oh=b6fabc63b8b433faa9e47862956817b9&amp;oe=54F11E05&amp;__gda__=1424129532_2740c2f468f6af0d9b071632409590dc"/>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flipH="1">
            <a:off x="10170615" y="461639"/>
            <a:ext cx="1298144" cy="1482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939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53390" y="1991384"/>
            <a:ext cx="11285220" cy="43298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89752" y="614405"/>
            <a:ext cx="11029616" cy="1189299"/>
          </a:xfrm>
        </p:spPr>
        <p:txBody>
          <a:bodyPr>
            <a:normAutofit/>
          </a:bodyPr>
          <a:lstStyle/>
          <a:p>
            <a:r>
              <a:rPr lang="en-US" sz="3100" dirty="0" smtClean="0">
                <a:solidFill>
                  <a:schemeClr val="bg1"/>
                </a:solidFill>
              </a:rPr>
              <a:t>Knight’s approach to teaching literature ~</a:t>
            </a:r>
            <a:r>
              <a:rPr lang="en-US" dirty="0" smtClean="0">
                <a:solidFill>
                  <a:schemeClr val="bg1"/>
                </a:solidFill>
              </a:rPr>
              <a:t/>
            </a:r>
            <a:br>
              <a:rPr lang="en-US" dirty="0" smtClean="0">
                <a:solidFill>
                  <a:schemeClr val="bg1"/>
                </a:solidFill>
              </a:rPr>
            </a:br>
            <a:r>
              <a:rPr lang="en-US" sz="2700" dirty="0" smtClean="0">
                <a:solidFill>
                  <a:schemeClr val="bg1"/>
                </a:solidFill>
              </a:rPr>
              <a:t>replicate in content area groups</a:t>
            </a:r>
            <a:br>
              <a:rPr lang="en-US" sz="2700" dirty="0" smtClean="0">
                <a:solidFill>
                  <a:schemeClr val="bg1"/>
                </a:solidFill>
              </a:rPr>
            </a:br>
            <a:r>
              <a:rPr lang="en-US" sz="2200" cap="none" dirty="0" smtClean="0">
                <a:solidFill>
                  <a:schemeClr val="bg1"/>
                </a:solidFill>
                <a:latin typeface="Arial Narrow" panose="020B0606020202030204" pitchFamily="34" charset="0"/>
              </a:rPr>
              <a:t>(PE, Business/Math</a:t>
            </a:r>
            <a:r>
              <a:rPr lang="en-US" sz="2200" cap="none" dirty="0" smtClean="0">
                <a:solidFill>
                  <a:schemeClr val="bg1"/>
                </a:solidFill>
                <a:latin typeface="Arial Narrow" panose="020B0606020202030204" pitchFamily="34" charset="0"/>
              </a:rPr>
              <a:t>, Biology, Social </a:t>
            </a:r>
            <a:r>
              <a:rPr lang="en-US" sz="2200" cap="none" dirty="0" smtClean="0">
                <a:solidFill>
                  <a:schemeClr val="bg1"/>
                </a:solidFill>
                <a:latin typeface="Arial Narrow" panose="020B0606020202030204" pitchFamily="34" charset="0"/>
              </a:rPr>
              <a:t>Studies/</a:t>
            </a:r>
            <a:r>
              <a:rPr lang="en-US" sz="2200" cap="none" dirty="0" err="1" smtClean="0">
                <a:solidFill>
                  <a:schemeClr val="bg1"/>
                </a:solidFill>
                <a:latin typeface="Arial Narrow" panose="020B0606020202030204" pitchFamily="34" charset="0"/>
              </a:rPr>
              <a:t>Hist</a:t>
            </a:r>
            <a:r>
              <a:rPr lang="en-US" sz="2200" cap="none" dirty="0" smtClean="0">
                <a:solidFill>
                  <a:schemeClr val="bg1"/>
                </a:solidFill>
                <a:latin typeface="Arial Narrow" panose="020B0606020202030204" pitchFamily="34" charset="0"/>
              </a:rPr>
              <a:t>/</a:t>
            </a:r>
            <a:r>
              <a:rPr lang="en-US" sz="2200" cap="none" dirty="0" err="1" smtClean="0">
                <a:solidFill>
                  <a:schemeClr val="bg1"/>
                </a:solidFill>
                <a:latin typeface="Arial Narrow" panose="020B0606020202030204" pitchFamily="34" charset="0"/>
              </a:rPr>
              <a:t>PoliSci</a:t>
            </a:r>
            <a:r>
              <a:rPr lang="en-US" sz="2200" cap="none" dirty="0" smtClean="0">
                <a:solidFill>
                  <a:schemeClr val="bg1"/>
                </a:solidFill>
                <a:latin typeface="Arial Narrow" panose="020B0606020202030204" pitchFamily="34" charset="0"/>
              </a:rPr>
              <a:t>, </a:t>
            </a:r>
            <a:r>
              <a:rPr lang="en-US" sz="2200" cap="none" dirty="0" smtClean="0">
                <a:solidFill>
                  <a:schemeClr val="bg1"/>
                </a:solidFill>
                <a:latin typeface="Arial Narrow" panose="020B0606020202030204" pitchFamily="34" charset="0"/>
              </a:rPr>
              <a:t>The </a:t>
            </a:r>
            <a:r>
              <a:rPr lang="en-US" sz="2200" cap="none" dirty="0" smtClean="0">
                <a:solidFill>
                  <a:schemeClr val="bg1"/>
                </a:solidFill>
                <a:latin typeface="Arial Narrow" panose="020B0606020202030204" pitchFamily="34" charset="0"/>
              </a:rPr>
              <a:t>Arts)</a:t>
            </a:r>
            <a:endParaRPr lang="en-US" sz="2200" dirty="0">
              <a:solidFill>
                <a:schemeClr val="bg1"/>
              </a:solidFill>
            </a:endParaRPr>
          </a:p>
        </p:txBody>
      </p:sp>
      <p:sp>
        <p:nvSpPr>
          <p:cNvPr id="3" name="Content Placeholder 2"/>
          <p:cNvSpPr>
            <a:spLocks noGrp="1"/>
          </p:cNvSpPr>
          <p:nvPr>
            <p:ph idx="1"/>
          </p:nvPr>
        </p:nvSpPr>
        <p:spPr>
          <a:xfrm>
            <a:off x="638174" y="2028107"/>
            <a:ext cx="11086979" cy="3928030"/>
          </a:xfrm>
        </p:spPr>
        <p:txBody>
          <a:bodyPr anchor="t">
            <a:noAutofit/>
          </a:bodyPr>
          <a:lstStyle/>
          <a:p>
            <a:pPr marL="342900" indent="-342900">
              <a:buFont typeface="+mj-lt"/>
              <a:buAutoNum type="arabicPeriod"/>
            </a:pPr>
            <a:r>
              <a:rPr lang="en-US" sz="2300" dirty="0" smtClean="0">
                <a:solidFill>
                  <a:schemeClr val="bg1"/>
                </a:solidFill>
                <a:effectLst>
                  <a:outerShdw blurRad="38100" dist="38100" dir="2700000" algn="tl">
                    <a:srgbClr val="000000">
                      <a:alpha val="43137"/>
                    </a:srgbClr>
                  </a:outerShdw>
                </a:effectLst>
              </a:rPr>
              <a:t>Decide which parts of the content area to include in the curriculum (p. 229).  In literature, this means deciding which short stories, poems, novels, and plays to study.  What does this mean in your </a:t>
            </a:r>
            <a:r>
              <a:rPr lang="en-US" sz="2300" dirty="0" smtClean="0">
                <a:solidFill>
                  <a:schemeClr val="bg1"/>
                </a:solidFill>
                <a:effectLst>
                  <a:outerShdw blurRad="38100" dist="38100" dir="2700000" algn="tl">
                    <a:srgbClr val="000000">
                      <a:alpha val="43137"/>
                    </a:srgbClr>
                  </a:outerShdw>
                </a:effectLst>
              </a:rPr>
              <a:t>group’s assigned/chosen </a:t>
            </a:r>
            <a:r>
              <a:rPr lang="en-US" sz="2300" dirty="0" smtClean="0">
                <a:solidFill>
                  <a:schemeClr val="bg1"/>
                </a:solidFill>
                <a:effectLst>
                  <a:outerShdw blurRad="38100" dist="38100" dir="2700000" algn="tl">
                    <a:srgbClr val="000000">
                      <a:alpha val="43137"/>
                    </a:srgbClr>
                  </a:outerShdw>
                </a:effectLst>
              </a:rPr>
              <a:t>content area?  Give some specific examples of age-appropriate and restoration-appropriate content and how you decided to include this content.  </a:t>
            </a:r>
          </a:p>
          <a:p>
            <a:pPr marL="342900" indent="-342900">
              <a:buFont typeface="+mj-lt"/>
              <a:buAutoNum type="arabicPeriod"/>
            </a:pPr>
            <a:r>
              <a:rPr lang="en-US" sz="2300" dirty="0" smtClean="0">
                <a:solidFill>
                  <a:schemeClr val="bg1"/>
                </a:solidFill>
                <a:effectLst>
                  <a:outerShdw blurRad="38100" dist="38100" dir="2700000" algn="tl">
                    <a:srgbClr val="000000">
                      <a:alpha val="43137"/>
                    </a:srgbClr>
                  </a:outerShdw>
                </a:effectLst>
              </a:rPr>
              <a:t>Knight implies that reading literature just for escape, enjoyment, or to be “educated” is misguided and is not the main point (p. 231).  What aspects of learning </a:t>
            </a:r>
            <a:r>
              <a:rPr lang="en-US" sz="2300" i="1" dirty="0" smtClean="0">
                <a:solidFill>
                  <a:schemeClr val="bg1"/>
                </a:solidFill>
                <a:effectLst>
                  <a:outerShdw blurRad="38100" dist="38100" dir="2700000" algn="tl">
                    <a:srgbClr val="000000">
                      <a:alpha val="43137"/>
                    </a:srgbClr>
                  </a:outerShdw>
                </a:effectLst>
              </a:rPr>
              <a:t>your</a:t>
            </a:r>
            <a:r>
              <a:rPr lang="en-US" sz="2300" dirty="0" smtClean="0">
                <a:solidFill>
                  <a:schemeClr val="bg1"/>
                </a:solidFill>
                <a:effectLst>
                  <a:outerShdw blurRad="38100" dist="38100" dir="2700000" algn="tl">
                    <a:srgbClr val="000000">
                      <a:alpha val="43137"/>
                    </a:srgbClr>
                  </a:outerShdw>
                </a:effectLst>
              </a:rPr>
              <a:t> content area are analogous to these misguided aspects of studying literature?  What </a:t>
            </a:r>
            <a:r>
              <a:rPr lang="en-US" sz="2300" i="1" dirty="0" smtClean="0">
                <a:solidFill>
                  <a:schemeClr val="bg1"/>
                </a:solidFill>
                <a:effectLst>
                  <a:outerShdw blurRad="38100" dist="38100" dir="2700000" algn="tl">
                    <a:srgbClr val="000000">
                      <a:alpha val="43137"/>
                    </a:srgbClr>
                  </a:outerShdw>
                </a:effectLst>
              </a:rPr>
              <a:t>*is* </a:t>
            </a:r>
            <a:r>
              <a:rPr lang="en-US" sz="2300" dirty="0" smtClean="0">
                <a:solidFill>
                  <a:schemeClr val="bg1"/>
                </a:solidFill>
                <a:effectLst>
                  <a:outerShdw blurRad="38100" dist="38100" dir="2700000" algn="tl">
                    <a:srgbClr val="000000">
                      <a:alpha val="43137"/>
                    </a:srgbClr>
                  </a:outerShdw>
                </a:effectLst>
              </a:rPr>
              <a:t>the main point of studying your content area?</a:t>
            </a:r>
          </a:p>
          <a:p>
            <a:pPr marL="342900" indent="-342900">
              <a:buFont typeface="+mj-lt"/>
              <a:buAutoNum type="arabicPeriod"/>
            </a:pPr>
            <a:r>
              <a:rPr lang="en-US" sz="2300" dirty="0" smtClean="0">
                <a:solidFill>
                  <a:schemeClr val="bg1"/>
                </a:solidFill>
                <a:effectLst>
                  <a:outerShdw blurRad="38100" dist="38100" dir="2700000" algn="tl">
                    <a:srgbClr val="000000">
                      <a:alpha val="43137"/>
                    </a:srgbClr>
                  </a:outerShdw>
                </a:effectLst>
              </a:rPr>
              <a:t>Knight says, “The study of literature in a Christian institution can be </a:t>
            </a:r>
            <a:r>
              <a:rPr lang="en-US" sz="2300" i="1" dirty="0" smtClean="0">
                <a:solidFill>
                  <a:schemeClr val="bg1"/>
                </a:solidFill>
                <a:effectLst>
                  <a:outerShdw blurRad="38100" dist="38100" dir="2700000" algn="tl">
                    <a:srgbClr val="000000">
                      <a:alpha val="43137"/>
                    </a:srgbClr>
                  </a:outerShdw>
                </a:effectLst>
              </a:rPr>
              <a:t>richer</a:t>
            </a:r>
            <a:r>
              <a:rPr lang="en-US" sz="2300" dirty="0" smtClean="0">
                <a:solidFill>
                  <a:schemeClr val="bg1"/>
                </a:solidFill>
                <a:effectLst>
                  <a:outerShdw blurRad="38100" dist="38100" dir="2700000" algn="tl">
                    <a:srgbClr val="000000">
                      <a:alpha val="43137"/>
                    </a:srgbClr>
                  </a:outerShdw>
                </a:effectLst>
              </a:rPr>
              <a:t> than similar study in non-Christian institutions” (p. 232).  Can you say the same about your content area?  Why?  </a:t>
            </a:r>
          </a:p>
        </p:txBody>
      </p:sp>
      <p:pic>
        <p:nvPicPr>
          <p:cNvPr id="4098" name="Picture 2" descr="http://blogs.yu.edu/imteam/wp-content/uploads/sites/23/2013/10/focusgroup.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688286" y="1"/>
            <a:ext cx="2503714" cy="2090601"/>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41106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40285" y="1776996"/>
            <a:ext cx="11285220" cy="3910572"/>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a:spLocks noChangeAspect="1"/>
          </p:cNvSpPr>
          <p:nvPr/>
        </p:nvSpPr>
        <p:spPr>
          <a:xfrm>
            <a:off x="441331" y="501390"/>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40285" y="365125"/>
            <a:ext cx="9362083" cy="1325563"/>
          </a:xfrm>
        </p:spPr>
        <p:txBody>
          <a:bodyPr>
            <a:normAutofit fontScale="90000"/>
          </a:bodyPr>
          <a:lstStyle/>
          <a:p>
            <a:r>
              <a:rPr lang="en-US" dirty="0" smtClean="0">
                <a:solidFill>
                  <a:schemeClr val="bg1"/>
                </a:solidFill>
              </a:rPr>
              <a:t>Knight’s approach to teaching literature ~</a:t>
            </a:r>
            <a:br>
              <a:rPr lang="en-US" dirty="0" smtClean="0">
                <a:solidFill>
                  <a:schemeClr val="bg1"/>
                </a:solidFill>
              </a:rPr>
            </a:br>
            <a:r>
              <a:rPr lang="en-US" sz="2400" dirty="0" smtClean="0">
                <a:solidFill>
                  <a:schemeClr val="bg1"/>
                </a:solidFill>
              </a:rPr>
              <a:t>replicate in content area groups </a:t>
            </a:r>
            <a:r>
              <a:rPr lang="en-US" sz="1900" dirty="0">
                <a:solidFill>
                  <a:schemeClr val="bg1"/>
                </a:solidFill>
                <a:latin typeface="Arial Narrow" panose="020B0606020202030204" pitchFamily="34" charset="0"/>
              </a:rPr>
              <a:t>(PE, Business/Math, Biology, Social Studies/</a:t>
            </a:r>
            <a:r>
              <a:rPr lang="en-US" sz="1900" dirty="0" err="1">
                <a:solidFill>
                  <a:schemeClr val="bg1"/>
                </a:solidFill>
                <a:latin typeface="Arial Narrow" panose="020B0606020202030204" pitchFamily="34" charset="0"/>
              </a:rPr>
              <a:t>Hist</a:t>
            </a:r>
            <a:r>
              <a:rPr lang="en-US" sz="1900" dirty="0">
                <a:solidFill>
                  <a:schemeClr val="bg1"/>
                </a:solidFill>
                <a:latin typeface="Arial Narrow" panose="020B0606020202030204" pitchFamily="34" charset="0"/>
              </a:rPr>
              <a:t>/</a:t>
            </a:r>
            <a:r>
              <a:rPr lang="en-US" sz="1900" dirty="0" err="1">
                <a:solidFill>
                  <a:schemeClr val="bg1"/>
                </a:solidFill>
                <a:latin typeface="Arial Narrow" panose="020B0606020202030204" pitchFamily="34" charset="0"/>
              </a:rPr>
              <a:t>PoliSci</a:t>
            </a:r>
            <a:r>
              <a:rPr lang="en-US" sz="1900" dirty="0">
                <a:solidFill>
                  <a:schemeClr val="bg1"/>
                </a:solidFill>
                <a:latin typeface="Arial Narrow" panose="020B0606020202030204" pitchFamily="34" charset="0"/>
              </a:rPr>
              <a:t>, The Arts)</a:t>
            </a:r>
            <a:endParaRPr lang="en-US" sz="1900" dirty="0">
              <a:solidFill>
                <a:schemeClr val="bg1"/>
              </a:solidFill>
            </a:endParaRPr>
          </a:p>
        </p:txBody>
      </p:sp>
      <p:sp>
        <p:nvSpPr>
          <p:cNvPr id="3" name="Content Placeholder 2"/>
          <p:cNvSpPr>
            <a:spLocks noGrp="1"/>
          </p:cNvSpPr>
          <p:nvPr>
            <p:ph idx="1"/>
          </p:nvPr>
        </p:nvSpPr>
        <p:spPr>
          <a:xfrm>
            <a:off x="489752" y="1761675"/>
            <a:ext cx="11248858" cy="3156553"/>
          </a:xfrm>
        </p:spPr>
        <p:txBody>
          <a:bodyPr anchor="t">
            <a:noAutofit/>
          </a:bodyPr>
          <a:lstStyle/>
          <a:p>
            <a:pPr marL="342900" indent="-342900">
              <a:buFont typeface="+mj-lt"/>
              <a:buAutoNum type="arabicPeriod" startAt="4"/>
            </a:pPr>
            <a:r>
              <a:rPr lang="en-US" sz="2400" dirty="0" smtClean="0">
                <a:solidFill>
                  <a:schemeClr val="bg1"/>
                </a:solidFill>
                <a:effectLst>
                  <a:outerShdw blurRad="38100" dist="38100" dir="2700000" algn="tl">
                    <a:srgbClr val="000000">
                      <a:alpha val="43137"/>
                    </a:srgbClr>
                  </a:outerShdw>
                </a:effectLst>
              </a:rPr>
              <a:t>Knight says, “The essential thing in literary study is not the passing on of a body of knowledge, but the development of a </a:t>
            </a:r>
            <a:r>
              <a:rPr lang="en-US" sz="2400" u="sng" dirty="0" smtClean="0">
                <a:solidFill>
                  <a:schemeClr val="bg1"/>
                </a:solidFill>
                <a:effectLst>
                  <a:outerShdw blurRad="38100" dist="38100" dir="2700000" algn="tl">
                    <a:srgbClr val="000000">
                      <a:alpha val="43137"/>
                    </a:srgbClr>
                  </a:outerShdw>
                </a:effectLst>
              </a:rPr>
              <a:t>skill</a:t>
            </a:r>
            <a:r>
              <a:rPr lang="en-US" sz="2400" dirty="0" smtClean="0">
                <a:solidFill>
                  <a:schemeClr val="bg1"/>
                </a:solidFill>
                <a:effectLst>
                  <a:outerShdw blurRad="38100" dist="38100" dir="2700000" algn="tl">
                    <a:srgbClr val="000000">
                      <a:alpha val="43137"/>
                    </a:srgbClr>
                  </a:outerShdw>
                </a:effectLst>
              </a:rPr>
              <a:t>—the ability to think critically and to interpret literary insights from the perspective of the biblical worldview” (p. 233).  What would be the </a:t>
            </a:r>
            <a:r>
              <a:rPr lang="en-US" sz="2400" i="1" dirty="0" smtClean="0">
                <a:solidFill>
                  <a:schemeClr val="bg1"/>
                </a:solidFill>
                <a:effectLst>
                  <a:outerShdw blurRad="38100" dist="38100" dir="2700000" algn="tl">
                    <a:srgbClr val="000000">
                      <a:alpha val="43137"/>
                    </a:srgbClr>
                  </a:outerShdw>
                </a:effectLst>
              </a:rPr>
              <a:t>essential thing </a:t>
            </a:r>
            <a:r>
              <a:rPr lang="en-US" sz="2400" dirty="0" smtClean="0">
                <a:solidFill>
                  <a:schemeClr val="bg1"/>
                </a:solidFill>
                <a:effectLst>
                  <a:outerShdw blurRad="38100" dist="38100" dir="2700000" algn="tl">
                    <a:srgbClr val="000000">
                      <a:alpha val="43137"/>
                    </a:srgbClr>
                  </a:outerShdw>
                </a:effectLst>
              </a:rPr>
              <a:t>in your content area?  </a:t>
            </a:r>
          </a:p>
          <a:p>
            <a:pPr marL="342900" indent="-342900">
              <a:buFont typeface="+mj-lt"/>
              <a:buAutoNum type="arabicPeriod" startAt="4"/>
            </a:pPr>
            <a:r>
              <a:rPr lang="en-US" sz="2400" dirty="0" smtClean="0">
                <a:solidFill>
                  <a:schemeClr val="bg1"/>
                </a:solidFill>
                <a:effectLst>
                  <a:outerShdw blurRad="38100" dist="38100" dir="2700000" algn="tl">
                    <a:srgbClr val="000000">
                      <a:alpha val="43137"/>
                    </a:srgbClr>
                  </a:outerShdw>
                </a:effectLst>
              </a:rPr>
              <a:t>Knight says worldviews are often subliminal and accepted without challenge (p. 234</a:t>
            </a:r>
            <a:r>
              <a:rPr lang="en-US" sz="2400" dirty="0" smtClean="0">
                <a:solidFill>
                  <a:schemeClr val="bg1"/>
                </a:solidFill>
                <a:effectLst>
                  <a:outerShdw blurRad="38100" dist="38100" dir="2700000" algn="tl">
                    <a:srgbClr val="000000">
                      <a:alpha val="43137"/>
                    </a:srgbClr>
                  </a:outerShdw>
                </a:effectLst>
              </a:rPr>
              <a:t>).  </a:t>
            </a:r>
            <a:r>
              <a:rPr lang="en-US" sz="2000" i="1" dirty="0" smtClean="0">
                <a:solidFill>
                  <a:schemeClr val="bg1"/>
                </a:solidFill>
                <a:effectLst>
                  <a:outerShdw blurRad="38100" dist="38100" dir="2700000" algn="tl">
                    <a:srgbClr val="000000">
                      <a:alpha val="43137"/>
                    </a:srgbClr>
                  </a:outerShdw>
                </a:effectLst>
              </a:rPr>
              <a:t>Some examples:  T</a:t>
            </a:r>
            <a:r>
              <a:rPr lang="en-US" sz="2000" i="1" dirty="0" smtClean="0">
                <a:solidFill>
                  <a:schemeClr val="bg1"/>
                </a:solidFill>
                <a:effectLst>
                  <a:outerShdw blurRad="38100" dist="38100" dir="2700000" algn="tl">
                    <a:srgbClr val="000000">
                      <a:alpha val="43137"/>
                    </a:srgbClr>
                  </a:outerShdw>
                </a:effectLst>
              </a:rPr>
              <a:t>he purpose of studying literature can be assumed to be (a) finding a moral lesson in the literature, (b) identifying the values and styles of the period in which something was written, or (c) allowing each reader to have an individual, unique experience with the literature and its effect on the individual reader’s life. </a:t>
            </a:r>
            <a:r>
              <a:rPr lang="en-US" sz="2000" i="1" dirty="0" smtClean="0">
                <a:solidFill>
                  <a:schemeClr val="bg1"/>
                </a:solidFill>
                <a:effectLst>
                  <a:outerShdw blurRad="38100" dist="38100" dir="2700000" algn="tl">
                    <a:srgbClr val="000000">
                      <a:alpha val="43137"/>
                    </a:srgbClr>
                  </a:outerShdw>
                </a:effectLst>
              </a:rPr>
              <a:t>  </a:t>
            </a:r>
            <a:br>
              <a:rPr lang="en-US" sz="2000" i="1" dirty="0" smtClean="0">
                <a:solidFill>
                  <a:schemeClr val="bg1"/>
                </a:solidFill>
                <a:effectLst>
                  <a:outerShdw blurRad="38100" dist="38100" dir="2700000" algn="tl">
                    <a:srgbClr val="000000">
                      <a:alpha val="43137"/>
                    </a:srgbClr>
                  </a:outerShdw>
                </a:effectLst>
              </a:rPr>
            </a:br>
            <a:r>
              <a:rPr lang="en-US" sz="2400" dirty="0" smtClean="0">
                <a:solidFill>
                  <a:schemeClr val="bg1"/>
                </a:solidFill>
                <a:effectLst>
                  <a:outerShdw blurRad="38100" dist="38100" dir="2700000" algn="tl">
                    <a:srgbClr val="000000">
                      <a:alpha val="43137"/>
                    </a:srgbClr>
                  </a:outerShdw>
                </a:effectLst>
              </a:rPr>
              <a:t>What </a:t>
            </a:r>
            <a:r>
              <a:rPr lang="en-US" sz="2400" dirty="0" smtClean="0">
                <a:solidFill>
                  <a:schemeClr val="bg1"/>
                </a:solidFill>
                <a:effectLst>
                  <a:outerShdw blurRad="38100" dist="38100" dir="2700000" algn="tl">
                    <a:srgbClr val="000000">
                      <a:alpha val="43137"/>
                    </a:srgbClr>
                  </a:outerShdw>
                </a:effectLst>
              </a:rPr>
              <a:t>are some widely accepted “biases and assumptions” (p. 238) in your content area?  How can a biblical framework (p. 237) help avoid hidden biases and assumptions in your content area?  </a:t>
            </a:r>
            <a:endParaRPr lang="en-US" sz="2400" dirty="0">
              <a:solidFill>
                <a:schemeClr val="bg1"/>
              </a:solidFill>
              <a:effectLst>
                <a:outerShdw blurRad="38100" dist="38100" dir="2700000" algn="tl">
                  <a:srgbClr val="000000">
                    <a:alpha val="43137"/>
                  </a:srgbClr>
                </a:outerShdw>
              </a:effectLst>
            </a:endParaRPr>
          </a:p>
        </p:txBody>
      </p:sp>
      <p:pic>
        <p:nvPicPr>
          <p:cNvPr id="5" name="Picture 2" descr="http://blogs.yu.edu/imteam/wp-content/uploads/sites/23/2013/10/focusgroup.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688286" y="1"/>
            <a:ext cx="2503714" cy="209060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238505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ebibleteacher.com/sites/default/files/powerpoint-backgrounds/1/OctoberShining.jpg?131103074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26951" y="1932633"/>
            <a:ext cx="11285220" cy="4329878"/>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dirty="0" smtClean="0">
                <a:solidFill>
                  <a:schemeClr val="bg1"/>
                </a:solidFill>
              </a:rPr>
              <a:t>Final Knight quotations</a:t>
            </a:r>
            <a:endParaRPr lang="en-US" dirty="0">
              <a:solidFill>
                <a:schemeClr val="bg1"/>
              </a:solidFill>
            </a:endParaRPr>
          </a:p>
        </p:txBody>
      </p:sp>
      <p:sp>
        <p:nvSpPr>
          <p:cNvPr id="3" name="Content Placeholder 2"/>
          <p:cNvSpPr>
            <a:spLocks noGrp="1"/>
          </p:cNvSpPr>
          <p:nvPr>
            <p:ph idx="1"/>
          </p:nvPr>
        </p:nvSpPr>
        <p:spPr>
          <a:xfrm>
            <a:off x="581192" y="1991383"/>
            <a:ext cx="11157418" cy="4594611"/>
          </a:xfrm>
        </p:spPr>
        <p:txBody>
          <a:bodyPr anchor="t">
            <a:normAutofit fontScale="70000" lnSpcReduction="20000"/>
          </a:bodyPr>
          <a:lstStyle/>
          <a:p>
            <a:pPr marL="0" indent="0">
              <a:buNone/>
            </a:pPr>
            <a:r>
              <a:rPr lang="en-US" sz="3500" i="1" dirty="0" smtClean="0">
                <a:solidFill>
                  <a:schemeClr val="bg1"/>
                </a:solidFill>
                <a:effectLst>
                  <a:outerShdw blurRad="38100" dist="38100" dir="2700000" algn="tl">
                    <a:srgbClr val="000000">
                      <a:alpha val="43137"/>
                    </a:srgbClr>
                  </a:outerShdw>
                </a:effectLst>
              </a:rPr>
              <a:t>“Even the search for correct doctrine and a unified theology can become </a:t>
            </a:r>
            <a:r>
              <a:rPr lang="en-US" sz="3500" i="1" u="sng" dirty="0" smtClean="0">
                <a:solidFill>
                  <a:schemeClr val="bg1"/>
                </a:solidFill>
                <a:effectLst>
                  <a:outerShdw blurRad="38100" dist="38100" dir="2700000" algn="tl">
                    <a:srgbClr val="000000">
                      <a:alpha val="43137"/>
                    </a:srgbClr>
                  </a:outerShdw>
                </a:effectLst>
              </a:rPr>
              <a:t>a game that shuts us away from God.</a:t>
            </a:r>
            <a:r>
              <a:rPr lang="en-US" sz="3500" i="1" dirty="0" smtClean="0">
                <a:solidFill>
                  <a:schemeClr val="bg1"/>
                </a:solidFill>
                <a:effectLst>
                  <a:outerShdw blurRad="38100" dist="38100" dir="2700000" algn="tl">
                    <a:srgbClr val="000000">
                      <a:alpha val="43137"/>
                    </a:srgbClr>
                  </a:outerShdw>
                </a:effectLst>
              </a:rPr>
              <a:t>  The only integration point for the Christian individual and the Christian school is Jesus Christ.”  </a:t>
            </a:r>
            <a:r>
              <a:rPr lang="en-US" sz="3500" dirty="0" smtClean="0">
                <a:solidFill>
                  <a:schemeClr val="bg1"/>
                </a:solidFill>
                <a:effectLst>
                  <a:outerShdw blurRad="38100" dist="38100" dir="2700000" algn="tl">
                    <a:srgbClr val="000000">
                      <a:alpha val="43137"/>
                    </a:srgbClr>
                  </a:outerShdw>
                </a:effectLst>
              </a:rPr>
              <a:t>(p. 244)</a:t>
            </a:r>
          </a:p>
          <a:p>
            <a:pPr marL="0" indent="0">
              <a:buNone/>
            </a:pPr>
            <a:r>
              <a:rPr lang="en-US" sz="3500" i="1" dirty="0" smtClean="0">
                <a:solidFill>
                  <a:schemeClr val="bg1"/>
                </a:solidFill>
                <a:effectLst>
                  <a:outerShdw blurRad="38100" dist="38100" dir="2700000" algn="tl">
                    <a:srgbClr val="000000">
                      <a:alpha val="43137"/>
                    </a:srgbClr>
                  </a:outerShdw>
                </a:effectLst>
              </a:rPr>
              <a:t/>
            </a:r>
            <a:br>
              <a:rPr lang="en-US" sz="3500" i="1" dirty="0" smtClean="0">
                <a:solidFill>
                  <a:schemeClr val="bg1"/>
                </a:solidFill>
                <a:effectLst>
                  <a:outerShdw blurRad="38100" dist="38100" dir="2700000" algn="tl">
                    <a:srgbClr val="000000">
                      <a:alpha val="43137"/>
                    </a:srgbClr>
                  </a:outerShdw>
                </a:effectLst>
              </a:rPr>
            </a:br>
            <a:r>
              <a:rPr lang="en-US" sz="3500" i="1" dirty="0" smtClean="0">
                <a:solidFill>
                  <a:schemeClr val="bg1"/>
                </a:solidFill>
                <a:effectLst>
                  <a:outerShdw blurRad="38100" dist="38100" dir="2700000" algn="tl">
                    <a:srgbClr val="000000">
                      <a:alpha val="43137"/>
                    </a:srgbClr>
                  </a:outerShdw>
                </a:effectLst>
              </a:rPr>
              <a:t>“Life is meaningless outside of Christ…. People profit nothing if they gain the whole world and lose their souls.  From this perspective, Christian educational goals are broader than those of secularized education, since </a:t>
            </a:r>
            <a:r>
              <a:rPr lang="en-US" sz="3500" i="1" u="sng" dirty="0" smtClean="0">
                <a:solidFill>
                  <a:schemeClr val="bg1"/>
                </a:solidFill>
                <a:effectLst>
                  <a:outerShdw blurRad="38100" dist="38100" dir="2700000" algn="tl">
                    <a:srgbClr val="000000">
                      <a:alpha val="43137"/>
                    </a:srgbClr>
                  </a:outerShdw>
                </a:effectLst>
              </a:rPr>
              <a:t>Christian education seeks to prepare the young for both the present world and the world to come</a:t>
            </a:r>
            <a:r>
              <a:rPr lang="en-US" sz="3500" i="1" dirty="0" smtClean="0">
                <a:solidFill>
                  <a:schemeClr val="bg1"/>
                </a:solidFill>
                <a:effectLst>
                  <a:outerShdw blurRad="38100" dist="38100" dir="2700000" algn="tl">
                    <a:srgbClr val="000000">
                      <a:alpha val="43137"/>
                    </a:srgbClr>
                  </a:outerShdw>
                </a:effectLst>
              </a:rPr>
              <a:t>.”  </a:t>
            </a:r>
            <a:r>
              <a:rPr lang="en-US" sz="3500" dirty="0" smtClean="0">
                <a:solidFill>
                  <a:schemeClr val="bg1"/>
                </a:solidFill>
                <a:effectLst>
                  <a:outerShdw blurRad="38100" dist="38100" dir="2700000" algn="tl">
                    <a:srgbClr val="000000">
                      <a:alpha val="43137"/>
                    </a:srgbClr>
                  </a:outerShdw>
                </a:effectLst>
              </a:rPr>
              <a:t>(p. 259)</a:t>
            </a:r>
          </a:p>
          <a:p>
            <a:pPr marL="0" indent="0" algn="ctr">
              <a:buNone/>
            </a:pPr>
            <a:r>
              <a:rPr lang="en-US" sz="3500" i="1" dirty="0" smtClean="0">
                <a:solidFill>
                  <a:schemeClr val="bg1"/>
                </a:solidFill>
                <a:effectLst>
                  <a:outerShdw blurRad="38100" dist="38100" dir="2700000" algn="tl">
                    <a:srgbClr val="000000">
                      <a:alpha val="43137"/>
                    </a:srgbClr>
                  </a:outerShdw>
                </a:effectLst>
              </a:rPr>
              <a:t/>
            </a:r>
            <a:br>
              <a:rPr lang="en-US" sz="3500" i="1" dirty="0" smtClean="0">
                <a:solidFill>
                  <a:schemeClr val="bg1"/>
                </a:solidFill>
                <a:effectLst>
                  <a:outerShdw blurRad="38100" dist="38100" dir="2700000" algn="tl">
                    <a:srgbClr val="000000">
                      <a:alpha val="43137"/>
                    </a:srgbClr>
                  </a:outerShdw>
                </a:effectLst>
              </a:rPr>
            </a:br>
            <a:r>
              <a:rPr lang="en-US" sz="3500" i="1" dirty="0" smtClean="0">
                <a:solidFill>
                  <a:schemeClr val="bg1"/>
                </a:solidFill>
                <a:effectLst>
                  <a:outerShdw blurRad="38100" dist="38100" dir="2700000" algn="tl">
                    <a:srgbClr val="000000">
                      <a:alpha val="43137"/>
                    </a:srgbClr>
                  </a:outerShdw>
                </a:effectLst>
              </a:rPr>
              <a:t>The </a:t>
            </a:r>
            <a:r>
              <a:rPr lang="en-US" sz="3500" i="1" dirty="0">
                <a:solidFill>
                  <a:schemeClr val="bg1"/>
                </a:solidFill>
                <a:effectLst>
                  <a:outerShdw blurRad="38100" dist="38100" dir="2700000" algn="tl">
                    <a:srgbClr val="000000">
                      <a:alpha val="43137"/>
                    </a:srgbClr>
                  </a:outerShdw>
                </a:effectLst>
              </a:rPr>
              <a:t>incarnate Word is with us, </a:t>
            </a:r>
            <a:br>
              <a:rPr lang="en-US" sz="3500" i="1" dirty="0">
                <a:solidFill>
                  <a:schemeClr val="bg1"/>
                </a:solidFill>
                <a:effectLst>
                  <a:outerShdw blurRad="38100" dist="38100" dir="2700000" algn="tl">
                    <a:srgbClr val="000000">
                      <a:alpha val="43137"/>
                    </a:srgbClr>
                  </a:outerShdw>
                </a:effectLst>
              </a:rPr>
            </a:br>
            <a:r>
              <a:rPr lang="en-US" sz="3500" i="1" dirty="0">
                <a:solidFill>
                  <a:schemeClr val="bg1"/>
                </a:solidFill>
                <a:effectLst>
                  <a:outerShdw blurRad="38100" dist="38100" dir="2700000" algn="tl">
                    <a:srgbClr val="000000">
                      <a:alpha val="43137"/>
                    </a:srgbClr>
                  </a:outerShdw>
                </a:effectLst>
              </a:rPr>
              <a:t>is still speaking, is present</a:t>
            </a:r>
            <a:br>
              <a:rPr lang="en-US" sz="3500" i="1" dirty="0">
                <a:solidFill>
                  <a:schemeClr val="bg1"/>
                </a:solidFill>
                <a:effectLst>
                  <a:outerShdw blurRad="38100" dist="38100" dir="2700000" algn="tl">
                    <a:srgbClr val="000000">
                      <a:alpha val="43137"/>
                    </a:srgbClr>
                  </a:outerShdw>
                </a:effectLst>
              </a:rPr>
            </a:br>
            <a:r>
              <a:rPr lang="en-US" sz="3500" i="1" dirty="0">
                <a:solidFill>
                  <a:schemeClr val="bg1"/>
                </a:solidFill>
                <a:effectLst>
                  <a:outerShdw blurRad="38100" dist="38100" dir="2700000" algn="tl">
                    <a:srgbClr val="000000">
                      <a:alpha val="43137"/>
                    </a:srgbClr>
                  </a:outerShdw>
                </a:effectLst>
              </a:rPr>
              <a:t>always, yet leaves no sign</a:t>
            </a:r>
            <a:br>
              <a:rPr lang="en-US" sz="3500" i="1" dirty="0">
                <a:solidFill>
                  <a:schemeClr val="bg1"/>
                </a:solidFill>
                <a:effectLst>
                  <a:outerShdw blurRad="38100" dist="38100" dir="2700000" algn="tl">
                    <a:srgbClr val="000000">
                      <a:alpha val="43137"/>
                    </a:srgbClr>
                  </a:outerShdw>
                </a:effectLst>
              </a:rPr>
            </a:br>
            <a:r>
              <a:rPr lang="en-US" sz="3500" i="1" dirty="0">
                <a:solidFill>
                  <a:schemeClr val="bg1"/>
                </a:solidFill>
                <a:effectLst>
                  <a:outerShdw blurRad="38100" dist="38100" dir="2700000" algn="tl">
                    <a:srgbClr val="000000">
                      <a:alpha val="43137"/>
                    </a:srgbClr>
                  </a:outerShdw>
                </a:effectLst>
              </a:rPr>
              <a:t>but everything that is.</a:t>
            </a:r>
          </a:p>
          <a:p>
            <a:pPr marL="0" indent="0" algn="ctr">
              <a:buNone/>
            </a:pPr>
            <a:r>
              <a:rPr lang="en-US" sz="3500" i="1" dirty="0">
                <a:solidFill>
                  <a:schemeClr val="bg1"/>
                </a:solidFill>
                <a:effectLst>
                  <a:outerShdw blurRad="38100" dist="38100" dir="2700000" algn="tl">
                    <a:srgbClr val="000000">
                      <a:alpha val="43137"/>
                    </a:srgbClr>
                  </a:outerShdw>
                </a:effectLst>
              </a:rPr>
              <a:t>--</a:t>
            </a:r>
            <a:r>
              <a:rPr lang="en-US" sz="3500" dirty="0">
                <a:solidFill>
                  <a:schemeClr val="bg1"/>
                </a:solidFill>
                <a:effectLst>
                  <a:outerShdw blurRad="38100" dist="38100" dir="2700000" algn="tl">
                    <a:srgbClr val="000000">
                      <a:alpha val="43137"/>
                    </a:srgbClr>
                  </a:outerShdw>
                </a:effectLst>
              </a:rPr>
              <a:t>Wendell Berry</a:t>
            </a:r>
          </a:p>
          <a:p>
            <a:pPr marL="342900" indent="-342900">
              <a:buFont typeface="+mj-lt"/>
              <a:buAutoNum type="arabicPeriod"/>
            </a:pPr>
            <a:endParaRPr lang="en-US" sz="2000" dirty="0"/>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742469">
            <a:off x="10222726" y="277754"/>
            <a:ext cx="1177389" cy="1608455"/>
          </a:xfrm>
          <a:prstGeom prst="rect">
            <a:avLst/>
          </a:prstGeom>
        </p:spPr>
      </p:pic>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1026" name="Picture 2" descr="http://1.bp.blogspot.com/_m8VW28fX79Y/TApXhdfH3_I/AAAAAAAAAVI/ZUbeGicCVQE/s200/Berry.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0178415" y="4518529"/>
            <a:ext cx="1432393" cy="1697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682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e 12"/>
          <p:cNvGraphicFramePr>
            <a:graphicFrameLocks noGrp="1"/>
          </p:cNvGraphicFramePr>
          <p:nvPr>
            <p:extLst>
              <p:ext uri="{D42A27DB-BD31-4B8C-83A1-F6EECF244321}">
                <p14:modId xmlns:p14="http://schemas.microsoft.com/office/powerpoint/2010/main" val="74344322"/>
              </p:ext>
            </p:extLst>
          </p:nvPr>
        </p:nvGraphicFramePr>
        <p:xfrm>
          <a:off x="374904" y="345049"/>
          <a:ext cx="11192255" cy="5876946"/>
        </p:xfrm>
        <a:graphic>
          <a:graphicData uri="http://schemas.openxmlformats.org/drawingml/2006/table">
            <a:tbl>
              <a:tblPr firstRow="1" firstCol="1" bandRow="1">
                <a:tableStyleId>{5C22544A-7EE6-4342-B048-85BDC9FD1C3A}</a:tableStyleId>
              </a:tblPr>
              <a:tblGrid>
                <a:gridCol w="7306056">
                  <a:extLst>
                    <a:ext uri="{9D8B030D-6E8A-4147-A177-3AD203B41FA5}">
                      <a16:colId xmlns:a16="http://schemas.microsoft.com/office/drawing/2014/main" val="1093656754"/>
                    </a:ext>
                  </a:extLst>
                </a:gridCol>
                <a:gridCol w="1600200">
                  <a:extLst>
                    <a:ext uri="{9D8B030D-6E8A-4147-A177-3AD203B41FA5}">
                      <a16:colId xmlns:a16="http://schemas.microsoft.com/office/drawing/2014/main" val="851975655"/>
                    </a:ext>
                  </a:extLst>
                </a:gridCol>
                <a:gridCol w="2285999">
                  <a:extLst>
                    <a:ext uri="{9D8B030D-6E8A-4147-A177-3AD203B41FA5}">
                      <a16:colId xmlns:a16="http://schemas.microsoft.com/office/drawing/2014/main" val="2094694709"/>
                    </a:ext>
                  </a:extLst>
                </a:gridCol>
              </a:tblGrid>
              <a:tr h="328156">
                <a:tc>
                  <a:txBody>
                    <a:bodyPr/>
                    <a:lstStyle/>
                    <a:p>
                      <a:pPr marL="0" algn="l" defTabSz="914400" rtl="0" eaLnBrk="1" latinLnBrk="0" hangingPunct="1"/>
                      <a:r>
                        <a:rPr lang="en-US" sz="32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Assignments</a:t>
                      </a:r>
                      <a:endParaRPr lang="en-US" sz="32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Points</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Progress</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8259915"/>
                  </a:ext>
                </a:extLst>
              </a:tr>
              <a:tr h="953494">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Weekly discussion forums on the readings</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a:t>
                      </a: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9   </a:t>
                      </a: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10   11</a:t>
                      </a:r>
                    </a:p>
                  </a:txBody>
                  <a:tcPr marL="68580" marR="68580" marT="0" marB="0" anchor="ctr"/>
                </a:tc>
                <a:extLst>
                  <a:ext uri="{0D108BD9-81ED-4DB2-BD59-A6C34878D82A}">
                    <a16:rowId xmlns:a16="http://schemas.microsoft.com/office/drawing/2014/main" val="2770896435"/>
                  </a:ext>
                </a:extLst>
              </a:tr>
              <a:tr h="745978">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Group</a:t>
                      </a:r>
                      <a:r>
                        <a:rPr lang="en-US" sz="2400" b="1" kern="1200" baseline="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 presentations</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25</a:t>
                      </a: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a:t>
                      </a:r>
                      <a:endPar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61637578"/>
                  </a:ext>
                </a:extLst>
              </a:tr>
              <a:tr h="953494">
                <a:tc>
                  <a:txBody>
                    <a:bodyPr/>
                    <a:lstStyle/>
                    <a:p>
                      <a:pPr marL="45720" marR="0" algn="l" defTabSz="914400" rtl="0" eaLnBrk="1" latinLnBrk="0" hangingPunct="1">
                        <a:lnSpc>
                          <a:spcPct val="130000"/>
                        </a:lnSpc>
                        <a:spcBef>
                          <a:spcPts val="0"/>
                        </a:spcBef>
                        <a:spcAft>
                          <a:spcPts val="0"/>
                        </a:spcAft>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Midterm Test</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strike="noStrike"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100</a:t>
                      </a: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endParaRPr lang="en-US" sz="2800" b="0" strike="sngStrike"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71681142"/>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Sections of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10</a:t>
                      </a:r>
                    </a:p>
                  </a:txBody>
                  <a:tcPr marL="68580" marR="68580" marT="0" marB="0" anchor="ctr">
                    <a:solidFill>
                      <a:srgbClr val="F9E8E8"/>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3   </a:t>
                      </a:r>
                      <a:r>
                        <a:rPr lang="en-US" sz="2800" b="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4   5   6</a:t>
                      </a:r>
                    </a:p>
                  </a:txBody>
                  <a:tcPr marL="68580" marR="68580" marT="0" marB="0" anchor="ctr">
                    <a:solidFill>
                      <a:srgbClr val="F9E8E8"/>
                    </a:solidFill>
                  </a:tcPr>
                </a:tc>
                <a:extLst>
                  <a:ext uri="{0D108BD9-81ED-4DB2-BD59-A6C34878D82A}">
                    <a16:rowId xmlns:a16="http://schemas.microsoft.com/office/drawing/2014/main" val="579528230"/>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Drafts of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25, 105</a:t>
                      </a:r>
                    </a:p>
                  </a:txBody>
                  <a:tcPr marL="68580" marR="68580" marT="0" marB="0" anchor="ctr">
                    <a:solidFill>
                      <a:srgbClr val="F0C2C2"/>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1   2</a:t>
                      </a:r>
                    </a:p>
                  </a:txBody>
                  <a:tcPr marL="68580" marR="68580" marT="0" marB="0" anchor="ctr">
                    <a:solidFill>
                      <a:srgbClr val="F0C2C2"/>
                    </a:solidFill>
                  </a:tcPr>
                </a:tc>
                <a:extLst>
                  <a:ext uri="{0D108BD9-81ED-4DB2-BD59-A6C34878D82A}">
                    <a16:rowId xmlns:a16="http://schemas.microsoft.com/office/drawing/2014/main" val="4055875522"/>
                  </a:ext>
                </a:extLst>
              </a:tr>
              <a:tr h="912100">
                <a:tc>
                  <a:txBody>
                    <a:bodyPr/>
                    <a:lstStyle/>
                    <a:p>
                      <a:pPr marL="0" marR="0" lvl="0" indent="0" algn="l" defTabSz="914400" rtl="0" eaLnBrk="1" latinLnBrk="0" hangingPunct="1">
                        <a:lnSpc>
                          <a:spcPct val="130000"/>
                        </a:lnSpc>
                        <a:spcBef>
                          <a:spcPts val="0"/>
                        </a:spcBef>
                        <a:spcAft>
                          <a:spcPts val="0"/>
                        </a:spcAft>
                        <a:buFont typeface="Symbol" panose="05050102010706020507" pitchFamily="18" charset="2"/>
                        <a:buNone/>
                      </a:pPr>
                      <a:r>
                        <a:rPr lang="en-US" sz="24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Peer responses on Philosophy Paper</a:t>
                      </a:r>
                      <a:endPar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1"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5</a:t>
                      </a:r>
                    </a:p>
                  </a:txBody>
                  <a:tcPr marL="68580" marR="68580" marT="0" marB="0" anchor="ctr">
                    <a:solidFill>
                      <a:srgbClr val="F9E8E8"/>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800" b="0" kern="12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rPr>
                        <a:t>1   2</a:t>
                      </a:r>
                    </a:p>
                  </a:txBody>
                  <a:tcPr marL="68580" marR="68580" marT="0" marB="0" anchor="ctr">
                    <a:solidFill>
                      <a:srgbClr val="F9E8E8"/>
                    </a:solidFill>
                  </a:tcPr>
                </a:tc>
                <a:extLst>
                  <a:ext uri="{0D108BD9-81ED-4DB2-BD59-A6C34878D82A}">
                    <a16:rowId xmlns:a16="http://schemas.microsoft.com/office/drawing/2014/main" val="2798672354"/>
                  </a:ext>
                </a:extLst>
              </a:tr>
            </a:tbl>
          </a:graphicData>
        </a:graphic>
      </p:graphicFrame>
    </p:spTree>
    <p:extLst>
      <p:ext uri="{BB962C8B-B14F-4D97-AF65-F5344CB8AC3E}">
        <p14:creationId xmlns:p14="http://schemas.microsoft.com/office/powerpoint/2010/main" val="102202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89072598"/>
              </p:ext>
            </p:extLst>
          </p:nvPr>
        </p:nvGraphicFramePr>
        <p:xfrm>
          <a:off x="374905" y="345048"/>
          <a:ext cx="11448287" cy="4870669"/>
        </p:xfrm>
        <a:graphic>
          <a:graphicData uri="http://schemas.openxmlformats.org/drawingml/2006/table">
            <a:tbl>
              <a:tblPr firstRow="1" firstCol="1" bandRow="1">
                <a:tableStyleId>{5C22544A-7EE6-4342-B048-85BDC9FD1C3A}</a:tableStyleId>
              </a:tblPr>
              <a:tblGrid>
                <a:gridCol w="1554479">
                  <a:extLst>
                    <a:ext uri="{9D8B030D-6E8A-4147-A177-3AD203B41FA5}">
                      <a16:colId xmlns:a16="http://schemas.microsoft.com/office/drawing/2014/main" val="1093656754"/>
                    </a:ext>
                  </a:extLst>
                </a:gridCol>
                <a:gridCol w="4946904">
                  <a:extLst>
                    <a:ext uri="{9D8B030D-6E8A-4147-A177-3AD203B41FA5}">
                      <a16:colId xmlns:a16="http://schemas.microsoft.com/office/drawing/2014/main" val="755753757"/>
                    </a:ext>
                  </a:extLst>
                </a:gridCol>
                <a:gridCol w="4946904">
                  <a:extLst>
                    <a:ext uri="{9D8B030D-6E8A-4147-A177-3AD203B41FA5}">
                      <a16:colId xmlns:a16="http://schemas.microsoft.com/office/drawing/2014/main" val="2094694709"/>
                    </a:ext>
                  </a:extLst>
                </a:gridCol>
              </a:tblGrid>
              <a:tr h="743088">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Read</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algn="l" defTabSz="914400" rtl="0" eaLnBrk="1" latinLnBrk="0" hangingPunct="1"/>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Assignments Due</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8259915"/>
                  </a:ext>
                </a:extLst>
              </a:tr>
              <a:tr h="1159080">
                <a:tc>
                  <a:txBody>
                    <a:bodyPr/>
                    <a:lstStyle/>
                    <a:p>
                      <a:pPr marL="45720" marR="0" algn="l" defTabSz="914400" rtl="0" eaLnBrk="1" latinLnBrk="0" hangingPunct="1">
                        <a:lnSpc>
                          <a:spcPct val="130000"/>
                        </a:lnSpc>
                        <a:spcBef>
                          <a:spcPts val="0"/>
                        </a:spcBef>
                        <a:spcAft>
                          <a:spcPts val="0"/>
                        </a:spcAft>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 10</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Nov. 7</a:t>
                      </a:r>
                    </a:p>
                  </a:txBody>
                  <a:tcPr marL="68580" marR="68580" marT="0" marB="0" anchor="ctr">
                    <a:solidFill>
                      <a:srgbClr val="951A17"/>
                    </a:solidFill>
                  </a:tcPr>
                </a:tc>
                <a:tc>
                  <a:txBody>
                    <a:bodyPr/>
                    <a:lstStyle/>
                    <a:p>
                      <a:pPr marL="0" marR="0">
                        <a:lnSpc>
                          <a:spcPct val="130000"/>
                        </a:lnSpc>
                        <a:spcBef>
                          <a:spcPts val="0"/>
                        </a:spcBef>
                        <a:spcAft>
                          <a:spcPts val="0"/>
                        </a:spcAft>
                      </a:pPr>
                      <a:r>
                        <a:rPr lang="en-US" sz="20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Knight, Chapter 10 (45 pp.). </a:t>
                      </a:r>
                      <a:endPar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a:lnSpc>
                          <a:spcPct val="130000"/>
                        </a:lnSpc>
                        <a:spcBef>
                          <a:spcPts val="0"/>
                        </a:spcBef>
                        <a:spcAft>
                          <a:spcPts val="0"/>
                        </a:spcAft>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a:t>
                      </a: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articles &amp;</a:t>
                      </a:r>
                      <a:r>
                        <a:rPr lang="en-US" sz="2000" baseline="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 PPT on calling. </a:t>
                      </a:r>
                      <a:endParaRPr lang="en-US" sz="2000" dirty="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Section 2 of paper due:  View of curriculum</a:t>
                      </a: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Do Discussion Forum 8 (see new options).</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61637578"/>
                  </a:ext>
                </a:extLst>
              </a:tr>
              <a:tr h="1481513">
                <a:tc>
                  <a:txBody>
                    <a:bodyPr/>
                    <a:lstStyle/>
                    <a:p>
                      <a:pPr marL="45720" marR="0" algn="l" defTabSz="914400" rtl="0" eaLnBrk="1" latinLnBrk="0" hangingPunct="1">
                        <a:lnSpc>
                          <a:spcPct val="130000"/>
                        </a:lnSpc>
                        <a:spcBef>
                          <a:spcPts val="0"/>
                        </a:spcBef>
                        <a:spcAft>
                          <a:spcPts val="0"/>
                        </a:spcAft>
                      </a:pPr>
                      <a:r>
                        <a:rPr lang="en-US" sz="2400" b="1" kern="120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 11</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Nov. 14</a:t>
                      </a:r>
                    </a:p>
                  </a:txBody>
                  <a:tcPr marL="68580" marR="68580" marT="0" marB="0" anchor="ctr">
                    <a:solidFill>
                      <a:srgbClr val="951A17"/>
                    </a:solidFill>
                  </a:tcPr>
                </a:tc>
                <a:tc>
                  <a:txBody>
                    <a:bodyPr/>
                    <a:lstStyle/>
                    <a:p>
                      <a:pPr marL="0" marR="0">
                        <a:lnSpc>
                          <a:spcPct val="130000"/>
                        </a:lnSpc>
                        <a:spcBef>
                          <a:spcPts val="0"/>
                        </a:spcBef>
                        <a:spcAft>
                          <a:spcPts val="0"/>
                        </a:spcAft>
                      </a:pPr>
                      <a:r>
                        <a:rPr lang="en-US" sz="20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Graham, Part 3 (35 pp.). </a:t>
                      </a:r>
                      <a:endPar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a:lnSpc>
                          <a:spcPct val="130000"/>
                        </a:lnSpc>
                        <a:spcBef>
                          <a:spcPts val="0"/>
                        </a:spcBef>
                        <a:spcAft>
                          <a:spcPts val="0"/>
                        </a:spcAft>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a:t>
                      </a:r>
                      <a:r>
                        <a:rPr lang="en-US" sz="20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Knight, Chapter 11 (15 pp.). </a:t>
                      </a:r>
                      <a:endPar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a:lnSpc>
                          <a:spcPct val="130000"/>
                        </a:lnSpc>
                        <a:spcBef>
                          <a:spcPts val="0"/>
                        </a:spcBef>
                        <a:spcAft>
                          <a:spcPts val="0"/>
                        </a:spcAft>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a:t>
                      </a: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articles &amp;</a:t>
                      </a:r>
                      <a:r>
                        <a:rPr lang="en-US" sz="2000" baseline="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 PPT on views of the teacher and classroom management.</a:t>
                      </a:r>
                      <a:endParaRPr lang="en-US" sz="2000" dirty="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Section 3 of paper due:  View of calling/work.</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Do Discussion Forum 9.  </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71681142"/>
                  </a:ext>
                </a:extLst>
              </a:tr>
              <a:tr h="1417196">
                <a:tc>
                  <a:txBody>
                    <a:bodyPr/>
                    <a:lstStyle/>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Nov. 21</a:t>
                      </a:r>
                    </a:p>
                  </a:txBody>
                  <a:tcPr marL="68580" marR="68580" marT="0" marB="0" anchor="ctr">
                    <a:solidFill>
                      <a:srgbClr val="951A17"/>
                    </a:solidFill>
                  </a:tcPr>
                </a:tc>
                <a:tc>
                  <a:txBody>
                    <a:bodyPr/>
                    <a:lstStyle/>
                    <a:p>
                      <a:pPr marL="0" marR="0">
                        <a:lnSpc>
                          <a:spcPct val="130000"/>
                        </a:lnSpc>
                        <a:spcBef>
                          <a:spcPts val="0"/>
                        </a:spcBef>
                        <a:spcAft>
                          <a:spcPts val="0"/>
                        </a:spcAft>
                      </a:pPr>
                      <a:r>
                        <a:rPr lang="en-US" sz="2000" i="1" dirty="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No class.  Thanksgiving week</a:t>
                      </a:r>
                      <a:r>
                        <a:rPr lang="en-US" sz="2000" i="1" dirty="0" smtClean="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a:t>
                      </a: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dirty="0" smtClean="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Read articles &amp;</a:t>
                      </a:r>
                      <a:r>
                        <a:rPr lang="en-US" sz="2000" baseline="0" dirty="0" smtClean="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 PPT on views of the student and diversity.</a:t>
                      </a:r>
                      <a:endParaRPr lang="en-US" sz="2000" i="1"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chemeClr val="tx1">
                        <a:lumMod val="75000"/>
                      </a:schemeClr>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b="1" u="sng" dirty="0" smtClean="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Section 4 due:  View of the teacher.</a:t>
                      </a: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b="0" dirty="0" smtClean="0">
                          <a:solidFill>
                            <a:schemeClr val="bg1"/>
                          </a:solidFill>
                          <a:effectLst/>
                          <a:latin typeface="Times New Roman" panose="02020603050405020304" pitchFamily="18" charset="0"/>
                          <a:ea typeface="MS Mincho" panose="02020609040205080304" pitchFamily="49" charset="-128"/>
                          <a:cs typeface="Times New Roman" panose="02020603050405020304" pitchFamily="18" charset="0"/>
                        </a:rPr>
                        <a:t>No discussion forum.</a:t>
                      </a:r>
                      <a:endParaRPr lang="en-US" sz="2000" b="0" dirty="0" smtClean="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solidFill>
                      <a:schemeClr val="tx1">
                        <a:lumMod val="75000"/>
                      </a:schemeClr>
                    </a:solidFill>
                  </a:tcPr>
                </a:tc>
                <a:extLst>
                  <a:ext uri="{0D108BD9-81ED-4DB2-BD59-A6C34878D82A}">
                    <a16:rowId xmlns:a16="http://schemas.microsoft.com/office/drawing/2014/main" val="579528230"/>
                  </a:ext>
                </a:extLst>
              </a:tr>
            </a:tbl>
          </a:graphicData>
        </a:graphic>
      </p:graphicFrame>
    </p:spTree>
    <p:extLst>
      <p:ext uri="{BB962C8B-B14F-4D97-AF65-F5344CB8AC3E}">
        <p14:creationId xmlns:p14="http://schemas.microsoft.com/office/powerpoint/2010/main" val="280667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671837016"/>
              </p:ext>
            </p:extLst>
          </p:nvPr>
        </p:nvGraphicFramePr>
        <p:xfrm>
          <a:off x="356616" y="411483"/>
          <a:ext cx="11393424" cy="4928804"/>
        </p:xfrm>
        <a:graphic>
          <a:graphicData uri="http://schemas.openxmlformats.org/drawingml/2006/table">
            <a:tbl>
              <a:tblPr firstRow="1" firstCol="1" bandRow="1">
                <a:tableStyleId>{5C22544A-7EE6-4342-B048-85BDC9FD1C3A}</a:tableStyleId>
              </a:tblPr>
              <a:tblGrid>
                <a:gridCol w="1883664">
                  <a:extLst>
                    <a:ext uri="{9D8B030D-6E8A-4147-A177-3AD203B41FA5}">
                      <a16:colId xmlns:a16="http://schemas.microsoft.com/office/drawing/2014/main" val="1093656754"/>
                    </a:ext>
                  </a:extLst>
                </a:gridCol>
                <a:gridCol w="3831336">
                  <a:extLst>
                    <a:ext uri="{9D8B030D-6E8A-4147-A177-3AD203B41FA5}">
                      <a16:colId xmlns:a16="http://schemas.microsoft.com/office/drawing/2014/main" val="755753757"/>
                    </a:ext>
                  </a:extLst>
                </a:gridCol>
                <a:gridCol w="5678424">
                  <a:extLst>
                    <a:ext uri="{9D8B030D-6E8A-4147-A177-3AD203B41FA5}">
                      <a16:colId xmlns:a16="http://schemas.microsoft.com/office/drawing/2014/main" val="2094694709"/>
                    </a:ext>
                  </a:extLst>
                </a:gridCol>
              </a:tblGrid>
              <a:tr h="771261">
                <a:tc>
                  <a:txBody>
                    <a:bodyPr/>
                    <a:lstStyle/>
                    <a:p>
                      <a:pPr algn="l"/>
                      <a:r>
                        <a:rPr lang="en-US" sz="3200" b="1" kern="12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a:t>
                      </a:r>
                      <a:endParaRPr lang="en-US" sz="32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solidFill>
                      <a:srgbClr val="951A17"/>
                    </a:solidFill>
                  </a:tcPr>
                </a:tc>
                <a:tc>
                  <a:txBody>
                    <a:bodyPr/>
                    <a:lstStyle/>
                    <a:p>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Read</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r>
                        <a:rPr lang="en-US" sz="32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Assignments Due</a:t>
                      </a:r>
                      <a:endParaRPr lang="en-US" sz="3200" b="1" kern="1200" dirty="0">
                        <a:solidFill>
                          <a:schemeClr val="tx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8259915"/>
                  </a:ext>
                </a:extLst>
              </a:tr>
              <a:tr h="536017">
                <a:tc>
                  <a:txBody>
                    <a:bodyPr/>
                    <a:lstStyle/>
                    <a:p>
                      <a:pPr marL="45720" marR="0" algn="l" defTabSz="914400" rtl="0" eaLnBrk="1" latinLnBrk="0" hangingPunct="1">
                        <a:lnSpc>
                          <a:spcPct val="130000"/>
                        </a:lnSpc>
                        <a:spcBef>
                          <a:spcPts val="0"/>
                        </a:spcBef>
                        <a:spcAft>
                          <a:spcPts val="0"/>
                        </a:spcAft>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 12</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Nov. 28</a:t>
                      </a:r>
                    </a:p>
                  </a:txBody>
                  <a:tcPr marL="68580" marR="68580" marT="0" marB="0" anchor="ctr">
                    <a:solidFill>
                      <a:srgbClr val="951A17"/>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Graham, Part 4 (39 pp.). </a:t>
                      </a: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articles &amp;</a:t>
                      </a:r>
                      <a:r>
                        <a:rPr lang="en-US" sz="2000" baseline="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 PPT on views of truth. </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30000"/>
                        </a:lnSpc>
                        <a:spcBef>
                          <a:spcPts val="0"/>
                        </a:spcBef>
                        <a:spcAft>
                          <a:spcPts val="0"/>
                        </a:spcAft>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2000" dirty="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Section 5 due:  View of the student.</a:t>
                      </a: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 </a:t>
                      </a: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Do Discussion Forum 10.</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5125007"/>
                  </a:ext>
                </a:extLst>
              </a:tr>
              <a:tr h="943871">
                <a:tc>
                  <a:txBody>
                    <a:bodyPr/>
                    <a:lstStyle/>
                    <a:p>
                      <a:pPr marL="45720" marR="0" algn="l" defTabSz="914400" rtl="0" eaLnBrk="1" latinLnBrk="0" hangingPunct="1">
                        <a:lnSpc>
                          <a:spcPct val="130000"/>
                        </a:lnSpc>
                        <a:spcBef>
                          <a:spcPts val="0"/>
                        </a:spcBef>
                        <a:spcAft>
                          <a:spcPts val="0"/>
                        </a:spcAft>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 13</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Dec. 5</a:t>
                      </a:r>
                    </a:p>
                  </a:txBody>
                  <a:tcPr marL="68580" marR="68580" marT="0" marB="0" anchor="ctr">
                    <a:solidFill>
                      <a:srgbClr val="951A17"/>
                    </a:solidFill>
                  </a:tcPr>
                </a:tc>
                <a:tc>
                  <a:txBody>
                    <a:bodyPr/>
                    <a:lstStyle/>
                    <a:p>
                      <a:pPr marL="0" marR="0" algn="l" defTabSz="914400" rtl="0" eaLnBrk="1" latinLnBrk="0" hangingPunct="1">
                        <a:lnSpc>
                          <a:spcPct val="130000"/>
                        </a:lnSpc>
                        <a:spcBef>
                          <a:spcPts val="0"/>
                        </a:spcBef>
                        <a:spcAft>
                          <a:spcPts val="0"/>
                        </a:spcAft>
                      </a:pPr>
                      <a:r>
                        <a:rPr lang="en-US" sz="2000" b="0" kern="12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Read Graham, Part 5 &amp; 6 (46 pp.).  </a:t>
                      </a:r>
                    </a:p>
                  </a:txBody>
                  <a:tcPr marL="68580" marR="68580" marT="0" marB="0" anchor="ctr">
                    <a:solidFill>
                      <a:schemeClr val="bg1">
                        <a:lumMod val="95000"/>
                      </a:schemeClr>
                    </a:solidFill>
                  </a:tcPr>
                </a:tc>
                <a:tc>
                  <a: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US" sz="2000" b="1" kern="12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Section 6 due:  Worldview. </a:t>
                      </a:r>
                    </a:p>
                    <a:p>
                      <a:pPr marL="0" marR="0" lvl="0" indent="0" algn="l" defTabSz="914400" rtl="0" eaLnBrk="1" fontAlgn="auto" latinLnBrk="0" hangingPunct="1">
                        <a:lnSpc>
                          <a:spcPct val="130000"/>
                        </a:lnSpc>
                        <a:spcBef>
                          <a:spcPts val="0"/>
                        </a:spcBef>
                        <a:spcAft>
                          <a:spcPts val="0"/>
                        </a:spcAft>
                        <a:buClrTx/>
                        <a:buSzTx/>
                        <a:buFontTx/>
                        <a:buNone/>
                        <a:tabLst/>
                        <a:defRPr/>
                      </a:pPr>
                      <a:r>
                        <a:rPr lang="en-US" sz="2000" b="0" kern="12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Do Discussion Forum 11.  </a:t>
                      </a:r>
                    </a:p>
                  </a:txBody>
                  <a:tcPr marL="68580" marR="68580" marT="0" marB="0" anchor="ctr">
                    <a:solidFill>
                      <a:schemeClr val="bg1">
                        <a:lumMod val="95000"/>
                      </a:schemeClr>
                    </a:solidFill>
                  </a:tcPr>
                </a:tc>
                <a:extLst>
                  <a:ext uri="{0D108BD9-81ED-4DB2-BD59-A6C34878D82A}">
                    <a16:rowId xmlns:a16="http://schemas.microsoft.com/office/drawing/2014/main" val="3379570424"/>
                  </a:ext>
                </a:extLst>
              </a:tr>
              <a:tr h="527901">
                <a:tc>
                  <a:txBody>
                    <a:bodyPr/>
                    <a:lstStyle/>
                    <a:p>
                      <a:pPr marL="45720" marR="0" algn="l" defTabSz="914400" rtl="0" eaLnBrk="1" latinLnBrk="0" hangingPunct="1">
                        <a:lnSpc>
                          <a:spcPct val="130000"/>
                        </a:lnSpc>
                        <a:spcBef>
                          <a:spcPts val="0"/>
                        </a:spcBef>
                        <a:spcAft>
                          <a:spcPts val="0"/>
                        </a:spcAft>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Week 14</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Dec. 12</a:t>
                      </a:r>
                    </a:p>
                  </a:txBody>
                  <a:tcPr marL="68580" marR="68580" marT="0" marB="0" anchor="ctr">
                    <a:solidFill>
                      <a:srgbClr val="951A17"/>
                    </a:solidFill>
                  </a:tcPr>
                </a:tc>
                <a:tc>
                  <a:txBody>
                    <a:bodyPr/>
                    <a:lstStyle/>
                    <a:p>
                      <a:pPr marL="0" marR="0">
                        <a:lnSpc>
                          <a:spcPct val="130000"/>
                        </a:lnSpc>
                        <a:spcBef>
                          <a:spcPts val="0"/>
                        </a:spcBef>
                        <a:spcAft>
                          <a:spcPts val="0"/>
                        </a:spcAft>
                      </a:pPr>
                      <a:r>
                        <a:rPr lang="en-US" sz="20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No readings.  </a:t>
                      </a:r>
                      <a:endParaRPr lang="en-US" sz="2000" dirty="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nSpc>
                          <a:spcPct val="130000"/>
                        </a:lnSpc>
                        <a:spcBef>
                          <a:spcPts val="0"/>
                        </a:spcBef>
                        <a:spcAft>
                          <a:spcPts val="0"/>
                        </a:spcAft>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Group presentations on teaching methods.</a:t>
                      </a:r>
                    </a:p>
                    <a:p>
                      <a:pPr marL="0" marR="0">
                        <a:lnSpc>
                          <a:spcPct val="130000"/>
                        </a:lnSpc>
                        <a:spcBef>
                          <a:spcPts val="0"/>
                        </a:spcBef>
                        <a:spcAft>
                          <a:spcPts val="0"/>
                        </a:spcAft>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Paper Primo due for peer reviews Dec. 12.  </a:t>
                      </a:r>
                    </a:p>
                    <a:p>
                      <a:pPr marL="0" marR="0">
                        <a:lnSpc>
                          <a:spcPct val="130000"/>
                        </a:lnSpc>
                        <a:spcBef>
                          <a:spcPts val="0"/>
                        </a:spcBef>
                        <a:spcAft>
                          <a:spcPts val="0"/>
                        </a:spcAft>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Peer reviews due Dec 15.  See Canvas.  </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4390914"/>
                  </a:ext>
                </a:extLst>
              </a:tr>
              <a:tr h="771261">
                <a:tc>
                  <a:txBody>
                    <a:bodyPr/>
                    <a:lstStyle/>
                    <a:p>
                      <a:pPr marL="0" marR="0" algn="l" defTabSz="914400" rtl="0" eaLnBrk="1" latinLnBrk="0" hangingPunct="1">
                        <a:lnSpc>
                          <a:spcPct val="130000"/>
                        </a:lnSpc>
                        <a:spcBef>
                          <a:spcPts val="0"/>
                        </a:spcBef>
                        <a:spcAft>
                          <a:spcPts val="0"/>
                        </a:spcAft>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Exam Week</a:t>
                      </a:r>
                    </a:p>
                    <a:p>
                      <a:pPr marL="342900" marR="0" lvl="0" indent="-342900" algn="l" defTabSz="914400" rtl="0" eaLnBrk="1" latinLnBrk="0" hangingPunct="1">
                        <a:lnSpc>
                          <a:spcPct val="130000"/>
                        </a:lnSpc>
                        <a:spcBef>
                          <a:spcPts val="0"/>
                        </a:spcBef>
                        <a:spcAft>
                          <a:spcPts val="0"/>
                        </a:spcAft>
                        <a:buFont typeface="Symbol" panose="05050102010706020507" pitchFamily="18" charset="2"/>
                        <a:buChar char=""/>
                      </a:pPr>
                      <a:r>
                        <a:rPr lang="en-US" sz="2400" b="1" kern="1200" dirty="0">
                          <a:solidFill>
                            <a:schemeClr val="bg1"/>
                          </a:solidFill>
                          <a:effectLst>
                            <a:outerShdw blurRad="38100" dist="38100" dir="2700000" algn="tl">
                              <a:srgbClr val="000000">
                                <a:alpha val="43137"/>
                              </a:srgbClr>
                            </a:outerShdw>
                          </a:effectLst>
                          <a:latin typeface="Times New Roman" panose="02020603050405020304" pitchFamily="18" charset="0"/>
                          <a:ea typeface="MS Mincho" panose="02020609040205080304" pitchFamily="49" charset="-128"/>
                          <a:cs typeface="Times New Roman" panose="02020603050405020304" pitchFamily="18" charset="0"/>
                        </a:rPr>
                        <a:t>Dec. 19</a:t>
                      </a:r>
                    </a:p>
                  </a:txBody>
                  <a:tcPr marL="68580" marR="68580" marT="0" marB="0" anchor="ctr">
                    <a:solidFill>
                      <a:srgbClr val="951A17"/>
                    </a:solidFill>
                  </a:tcPr>
                </a:tc>
                <a:tc>
                  <a:txBody>
                    <a:bodyPr/>
                    <a:lstStyle/>
                    <a:p>
                      <a:pPr marL="0" marR="0" algn="l" defTabSz="914400" rtl="0" eaLnBrk="1" latinLnBrk="0" hangingPunct="1">
                        <a:lnSpc>
                          <a:spcPct val="130000"/>
                        </a:lnSpc>
                        <a:spcBef>
                          <a:spcPts val="0"/>
                        </a:spcBef>
                        <a:spcAft>
                          <a:spcPts val="0"/>
                        </a:spcAft>
                      </a:pPr>
                      <a:r>
                        <a:rPr lang="en-US" sz="2000" kern="12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No exam.</a:t>
                      </a:r>
                      <a:endParaRPr lang="en-US" sz="2000" kern="1200" dirty="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nSpc>
                          <a:spcPct val="130000"/>
                        </a:lnSpc>
                        <a:spcBef>
                          <a:spcPts val="0"/>
                        </a:spcBef>
                        <a:spcAft>
                          <a:spcPts val="0"/>
                        </a:spcAft>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Finish group presentations?  </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30000"/>
                        </a:lnSpc>
                        <a:spcBef>
                          <a:spcPts val="0"/>
                        </a:spcBef>
                        <a:spcAft>
                          <a:spcPts val="0"/>
                        </a:spcAft>
                      </a:pPr>
                      <a:r>
                        <a:rPr lang="en-US" sz="2000" b="1"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Revised paper due on Dec. 19 (Tue) at midnight</a:t>
                      </a:r>
                      <a:r>
                        <a:rPr lang="en-US" sz="2000" dirty="0" smtClean="0">
                          <a:solidFill>
                            <a:schemeClr val="tx2"/>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lang="en-US" sz="2000" dirty="0" smtClean="0">
                        <a:solidFill>
                          <a:schemeClr val="tx2"/>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76098656"/>
                  </a:ext>
                </a:extLst>
              </a:tr>
            </a:tbl>
          </a:graphicData>
        </a:graphic>
      </p:graphicFrame>
    </p:spTree>
    <p:extLst>
      <p:ext uri="{BB962C8B-B14F-4D97-AF65-F5344CB8AC3E}">
        <p14:creationId xmlns:p14="http://schemas.microsoft.com/office/powerpoint/2010/main" val="153772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914400" y="795529"/>
            <a:ext cx="10799064" cy="1581912"/>
          </a:xfrm>
        </p:spPr>
        <p:txBody>
          <a:bodyPr>
            <a:normAutofit/>
          </a:bodyPr>
          <a:lstStyle/>
          <a:p>
            <a:r>
              <a:rPr lang="en-US" sz="4800" b="1" dirty="0" smtClean="0">
                <a:solidFill>
                  <a:schemeClr val="bg1"/>
                </a:solidFill>
                <a:effectLst>
                  <a:outerShdw blurRad="38100" dist="38100" dir="2700000" algn="tl">
                    <a:srgbClr val="000000">
                      <a:alpha val="43137"/>
                    </a:srgbClr>
                  </a:outerShdw>
                </a:effectLst>
              </a:rPr>
              <a:t>Prevailing metaphors in your </a:t>
            </a:r>
            <a:r>
              <a:rPr lang="en-US" sz="4800" b="1" dirty="0" smtClean="0">
                <a:solidFill>
                  <a:schemeClr val="bg1"/>
                </a:solidFill>
                <a:effectLst>
                  <a:outerShdw blurRad="38100" dist="38100" dir="2700000" algn="tl">
                    <a:srgbClr val="000000">
                      <a:alpha val="43137"/>
                    </a:srgbClr>
                  </a:outerShdw>
                </a:effectLst>
              </a:rPr>
              <a:t/>
            </a:r>
            <a:br>
              <a:rPr lang="en-US" sz="4800" b="1" dirty="0" smtClean="0">
                <a:solidFill>
                  <a:schemeClr val="bg1"/>
                </a:solidFill>
                <a:effectLst>
                  <a:outerShdw blurRad="38100" dist="38100" dir="2700000" algn="tl">
                    <a:srgbClr val="000000">
                      <a:alpha val="43137"/>
                    </a:srgbClr>
                  </a:outerShdw>
                </a:effectLst>
              </a:rPr>
            </a:br>
            <a:r>
              <a:rPr lang="en-US" sz="4800" b="1" i="1" dirty="0" smtClean="0">
                <a:solidFill>
                  <a:schemeClr val="bg1"/>
                </a:solidFill>
                <a:effectLst>
                  <a:outerShdw blurRad="38100" dist="38100" dir="2700000" algn="tl">
                    <a:srgbClr val="000000">
                      <a:alpha val="43137"/>
                    </a:srgbClr>
                  </a:outerShdw>
                </a:effectLst>
              </a:rPr>
              <a:t>view of curriculum </a:t>
            </a:r>
            <a:r>
              <a:rPr lang="en-US" sz="4800" b="1" dirty="0" smtClean="0">
                <a:solidFill>
                  <a:schemeClr val="bg1"/>
                </a:solidFill>
                <a:effectLst>
                  <a:outerShdw blurRad="38100" dist="38100" dir="2700000" algn="tl">
                    <a:srgbClr val="000000">
                      <a:alpha val="43137"/>
                    </a:srgbClr>
                  </a:outerShdw>
                </a:effectLst>
              </a:rPr>
              <a:t>papers</a:t>
            </a:r>
            <a:endParaRPr lang="en-US" sz="3200" b="1" i="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02336" y="2478024"/>
            <a:ext cx="10418064" cy="3547872"/>
          </a:xfrm>
        </p:spPr>
        <p:txBody>
          <a:bodyPr>
            <a:noAutofit/>
          </a:bodyPr>
          <a:lstStyle/>
          <a:p>
            <a:r>
              <a:rPr lang="en-US" sz="3600" dirty="0" smtClean="0">
                <a:solidFill>
                  <a:srgbClr val="FFFF00"/>
                </a:solidFill>
                <a:effectLst>
                  <a:outerShdw blurRad="38100" dist="38100" dir="2700000" algn="tl">
                    <a:srgbClr val="000000">
                      <a:alpha val="43137"/>
                    </a:srgbClr>
                  </a:outerShdw>
                </a:effectLst>
              </a:rPr>
              <a:t>Groups of 3-6 students</a:t>
            </a:r>
          </a:p>
          <a:p>
            <a:pPr marL="457200" indent="-457200" algn="l">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Combine all your papers into one </a:t>
            </a:r>
            <a:br>
              <a:rPr lang="en-US" sz="3600" dirty="0" smtClean="0">
                <a:solidFill>
                  <a:schemeClr val="bg1"/>
                </a:solidFill>
                <a:effectLst>
                  <a:outerShdw blurRad="38100" dist="38100" dir="2700000" algn="tl">
                    <a:srgbClr val="000000">
                      <a:alpha val="43137"/>
                    </a:srgbClr>
                  </a:outerShdw>
                </a:effectLst>
              </a:rPr>
            </a:br>
            <a:r>
              <a:rPr lang="en-US" sz="3600" dirty="0" smtClean="0">
                <a:solidFill>
                  <a:schemeClr val="bg1"/>
                </a:solidFill>
                <a:effectLst>
                  <a:outerShdw blurRad="38100" dist="38100" dir="2700000" algn="tl">
                    <a:srgbClr val="000000">
                      <a:alpha val="43137"/>
                    </a:srgbClr>
                  </a:outerShdw>
                </a:effectLst>
              </a:rPr>
              <a:t>document.</a:t>
            </a:r>
          </a:p>
          <a:p>
            <a:pPr marL="457200" indent="-457200" algn="l">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Paste that document into WordItOut.com.</a:t>
            </a:r>
          </a:p>
          <a:p>
            <a:pPr marL="457200" indent="-457200" algn="l">
              <a:buFont typeface="Arial" panose="020B0604020202020204" pitchFamily="34" charset="0"/>
              <a:buChar char="•"/>
            </a:pPr>
            <a:r>
              <a:rPr lang="en-US" sz="3600" dirty="0" smtClean="0">
                <a:solidFill>
                  <a:schemeClr val="bg1"/>
                </a:solidFill>
                <a:effectLst>
                  <a:outerShdw blurRad="38100" dist="38100" dir="2700000" algn="tl">
                    <a:srgbClr val="000000">
                      <a:alpha val="43137"/>
                    </a:srgbClr>
                  </a:outerShdw>
                </a:effectLst>
              </a:rPr>
              <a:t>Display your Word Map for the class to see.</a:t>
            </a:r>
          </a:p>
          <a:p>
            <a:pPr marL="914400" lvl="1" indent="-457200" algn="l">
              <a:buFont typeface="Arial" panose="020B0604020202020204" pitchFamily="34" charset="0"/>
              <a:buChar char="•"/>
            </a:pPr>
            <a:r>
              <a:rPr lang="en-US" sz="3200" dirty="0" smtClean="0">
                <a:solidFill>
                  <a:schemeClr val="bg1"/>
                </a:solidFill>
                <a:effectLst>
                  <a:outerShdw blurRad="38100" dist="38100" dir="2700000" algn="tl">
                    <a:srgbClr val="000000">
                      <a:alpha val="43137"/>
                    </a:srgbClr>
                  </a:outerShdw>
                </a:effectLst>
              </a:rPr>
              <a:t>Send me a </a:t>
            </a:r>
            <a:r>
              <a:rPr lang="en-US" sz="3200" dirty="0" smtClean="0">
                <a:solidFill>
                  <a:schemeClr val="bg1"/>
                </a:solidFill>
                <a:effectLst>
                  <a:outerShdw blurRad="38100" dist="38100" dir="2700000" algn="tl">
                    <a:srgbClr val="000000">
                      <a:alpha val="43137"/>
                    </a:srgbClr>
                  </a:outerShdw>
                </a:effectLst>
              </a:rPr>
              <a:t>screenshot</a:t>
            </a:r>
            <a:endParaRPr lang="en-US" sz="3200" dirty="0" smtClean="0">
              <a:solidFill>
                <a:schemeClr val="bg1"/>
              </a:solidFill>
              <a:effectLst>
                <a:outerShdw blurRad="38100" dist="38100" dir="2700000" algn="tl">
                  <a:srgbClr val="000000">
                    <a:alpha val="43137"/>
                  </a:srgbClr>
                </a:outerShdw>
              </a:effectLst>
            </a:endParaRPr>
          </a:p>
        </p:txBody>
      </p:sp>
      <p:pic>
        <p:nvPicPr>
          <p:cNvPr id="1028" name="Picture 4" descr="Image result for wordl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46292" y="2910746"/>
            <a:ext cx="3074946" cy="1706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827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clker.com/cliparts/L/5/d/N/D/j/tree-green-silhouette-pure-hi.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2954215" y="644768"/>
            <a:ext cx="5943600" cy="621323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21207" y="512064"/>
            <a:ext cx="10707623" cy="6345936"/>
          </a:xfrm>
          <a:prstGeom prst="rect">
            <a:avLst/>
          </a:prstGeom>
          <a:gradFill>
            <a:gsLst>
              <a:gs pos="0">
                <a:srgbClr val="5D0312">
                  <a:alpha val="50000"/>
                </a:srgbClr>
              </a:gs>
              <a:gs pos="29000">
                <a:schemeClr val="tx1">
                  <a:lumMod val="65000"/>
                  <a:lumOff val="35000"/>
                  <a:alpha val="64000"/>
                </a:schemeClr>
              </a:gs>
              <a:gs pos="82000">
                <a:schemeClr val="tx1">
                  <a:lumMod val="75000"/>
                  <a:lumOff val="25000"/>
                  <a:alpha val="76000"/>
                </a:schemeClr>
              </a:gs>
              <a:gs pos="100000">
                <a:srgbClr val="5D0312">
                  <a:alpha val="67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1208" y="512064"/>
            <a:ext cx="11061192" cy="914400"/>
          </a:xfrm>
        </p:spPr>
        <p:txBody>
          <a:bodyPr/>
          <a:lstStyle/>
          <a:p>
            <a:r>
              <a:rPr lang="en-US" dirty="0" smtClean="0">
                <a:solidFill>
                  <a:schemeClr val="bg1"/>
                </a:solidFill>
                <a:effectLst>
                  <a:outerShdw blurRad="38100" dist="38100" dir="2700000" algn="tl">
                    <a:srgbClr val="000000">
                      <a:alpha val="43137"/>
                    </a:srgbClr>
                  </a:outerShdw>
                </a:effectLst>
              </a:rPr>
              <a:t>Building a Christian philosophy of education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21208" y="1353312"/>
            <a:ext cx="5577840" cy="4181247"/>
          </a:xfrm>
        </p:spPr>
        <p:txBody>
          <a:bodyPr>
            <a:normAutofit/>
          </a:bodyPr>
          <a:lstStyle/>
          <a:p>
            <a:pPr marL="68580" indent="0">
              <a:buNone/>
            </a:pPr>
            <a:r>
              <a:rPr lang="en-US" sz="2200" dirty="0" smtClean="0">
                <a:solidFill>
                  <a:schemeClr val="bg1"/>
                </a:solidFill>
                <a:effectLst>
                  <a:outerShdw blurRad="38100" dist="38100" dir="2700000" algn="tl">
                    <a:srgbClr val="000000">
                      <a:alpha val="43137"/>
                    </a:srgbClr>
                  </a:outerShdw>
                </a:effectLst>
              </a:rPr>
              <a:t>What is your biblically-based view of…</a:t>
            </a:r>
          </a:p>
          <a:p>
            <a:r>
              <a:rPr lang="en-US" sz="2200" dirty="0">
                <a:solidFill>
                  <a:schemeClr val="bg1"/>
                </a:solidFill>
                <a:effectLst>
                  <a:outerShdw blurRad="38100" dist="38100" dir="2700000" algn="tl">
                    <a:srgbClr val="000000">
                      <a:alpha val="43137"/>
                    </a:srgbClr>
                  </a:outerShdw>
                </a:effectLst>
              </a:rPr>
              <a:t>What is </a:t>
            </a:r>
            <a:r>
              <a:rPr lang="en-US" sz="2200" u="sng" dirty="0" smtClean="0">
                <a:solidFill>
                  <a:schemeClr val="bg1"/>
                </a:solidFill>
                <a:effectLst>
                  <a:outerShdw blurRad="38100" dist="38100" dir="2700000" algn="tl">
                    <a:srgbClr val="000000">
                      <a:alpha val="43137"/>
                    </a:srgbClr>
                  </a:outerShdw>
                </a:effectLst>
              </a:rPr>
              <a:t>real</a:t>
            </a:r>
            <a:r>
              <a:rPr lang="en-US" sz="2200" dirty="0" smtClean="0">
                <a:solidFill>
                  <a:schemeClr val="bg1"/>
                </a:solidFill>
                <a:effectLst>
                  <a:outerShdw blurRad="38100" dist="38100" dir="2700000" algn="tl">
                    <a:srgbClr val="000000">
                      <a:alpha val="43137"/>
                    </a:srgbClr>
                  </a:outerShdw>
                </a:effectLst>
              </a:rPr>
              <a:t> (metaphysics)</a:t>
            </a:r>
            <a:endParaRPr lang="en-US" sz="2200" dirty="0">
              <a:solidFill>
                <a:schemeClr val="bg1"/>
              </a:solidFill>
              <a:effectLst>
                <a:outerShdw blurRad="38100" dist="38100" dir="2700000" algn="tl">
                  <a:srgbClr val="000000">
                    <a:alpha val="43137"/>
                  </a:srgbClr>
                </a:outerShdw>
              </a:effectLst>
            </a:endParaRPr>
          </a:p>
          <a:p>
            <a:r>
              <a:rPr lang="en-US" sz="2200" u="sng" dirty="0" smtClean="0">
                <a:solidFill>
                  <a:schemeClr val="bg1"/>
                </a:solidFill>
                <a:effectLst>
                  <a:outerShdw blurRad="38100" dist="38100" dir="2700000" algn="tl">
                    <a:srgbClr val="000000">
                      <a:alpha val="43137"/>
                    </a:srgbClr>
                  </a:outerShdw>
                </a:effectLst>
              </a:rPr>
              <a:t>Truth</a:t>
            </a:r>
            <a:r>
              <a:rPr lang="en-US" sz="2200" dirty="0" smtClean="0">
                <a:solidFill>
                  <a:schemeClr val="bg1"/>
                </a:solidFill>
                <a:effectLst>
                  <a:outerShdw blurRad="38100" dist="38100" dir="2700000" algn="tl">
                    <a:srgbClr val="000000">
                      <a:alpha val="43137"/>
                    </a:srgbClr>
                  </a:outerShdw>
                </a:effectLst>
              </a:rPr>
              <a:t>, what is knowable (epistemology)</a:t>
            </a:r>
          </a:p>
          <a:p>
            <a:r>
              <a:rPr lang="en-US" sz="2200" u="sng" dirty="0" smtClean="0">
                <a:solidFill>
                  <a:schemeClr val="bg1"/>
                </a:solidFill>
                <a:effectLst>
                  <a:outerShdw blurRad="38100" dist="38100" dir="2700000" algn="tl">
                    <a:srgbClr val="000000">
                      <a:alpha val="43137"/>
                    </a:srgbClr>
                  </a:outerShdw>
                </a:effectLst>
              </a:rPr>
              <a:t>Values</a:t>
            </a:r>
            <a:r>
              <a:rPr lang="en-US" sz="2200" dirty="0" smtClean="0">
                <a:solidFill>
                  <a:schemeClr val="bg1"/>
                </a:solidFill>
                <a:effectLst>
                  <a:outerShdw blurRad="38100" dist="38100" dir="2700000" algn="tl">
                    <a:srgbClr val="000000">
                      <a:alpha val="43137"/>
                    </a:srgbClr>
                  </a:outerShdw>
                </a:effectLst>
              </a:rPr>
              <a:t> - ethical and aesthetic (axiology)</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student</a:t>
            </a:r>
            <a:r>
              <a:rPr lang="en-US" sz="2200" dirty="0" smtClean="0">
                <a:solidFill>
                  <a:schemeClr val="bg1"/>
                </a:solidFill>
                <a:effectLst>
                  <a:outerShdw blurRad="38100" dist="38100" dir="2700000" algn="tl">
                    <a:srgbClr val="000000">
                      <a:alpha val="43137"/>
                    </a:srgbClr>
                  </a:outerShdw>
                </a:effectLst>
              </a:rPr>
              <a:t> (image of God, calling)</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teacher</a:t>
            </a:r>
            <a:r>
              <a:rPr lang="en-US" sz="2200" dirty="0" smtClean="0">
                <a:solidFill>
                  <a:schemeClr val="bg1"/>
                </a:solidFill>
                <a:effectLst>
                  <a:outerShdw blurRad="38100" dist="38100" dir="2700000" algn="tl">
                    <a:srgbClr val="000000">
                      <a:alpha val="43137"/>
                    </a:srgbClr>
                  </a:outerShdw>
                </a:effectLst>
              </a:rPr>
              <a:t> (calling, image of God)</a:t>
            </a:r>
          </a:p>
          <a:p>
            <a:r>
              <a:rPr lang="en-US" sz="2200" dirty="0" smtClean="0">
                <a:solidFill>
                  <a:schemeClr val="bg1"/>
                </a:solidFill>
                <a:effectLst>
                  <a:outerShdw blurRad="38100" dist="38100" dir="2700000" algn="tl">
                    <a:srgbClr val="000000">
                      <a:alpha val="43137"/>
                    </a:srgbClr>
                  </a:outerShdw>
                </a:effectLst>
              </a:rPr>
              <a:t>The </a:t>
            </a:r>
            <a:r>
              <a:rPr lang="en-US" sz="2200" u="sng" dirty="0" smtClean="0">
                <a:solidFill>
                  <a:schemeClr val="bg1"/>
                </a:solidFill>
                <a:effectLst>
                  <a:outerShdw blurRad="38100" dist="38100" dir="2700000" algn="tl">
                    <a:srgbClr val="000000">
                      <a:alpha val="43137"/>
                    </a:srgbClr>
                  </a:outerShdw>
                </a:effectLst>
              </a:rPr>
              <a:t>curriculum</a:t>
            </a:r>
            <a:r>
              <a:rPr lang="en-US" sz="2200" dirty="0" smtClean="0">
                <a:solidFill>
                  <a:schemeClr val="bg1"/>
                </a:solidFill>
                <a:effectLst>
                  <a:outerShdw blurRad="38100" dist="38100" dir="2700000" algn="tl">
                    <a:srgbClr val="000000">
                      <a:alpha val="43137"/>
                    </a:srgbClr>
                  </a:outerShdw>
                </a:effectLst>
              </a:rPr>
              <a:t> (truth or exploration?)</a:t>
            </a:r>
          </a:p>
          <a:p>
            <a:r>
              <a:rPr lang="en-US" sz="2200" u="sng" dirty="0" smtClean="0">
                <a:solidFill>
                  <a:schemeClr val="bg1"/>
                </a:solidFill>
                <a:effectLst>
                  <a:outerShdw blurRad="38100" dist="38100" dir="2700000" algn="tl">
                    <a:srgbClr val="000000">
                      <a:alpha val="43137"/>
                    </a:srgbClr>
                  </a:outerShdw>
                </a:effectLst>
              </a:rPr>
              <a:t>Purpose</a:t>
            </a:r>
            <a:r>
              <a:rPr lang="en-US" sz="2200" dirty="0" smtClean="0">
                <a:solidFill>
                  <a:schemeClr val="bg1"/>
                </a:solidFill>
                <a:effectLst>
                  <a:outerShdw blurRad="38100" dist="38100" dir="2700000" algn="tl">
                    <a:srgbClr val="000000">
                      <a:alpha val="43137"/>
                    </a:srgbClr>
                  </a:outerShdw>
                </a:effectLst>
              </a:rPr>
              <a:t> of education</a:t>
            </a:r>
          </a:p>
          <a:p>
            <a:r>
              <a:rPr lang="en-US" sz="2200" u="sng" dirty="0" smtClean="0">
                <a:solidFill>
                  <a:schemeClr val="bg1"/>
                </a:solidFill>
                <a:effectLst>
                  <a:outerShdw blurRad="38100" dist="38100" dir="2700000" algn="tl">
                    <a:srgbClr val="000000">
                      <a:alpha val="43137"/>
                    </a:srgbClr>
                  </a:outerShdw>
                </a:effectLst>
              </a:rPr>
              <a:t>Work</a:t>
            </a:r>
            <a:r>
              <a:rPr lang="en-US" sz="2200" dirty="0" smtClean="0">
                <a:solidFill>
                  <a:schemeClr val="bg1"/>
                </a:solidFill>
                <a:effectLst>
                  <a:outerShdw blurRad="38100" dist="38100" dir="2700000" algn="tl">
                    <a:srgbClr val="000000">
                      <a:alpha val="43137"/>
                    </a:srgbClr>
                  </a:outerShdw>
                </a:effectLst>
              </a:rPr>
              <a:t> (calling, incl. avocations)</a:t>
            </a:r>
          </a:p>
        </p:txBody>
      </p:sp>
      <p:sp>
        <p:nvSpPr>
          <p:cNvPr id="4" name="Content Placeholder 2"/>
          <p:cNvSpPr txBox="1">
            <a:spLocks/>
          </p:cNvSpPr>
          <p:nvPr/>
        </p:nvSpPr>
        <p:spPr>
          <a:xfrm>
            <a:off x="6236676" y="1426464"/>
            <a:ext cx="4992155" cy="5431536"/>
          </a:xfrm>
          <a:prstGeom prst="rect">
            <a:avLst/>
          </a:prstGeom>
        </p:spPr>
        <p:txBody>
          <a:bodyPr vert="horz">
            <a:normAutofit fontScale="40000" lnSpcReduction="20000"/>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buNone/>
            </a:pPr>
            <a:r>
              <a:rPr lang="en-US" sz="5000" dirty="0" smtClean="0">
                <a:solidFill>
                  <a:schemeClr val="bg1"/>
                </a:solidFill>
                <a:effectLst>
                  <a:outerShdw blurRad="38100" dist="38100" dir="2700000" algn="tl">
                    <a:srgbClr val="000000">
                      <a:alpha val="43137"/>
                    </a:srgbClr>
                  </a:outerShdw>
                </a:effectLst>
              </a:rPr>
              <a:t>What methods and curriculum choices can support this view?  E.g.:</a:t>
            </a:r>
          </a:p>
          <a:p>
            <a:r>
              <a:rPr lang="en-US" sz="5000" dirty="0" smtClean="0">
                <a:solidFill>
                  <a:schemeClr val="bg1"/>
                </a:solidFill>
                <a:effectLst>
                  <a:outerShdw blurRad="38100" dist="38100" dir="2700000" algn="tl">
                    <a:srgbClr val="000000">
                      <a:alpha val="43137"/>
                    </a:srgbClr>
                  </a:outerShdw>
                </a:effectLst>
              </a:rPr>
              <a:t>Content knowledge</a:t>
            </a:r>
          </a:p>
          <a:p>
            <a:r>
              <a:rPr lang="en-US" sz="5000" dirty="0" smtClean="0">
                <a:solidFill>
                  <a:schemeClr val="bg1"/>
                </a:solidFill>
                <a:effectLst>
                  <a:outerShdw blurRad="38100" dist="38100" dir="2700000" algn="tl">
                    <a:srgbClr val="000000">
                      <a:alpha val="43137"/>
                    </a:srgbClr>
                  </a:outerShdw>
                </a:effectLst>
              </a:rPr>
              <a:t>Critical thinking skills &amp; practice</a:t>
            </a:r>
          </a:p>
          <a:p>
            <a:r>
              <a:rPr lang="en-US" sz="5000" dirty="0" smtClean="0">
                <a:solidFill>
                  <a:schemeClr val="bg1"/>
                </a:solidFill>
                <a:effectLst>
                  <a:outerShdw blurRad="38100" dist="38100" dir="2700000" algn="tl">
                    <a:srgbClr val="000000">
                      <a:alpha val="43137"/>
                    </a:srgbClr>
                  </a:outerShdw>
                </a:effectLst>
              </a:rPr>
              <a:t>Communication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Problem solving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Cooperative learning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Citizenship/kingdom service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Stewardship skills</a:t>
            </a:r>
            <a:r>
              <a:rPr lang="en-US" sz="5000" dirty="0">
                <a:solidFill>
                  <a:schemeClr val="bg1"/>
                </a:solidFill>
                <a:effectLst>
                  <a:outerShdw blurRad="38100" dist="38100" dir="2700000" algn="tl">
                    <a:srgbClr val="000000">
                      <a:alpha val="43137"/>
                    </a:srgbClr>
                  </a:outerShdw>
                </a:effectLst>
              </a:rPr>
              <a:t> &amp; </a:t>
            </a:r>
            <a:r>
              <a:rPr lang="en-US" sz="5000" dirty="0" smtClean="0">
                <a:solidFill>
                  <a:schemeClr val="bg1"/>
                </a:solidFill>
                <a:effectLst>
                  <a:outerShdw blurRad="38100" dist="38100" dir="2700000" algn="tl">
                    <a:srgbClr val="000000">
                      <a:alpha val="43137"/>
                    </a:srgbClr>
                  </a:outerShdw>
                </a:effectLst>
              </a:rPr>
              <a:t>practice</a:t>
            </a:r>
          </a:p>
          <a:p>
            <a:r>
              <a:rPr lang="en-US" sz="5000" dirty="0" smtClean="0">
                <a:solidFill>
                  <a:schemeClr val="bg1"/>
                </a:solidFill>
                <a:effectLst>
                  <a:outerShdw blurRad="38100" dist="38100" dir="2700000" algn="tl">
                    <a:srgbClr val="000000">
                      <a:alpha val="43137"/>
                    </a:srgbClr>
                  </a:outerShdw>
                </a:effectLst>
              </a:rPr>
              <a:t>Glorifier of God skills &amp; practice </a:t>
            </a:r>
          </a:p>
          <a:p>
            <a:pPr lvl="1"/>
            <a:r>
              <a:rPr lang="en-US" sz="3600" dirty="0" smtClean="0">
                <a:solidFill>
                  <a:schemeClr val="bg1"/>
                </a:solidFill>
                <a:effectLst>
                  <a:outerShdw blurRad="38100" dist="38100" dir="2700000" algn="tl">
                    <a:srgbClr val="000000">
                      <a:alpha val="43137"/>
                    </a:srgbClr>
                  </a:outerShdw>
                </a:effectLst>
                <a:hlinkClick r:id="rId5"/>
              </a:rPr>
              <a:t>Westminster Shorter Catechism</a:t>
            </a:r>
            <a:r>
              <a:rPr lang="en-US" sz="3600" dirty="0" smtClean="0">
                <a:solidFill>
                  <a:schemeClr val="bg1"/>
                </a:solidFill>
                <a:effectLst>
                  <a:outerShdw blurRad="38100" dist="38100" dir="2700000" algn="tl">
                    <a:srgbClr val="000000">
                      <a:alpha val="43137"/>
                    </a:srgbClr>
                  </a:outerShdw>
                </a:effectLst>
              </a:rPr>
              <a:t> </a:t>
            </a:r>
          </a:p>
          <a:p>
            <a:pPr lvl="1"/>
            <a:r>
              <a:rPr lang="en-US" sz="3400" i="1" dirty="0" smtClean="0">
                <a:solidFill>
                  <a:schemeClr val="bg1"/>
                </a:solidFill>
                <a:effectLst>
                  <a:outerShdw blurRad="38100" dist="38100" dir="2700000" algn="tl">
                    <a:srgbClr val="000000">
                      <a:alpha val="43137"/>
                    </a:srgbClr>
                  </a:outerShdw>
                </a:effectLst>
              </a:rPr>
              <a:t>(What is the chief end of man?)</a:t>
            </a:r>
            <a:endParaRPr lang="en-US" sz="3400" i="1" dirty="0">
              <a:solidFill>
                <a:schemeClr val="bg1"/>
              </a:solidFill>
              <a:effectLst>
                <a:outerShdw blurRad="38100" dist="38100" dir="2700000" algn="tl">
                  <a:srgbClr val="000000">
                    <a:alpha val="43137"/>
                  </a:srgbClr>
                </a:outerShdw>
              </a:effectLst>
            </a:endParaRPr>
          </a:p>
          <a:p>
            <a:r>
              <a:rPr lang="en-US" sz="5000" dirty="0" smtClean="0">
                <a:solidFill>
                  <a:schemeClr val="bg1"/>
                </a:solidFill>
                <a:effectLst>
                  <a:outerShdw blurRad="38100" dist="38100" dir="2700000" algn="tl">
                    <a:srgbClr val="000000">
                      <a:alpha val="43137"/>
                    </a:srgbClr>
                  </a:outerShdw>
                </a:effectLst>
              </a:rPr>
              <a:t>Belonging body &amp; soul to Jesus Christ</a:t>
            </a:r>
          </a:p>
          <a:p>
            <a:pPr lvl="1"/>
            <a:r>
              <a:rPr lang="en-US" sz="3600" dirty="0" smtClean="0">
                <a:solidFill>
                  <a:schemeClr val="bg1"/>
                </a:solidFill>
                <a:effectLst>
                  <a:outerShdw blurRad="38100" dist="38100" dir="2700000" algn="tl">
                    <a:srgbClr val="000000">
                      <a:alpha val="43137"/>
                    </a:srgbClr>
                  </a:outerShdw>
                </a:effectLst>
                <a:hlinkClick r:id="rId6"/>
              </a:rPr>
              <a:t>Heidelberg Catechism</a:t>
            </a:r>
            <a:endParaRPr lang="en-US" sz="3600" dirty="0" smtClean="0">
              <a:solidFill>
                <a:schemeClr val="bg1"/>
              </a:solidFill>
              <a:effectLst>
                <a:outerShdw blurRad="38100" dist="38100" dir="2700000" algn="tl">
                  <a:srgbClr val="000000">
                    <a:alpha val="43137"/>
                  </a:srgbClr>
                </a:outerShdw>
              </a:effectLst>
            </a:endParaRPr>
          </a:p>
          <a:p>
            <a:pPr lvl="1"/>
            <a:r>
              <a:rPr lang="en-US" sz="3400" i="1" dirty="0" smtClean="0">
                <a:solidFill>
                  <a:schemeClr val="bg1"/>
                </a:solidFill>
                <a:effectLst>
                  <a:outerShdw blurRad="38100" dist="38100" dir="2700000" algn="tl">
                    <a:srgbClr val="000000">
                      <a:alpha val="43137"/>
                    </a:srgbClr>
                  </a:outerShdw>
                </a:effectLst>
              </a:rPr>
              <a:t>(What is your only comfort in life and death?)</a:t>
            </a:r>
          </a:p>
          <a:p>
            <a:r>
              <a:rPr lang="en-US" sz="5000" dirty="0" smtClean="0">
                <a:solidFill>
                  <a:schemeClr val="bg1"/>
                </a:solidFill>
                <a:effectLst>
                  <a:outerShdw blurRad="38100" dist="38100" dir="2700000" algn="tl">
                    <a:srgbClr val="000000">
                      <a:alpha val="43137"/>
                    </a:srgbClr>
                  </a:outerShdw>
                </a:effectLst>
              </a:rPr>
              <a:t>Prophet, priest, and king</a:t>
            </a:r>
          </a:p>
          <a:p>
            <a:pPr lvl="1"/>
            <a:r>
              <a:rPr lang="en-US" sz="3600" dirty="0" smtClean="0">
                <a:solidFill>
                  <a:schemeClr val="bg1"/>
                </a:solidFill>
                <a:effectLst>
                  <a:outerShdw blurRad="38100" dist="38100" dir="2700000" algn="tl">
                    <a:srgbClr val="000000">
                      <a:alpha val="43137"/>
                    </a:srgbClr>
                  </a:outerShdw>
                </a:effectLst>
                <a:hlinkClick r:id="rId7"/>
              </a:rPr>
              <a:t>1 Peter 2:9</a:t>
            </a:r>
            <a:endParaRPr lang="en-US" sz="3600" dirty="0" smtClean="0">
              <a:solidFill>
                <a:schemeClr val="bg1"/>
              </a:solidFill>
              <a:effectLst>
                <a:outerShdw blurRad="38100" dist="38100" dir="2700000" algn="tl">
                  <a:srgbClr val="000000">
                    <a:alpha val="43137"/>
                  </a:srgbClr>
                </a:outerShdw>
              </a:effectLst>
            </a:endParaRPr>
          </a:p>
          <a:p>
            <a:endParaRPr lang="en-US" dirty="0" smtClean="0"/>
          </a:p>
        </p:txBody>
      </p:sp>
      <p:sp>
        <p:nvSpPr>
          <p:cNvPr id="6" name="TextBox 5"/>
          <p:cNvSpPr txBox="1"/>
          <p:nvPr/>
        </p:nvSpPr>
        <p:spPr>
          <a:xfrm>
            <a:off x="521206" y="5534560"/>
            <a:ext cx="5159209" cy="1323439"/>
          </a:xfrm>
          <a:prstGeom prst="rect">
            <a:avLst/>
          </a:prstGeom>
          <a:solidFill>
            <a:schemeClr val="bg2">
              <a:lumMod val="75000"/>
              <a:alpha val="55000"/>
            </a:schemeClr>
          </a:solidFill>
        </p:spPr>
        <p:txBody>
          <a:bodyPr wrap="square" rtlCol="0">
            <a:spAutoFit/>
          </a:bodyPr>
          <a:lstStyle/>
          <a:p>
            <a:r>
              <a:rPr lang="en-US" sz="2000" i="1" dirty="0" smtClean="0">
                <a:solidFill>
                  <a:schemeClr val="bg1"/>
                </a:solidFill>
                <a:latin typeface="Arial Narrow" panose="020B0606020202030204" pitchFamily="34" charset="0"/>
              </a:rPr>
              <a:t>Is it OK that Christian education focused on Christian </a:t>
            </a:r>
            <a:r>
              <a:rPr lang="en-US" sz="2000" u="sng" dirty="0" smtClean="0">
                <a:solidFill>
                  <a:schemeClr val="bg1"/>
                </a:solidFill>
                <a:latin typeface="Arial Narrow" panose="020B0606020202030204" pitchFamily="34" charset="0"/>
              </a:rPr>
              <a:t>curriculum</a:t>
            </a:r>
            <a:r>
              <a:rPr lang="en-US" sz="2000" i="1" dirty="0" smtClean="0">
                <a:solidFill>
                  <a:schemeClr val="bg1"/>
                </a:solidFill>
                <a:latin typeface="Arial Narrow" panose="020B0606020202030204" pitchFamily="34" charset="0"/>
              </a:rPr>
              <a:t> when the </a:t>
            </a:r>
            <a:r>
              <a:rPr lang="en-US" sz="2000" dirty="0" smtClean="0">
                <a:solidFill>
                  <a:schemeClr val="bg1"/>
                </a:solidFill>
                <a:latin typeface="Arial Narrow" panose="020B0606020202030204" pitchFamily="34" charset="0"/>
              </a:rPr>
              <a:t>culture</a:t>
            </a:r>
            <a:r>
              <a:rPr lang="en-US" sz="2000" i="1" dirty="0" smtClean="0">
                <a:solidFill>
                  <a:schemeClr val="bg1"/>
                </a:solidFill>
                <a:latin typeface="Arial Narrow" panose="020B0606020202030204" pitchFamily="34" charset="0"/>
              </a:rPr>
              <a:t> focused on curriculum and shifted more toward Christian </a:t>
            </a:r>
            <a:r>
              <a:rPr lang="en-US" sz="2000" u="sng" dirty="0" smtClean="0">
                <a:solidFill>
                  <a:schemeClr val="bg1"/>
                </a:solidFill>
                <a:latin typeface="Arial Narrow" panose="020B0606020202030204" pitchFamily="34" charset="0"/>
              </a:rPr>
              <a:t>student</a:t>
            </a:r>
            <a:r>
              <a:rPr lang="en-US" sz="2000" dirty="0" smtClean="0">
                <a:solidFill>
                  <a:schemeClr val="bg1"/>
                </a:solidFill>
                <a:latin typeface="Arial Narrow" panose="020B0606020202030204" pitchFamily="34" charset="0"/>
              </a:rPr>
              <a:t> outcomes </a:t>
            </a:r>
            <a:r>
              <a:rPr lang="en-US" sz="2000" i="1" dirty="0" smtClean="0">
                <a:solidFill>
                  <a:schemeClr val="bg1"/>
                </a:solidFill>
                <a:latin typeface="Arial Narrow" panose="020B0606020202030204" pitchFamily="34" charset="0"/>
              </a:rPr>
              <a:t>when the </a:t>
            </a:r>
            <a:r>
              <a:rPr lang="en-US" sz="2000" dirty="0" smtClean="0">
                <a:solidFill>
                  <a:schemeClr val="bg1"/>
                </a:solidFill>
                <a:latin typeface="Arial Narrow" panose="020B0606020202030204" pitchFamily="34" charset="0"/>
              </a:rPr>
              <a:t>culture</a:t>
            </a:r>
            <a:r>
              <a:rPr lang="en-US" sz="2000" i="1" dirty="0" smtClean="0">
                <a:solidFill>
                  <a:schemeClr val="bg1"/>
                </a:solidFill>
                <a:latin typeface="Arial Narrow" panose="020B0606020202030204" pitchFamily="34" charset="0"/>
              </a:rPr>
              <a:t> focused on student outcomes?  </a:t>
            </a:r>
            <a:endParaRPr lang="en-US" sz="2000" i="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24738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13"/>
          <p:cNvSpPr>
            <a:spLocks noGrp="1"/>
          </p:cNvSpPr>
          <p:nvPr>
            <p:ph idx="1"/>
          </p:nvPr>
        </p:nvSpPr>
        <p:spPr>
          <a:xfrm>
            <a:off x="171231" y="6508681"/>
            <a:ext cx="11578658" cy="475487"/>
          </a:xfrm>
        </p:spPr>
        <p:txBody>
          <a:bodyPr>
            <a:normAutofit/>
          </a:bodyPr>
          <a:lstStyle/>
          <a:p>
            <a:pPr marL="0" lvl="0" indent="0">
              <a:buNone/>
            </a:pPr>
            <a:r>
              <a:rPr lang="en-US" sz="1600" dirty="0" smtClean="0">
                <a:solidFill>
                  <a:schemeClr val="tx2"/>
                </a:solidFill>
                <a:latin typeface="Arial Narrow" panose="020B0606020202030204" pitchFamily="34" charset="0"/>
              </a:rPr>
              <a:t>See also</a:t>
            </a:r>
            <a:r>
              <a:rPr lang="en-US" sz="1600" dirty="0">
                <a:solidFill>
                  <a:schemeClr val="tx2"/>
                </a:solidFill>
                <a:latin typeface="Arial Narrow" panose="020B0606020202030204" pitchFamily="34" charset="0"/>
              </a:rPr>
              <a:t>: </a:t>
            </a:r>
            <a:r>
              <a:rPr lang="en-US" sz="1600" dirty="0">
                <a:solidFill>
                  <a:schemeClr val="tx2"/>
                </a:solidFill>
                <a:latin typeface="Arial Narrow" panose="020B0606020202030204" pitchFamily="34" charset="0"/>
                <a:hlinkClick r:id="rId4"/>
              </a:rPr>
              <a:t>http://</a:t>
            </a:r>
            <a:r>
              <a:rPr lang="en-US" sz="1600" dirty="0" smtClean="0">
                <a:solidFill>
                  <a:schemeClr val="tx2"/>
                </a:solidFill>
                <a:latin typeface="Arial Narrow" panose="020B0606020202030204" pitchFamily="34" charset="0"/>
                <a:hlinkClick r:id="rId4"/>
              </a:rPr>
              <a:t>www.christian.fmpsdschools.ca/Teaching%20For%20Transformation.php</a:t>
            </a:r>
            <a:r>
              <a:rPr lang="en-US" sz="1600" dirty="0" smtClean="0">
                <a:solidFill>
                  <a:schemeClr val="tx2"/>
                </a:solidFill>
                <a:latin typeface="Arial Narrow" panose="020B0606020202030204" pitchFamily="34" charset="0"/>
              </a:rPr>
              <a:t>  (</a:t>
            </a:r>
            <a:r>
              <a:rPr lang="en-US" sz="1600" dirty="0">
                <a:latin typeface="Arial Narrow" panose="020B0606020202030204" pitchFamily="34" charset="0"/>
              </a:rPr>
              <a:t>Fort </a:t>
            </a:r>
            <a:r>
              <a:rPr lang="en-US" sz="1600" dirty="0" smtClean="0">
                <a:latin typeface="Arial Narrow" panose="020B0606020202030204" pitchFamily="34" charset="0"/>
              </a:rPr>
              <a:t>McMurray Christian School, Fort </a:t>
            </a:r>
            <a:r>
              <a:rPr lang="en-US" sz="1600" dirty="0">
                <a:latin typeface="Arial Narrow" panose="020B0606020202030204" pitchFamily="34" charset="0"/>
              </a:rPr>
              <a:t>McMurray, </a:t>
            </a:r>
            <a:r>
              <a:rPr lang="en-US" sz="1600" dirty="0" smtClean="0">
                <a:latin typeface="Arial Narrow" panose="020B0606020202030204" pitchFamily="34" charset="0"/>
              </a:rPr>
              <a:t>Alberta)</a:t>
            </a:r>
          </a:p>
          <a:p>
            <a:pPr marL="68580" lvl="0" indent="0">
              <a:buNone/>
            </a:pPr>
            <a:endParaRPr lang="en-US" sz="1600" dirty="0">
              <a:solidFill>
                <a:schemeClr val="tx2"/>
              </a:solidFill>
              <a:latin typeface="Arial Narrow" panose="020B0606020202030204" pitchFamily="34" charset="0"/>
            </a:endParaRPr>
          </a:p>
          <a:p>
            <a:pPr marL="68580" lvl="0" indent="0">
              <a:buNone/>
            </a:pPr>
            <a:endParaRPr lang="en-US" sz="1600" dirty="0">
              <a:solidFill>
                <a:schemeClr val="tx2"/>
              </a:solidFill>
              <a:latin typeface="Arial Narrow" panose="020B0606020202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77756556"/>
              </p:ext>
            </p:extLst>
          </p:nvPr>
        </p:nvGraphicFramePr>
        <p:xfrm>
          <a:off x="230048" y="142345"/>
          <a:ext cx="11740896" cy="6309360"/>
        </p:xfrm>
        <a:graphic>
          <a:graphicData uri="http://schemas.openxmlformats.org/drawingml/2006/table">
            <a:tbl>
              <a:tblPr firstRow="1" bandRow="1">
                <a:tableStyleId>{5C22544A-7EE6-4342-B048-85BDC9FD1C3A}</a:tableStyleId>
              </a:tblPr>
              <a:tblGrid>
                <a:gridCol w="2688336">
                  <a:extLst>
                    <a:ext uri="{9D8B030D-6E8A-4147-A177-3AD203B41FA5}">
                      <a16:colId xmlns:a16="http://schemas.microsoft.com/office/drawing/2014/main" val="20000"/>
                    </a:ext>
                  </a:extLst>
                </a:gridCol>
                <a:gridCol w="9052560">
                  <a:extLst>
                    <a:ext uri="{9D8B030D-6E8A-4147-A177-3AD203B41FA5}">
                      <a16:colId xmlns:a16="http://schemas.microsoft.com/office/drawing/2014/main" val="20001"/>
                    </a:ext>
                  </a:extLst>
                </a:gridCol>
              </a:tblGrid>
              <a:tr h="83606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i="1" dirty="0" smtClean="0">
                          <a:solidFill>
                            <a:schemeClr val="bg1"/>
                          </a:solidFill>
                          <a:effectLst>
                            <a:outerShdw blurRad="38100" dist="38100" dir="2700000" algn="tl">
                              <a:srgbClr val="000000">
                                <a:alpha val="43137"/>
                              </a:srgbClr>
                            </a:outerShdw>
                          </a:effectLst>
                        </a:rPr>
                        <a:t>“Through-Lines”</a:t>
                      </a:r>
                      <a:r>
                        <a:rPr lang="en-US" sz="4000" b="1" i="1" dirty="0" smtClean="0">
                          <a:solidFill>
                            <a:schemeClr val="bg1"/>
                          </a:solidFill>
                          <a:effectLst>
                            <a:outerShdw blurRad="38100" dist="38100" dir="2700000" algn="tl">
                              <a:srgbClr val="000000">
                                <a:alpha val="43137"/>
                              </a:srgbClr>
                            </a:outerShdw>
                          </a:effectLst>
                        </a:rPr>
                        <a:t> </a:t>
                      </a:r>
                      <a:r>
                        <a:rPr lang="en-US" sz="2800" b="1" i="1" dirty="0" smtClean="0">
                          <a:solidFill>
                            <a:schemeClr val="bg1"/>
                          </a:solidFill>
                          <a:effectLst>
                            <a:outerShdw blurRad="38100" dist="38100" dir="2700000" algn="tl">
                              <a:srgbClr val="000000">
                                <a:alpha val="43137"/>
                              </a:srgbClr>
                            </a:outerShdw>
                          </a:effectLst>
                        </a:rPr>
                        <a:t>(used in some schools)</a:t>
                      </a:r>
                      <a:r>
                        <a:rPr lang="en-US" sz="1800" b="1" dirty="0" smtClean="0">
                          <a:solidFill>
                            <a:schemeClr val="bg1"/>
                          </a:solidFill>
                          <a:effectLst>
                            <a:outerShdw blurRad="38100" dist="38100" dir="2700000" algn="tl">
                              <a:srgbClr val="000000">
                                <a:alpha val="43137"/>
                              </a:srgbClr>
                            </a:outerShdw>
                          </a:effectLst>
                        </a:rPr>
                        <a:t>   </a:t>
                      </a:r>
                      <a:br>
                        <a:rPr lang="en-US" sz="1800" b="1" dirty="0" smtClean="0">
                          <a:solidFill>
                            <a:schemeClr val="bg1"/>
                          </a:solidFill>
                          <a:effectLst>
                            <a:outerShdw blurRad="38100" dist="38100" dir="2700000" algn="tl">
                              <a:srgbClr val="000000">
                                <a:alpha val="43137"/>
                              </a:srgbClr>
                            </a:outerShdw>
                          </a:effectLst>
                        </a:rPr>
                      </a:br>
                      <a:r>
                        <a:rPr lang="en-US" sz="2000" b="1" i="1" dirty="0" smtClean="0">
                          <a:solidFill>
                            <a:schemeClr val="bg1"/>
                          </a:solidFill>
                          <a:effectLst>
                            <a:outerShdw blurRad="38100" dist="38100" dir="2700000" algn="tl">
                              <a:srgbClr val="000000">
                                <a:alpha val="43137"/>
                              </a:srgbClr>
                            </a:outerShdw>
                          </a:effectLst>
                        </a:rPr>
                        <a:t>Is the emphasis here on knowing or doing?  </a:t>
                      </a:r>
                      <a:r>
                        <a:rPr lang="en-US" sz="2000" b="1" i="1" u="sng" dirty="0" smtClean="0">
                          <a:solidFill>
                            <a:schemeClr val="bg1"/>
                          </a:solidFill>
                          <a:effectLst>
                            <a:outerShdw blurRad="38100" dist="38100" dir="2700000" algn="tl">
                              <a:srgbClr val="000000">
                                <a:alpha val="43137"/>
                              </a:srgbClr>
                            </a:outerShdw>
                          </a:effectLst>
                        </a:rPr>
                        <a:t>Curriculum</a:t>
                      </a:r>
                      <a:r>
                        <a:rPr lang="en-US" sz="2000" b="1" i="1" dirty="0" smtClean="0">
                          <a:solidFill>
                            <a:schemeClr val="bg1"/>
                          </a:solidFill>
                          <a:effectLst>
                            <a:outerShdw blurRad="38100" dist="38100" dir="2700000" algn="tl">
                              <a:srgbClr val="000000">
                                <a:alpha val="43137"/>
                              </a:srgbClr>
                            </a:outerShdw>
                          </a:effectLst>
                        </a:rPr>
                        <a:t> or </a:t>
                      </a:r>
                      <a:r>
                        <a:rPr lang="en-US" sz="2000" b="1" i="1" u="sng" dirty="0" smtClean="0">
                          <a:solidFill>
                            <a:schemeClr val="bg1"/>
                          </a:solidFill>
                          <a:effectLst>
                            <a:outerShdw blurRad="38100" dist="38100" dir="2700000" algn="tl">
                              <a:srgbClr val="000000">
                                <a:alpha val="43137"/>
                              </a:srgbClr>
                            </a:outerShdw>
                          </a:effectLst>
                        </a:rPr>
                        <a:t>student</a:t>
                      </a:r>
                      <a:r>
                        <a:rPr lang="en-US" sz="2000" b="1" i="1" dirty="0" smtClean="0">
                          <a:solidFill>
                            <a:schemeClr val="bg1"/>
                          </a:solidFill>
                          <a:effectLst>
                            <a:outerShdw blurRad="38100" dist="38100" dir="2700000" algn="tl">
                              <a:srgbClr val="000000">
                                <a:alpha val="43137"/>
                              </a:srgbClr>
                            </a:outerShdw>
                          </a:effectLst>
                        </a:rPr>
                        <a:t>? </a:t>
                      </a:r>
                      <a:r>
                        <a:rPr lang="en-US" sz="2000" i="1" dirty="0" smtClean="0">
                          <a:solidFill>
                            <a:schemeClr val="bg1"/>
                          </a:solidFill>
                          <a:effectLst>
                            <a:outerShdw blurRad="38100" dist="38100" dir="2700000" algn="tl">
                              <a:srgbClr val="000000">
                                <a:alpha val="43137"/>
                              </a:srgbClr>
                            </a:outerShdw>
                          </a:effectLst>
                        </a:rPr>
                        <a:t>   </a:t>
                      </a:r>
                      <a:endParaRPr lang="en-US" sz="1200" i="1" dirty="0" smtClean="0">
                        <a:solidFill>
                          <a:schemeClr val="bg1"/>
                        </a:solidFill>
                        <a:effectLst>
                          <a:outerShdw blurRad="38100" dist="38100" dir="2700000" algn="tl">
                            <a:srgbClr val="000000">
                              <a:alpha val="43137"/>
                            </a:srgbClr>
                          </a:outerShdw>
                        </a:effectLst>
                      </a:endParaRPr>
                    </a:p>
                  </a:txBody>
                  <a:tcPr/>
                </a:tc>
                <a:tc hMerge="1">
                  <a:txBody>
                    <a:bodyPr/>
                    <a:lstStyle/>
                    <a:p>
                      <a:endParaRPr lang="en-US" dirty="0"/>
                    </a:p>
                  </a:txBody>
                  <a:tcPr/>
                </a:tc>
                <a:extLst>
                  <a:ext uri="{0D108BD9-81ED-4DB2-BD59-A6C34878D82A}">
                    <a16:rowId xmlns:a16="http://schemas.microsoft.com/office/drawing/2014/main" val="10000"/>
                  </a:ext>
                </a:extLst>
              </a:tr>
              <a:tr h="624712">
                <a:tc>
                  <a:txBody>
                    <a:bodyPr/>
                    <a:lstStyle/>
                    <a:p>
                      <a:pPr marL="0" indent="0">
                        <a:buFont typeface="+mj-lt"/>
                        <a:buNone/>
                      </a:pPr>
                      <a:r>
                        <a:rPr lang="en-US" sz="1800" b="1" u="none" dirty="0" smtClean="0">
                          <a:effectLst/>
                        </a:rPr>
                        <a:t>1. </a:t>
                      </a:r>
                      <a:r>
                        <a:rPr lang="en-US" sz="1800" b="1" u="sng" dirty="0" smtClean="0">
                          <a:effectLst/>
                        </a:rPr>
                        <a:t>God-Worshipper: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understand that worshipping God is about celebrating who God is, what God has done and is doing, and what God has created. </a:t>
                      </a:r>
                    </a:p>
                  </a:txBody>
                  <a:tcPr/>
                </a:tc>
                <a:extLst>
                  <a:ext uri="{0D108BD9-81ED-4DB2-BD59-A6C34878D82A}">
                    <a16:rowId xmlns:a16="http://schemas.microsoft.com/office/drawing/2014/main" val="1494156396"/>
                  </a:ext>
                </a:extLst>
              </a:tr>
              <a:tr h="624712">
                <a:tc>
                  <a:txBody>
                    <a:bodyPr/>
                    <a:lstStyle/>
                    <a:p>
                      <a:pPr marL="0" indent="0">
                        <a:buFont typeface="+mj-lt"/>
                        <a:buNone/>
                      </a:pPr>
                      <a:r>
                        <a:rPr lang="en-US" sz="1800" b="1" u="none" dirty="0" smtClean="0">
                          <a:effectLst/>
                        </a:rPr>
                        <a:t>2. </a:t>
                      </a:r>
                      <a:r>
                        <a:rPr lang="en-US" sz="1800" b="1" u="sng" dirty="0" smtClean="0">
                          <a:effectLst/>
                        </a:rPr>
                        <a:t>Idolatry-Discerner</a:t>
                      </a:r>
                      <a:r>
                        <a:rPr lang="en-US" sz="1800" dirty="0" smtClean="0">
                          <a:effectLst/>
                        </a:rPr>
                        <a:t>:</a:t>
                      </a:r>
                      <a:endParaRPr lang="en-US" dirty="0">
                        <a:effectLst/>
                      </a:endParaRPr>
                    </a:p>
                  </a:txBody>
                  <a:tcPr/>
                </a:tc>
                <a:tc>
                  <a:txBody>
                    <a:bodyPr/>
                    <a:lstStyle/>
                    <a:p>
                      <a:r>
                        <a:rPr lang="en-US" sz="1800" dirty="0" smtClean="0">
                          <a:effectLst/>
                          <a:latin typeface="Arial Narrow" panose="020B0606020202030204" pitchFamily="34" charset="0"/>
                        </a:rPr>
                        <a:t>Students need to learn to 'read' a worldview by asking questions about what is being portrayed in regard to culture, values, and belief systems.</a:t>
                      </a:r>
                      <a:endParaRPr lang="en-US" dirty="0">
                        <a:effectLst/>
                        <a:latin typeface="Arial Narrow" panose="020B0606020202030204" pitchFamily="34" charset="0"/>
                      </a:endParaRPr>
                    </a:p>
                  </a:txBody>
                  <a:tcPr/>
                </a:tc>
                <a:extLst>
                  <a:ext uri="{0D108BD9-81ED-4DB2-BD59-A6C34878D82A}">
                    <a16:rowId xmlns:a16="http://schemas.microsoft.com/office/drawing/2014/main" val="10001"/>
                  </a:ext>
                </a:extLst>
              </a:tr>
              <a:tr h="356978">
                <a:tc>
                  <a:txBody>
                    <a:bodyPr/>
                    <a:lstStyle/>
                    <a:p>
                      <a:pPr marL="0" indent="0">
                        <a:buFont typeface="+mj-lt"/>
                        <a:buNone/>
                      </a:pPr>
                      <a:r>
                        <a:rPr lang="en-US" sz="1800" b="1" u="none" dirty="0" smtClean="0">
                          <a:effectLst/>
                        </a:rPr>
                        <a:t>3. </a:t>
                      </a:r>
                      <a:r>
                        <a:rPr lang="en-US" sz="1800" b="1" u="sng" dirty="0" smtClean="0">
                          <a:effectLst/>
                        </a:rPr>
                        <a:t>Earth-Keeper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respond to God's call to be stewards of all of creation. </a:t>
                      </a:r>
                    </a:p>
                  </a:txBody>
                  <a:tcPr/>
                </a:tc>
                <a:extLst>
                  <a:ext uri="{0D108BD9-81ED-4DB2-BD59-A6C34878D82A}">
                    <a16:rowId xmlns:a16="http://schemas.microsoft.com/office/drawing/2014/main" val="10002"/>
                  </a:ext>
                </a:extLst>
              </a:tr>
              <a:tr h="624712">
                <a:tc>
                  <a:txBody>
                    <a:bodyPr/>
                    <a:lstStyle/>
                    <a:p>
                      <a:pPr marL="0" indent="0">
                        <a:buFont typeface="+mj-lt"/>
                        <a:buNone/>
                      </a:pPr>
                      <a:r>
                        <a:rPr lang="en-US" sz="1800" b="1" u="none" dirty="0" smtClean="0">
                          <a:effectLst/>
                        </a:rPr>
                        <a:t>4. </a:t>
                      </a:r>
                      <a:r>
                        <a:rPr lang="en-US" sz="1800" b="1" u="sng" dirty="0" smtClean="0">
                          <a:effectLst/>
                        </a:rPr>
                        <a:t>Beauty-Creator</a:t>
                      </a:r>
                      <a:r>
                        <a:rPr lang="en-US" sz="1800" dirty="0" smtClean="0">
                          <a:effectLst/>
                        </a:rPr>
                        <a:t>:</a:t>
                      </a:r>
                      <a:endParaRPr lang="en-US" dirty="0">
                        <a:effectLst/>
                      </a:endParaRPr>
                    </a:p>
                  </a:txBody>
                  <a:tcPr/>
                </a:tc>
                <a:tc>
                  <a:txBody>
                    <a:bodyPr/>
                    <a:lstStyle/>
                    <a:p>
                      <a:r>
                        <a:rPr lang="en-US" sz="1800" dirty="0" smtClean="0">
                          <a:effectLst/>
                          <a:latin typeface="Arial Narrow" panose="020B0606020202030204" pitchFamily="34" charset="0"/>
                        </a:rPr>
                        <a:t>Students will create beauty that praises God and enriches our world. Creation shouts that our God is a God who loves diversity, complexity, and creativity. </a:t>
                      </a:r>
                      <a:endParaRPr lang="en-US" dirty="0">
                        <a:effectLst/>
                        <a:latin typeface="Arial Narrow" panose="020B0606020202030204" pitchFamily="34" charset="0"/>
                      </a:endParaRPr>
                    </a:p>
                  </a:txBody>
                  <a:tcPr/>
                </a:tc>
                <a:extLst>
                  <a:ext uri="{0D108BD9-81ED-4DB2-BD59-A6C34878D82A}">
                    <a16:rowId xmlns:a16="http://schemas.microsoft.com/office/drawing/2014/main" val="10003"/>
                  </a:ext>
                </a:extLst>
              </a:tr>
              <a:tr h="356978">
                <a:tc>
                  <a:txBody>
                    <a:bodyPr/>
                    <a:lstStyle/>
                    <a:p>
                      <a:pPr marL="0" indent="0">
                        <a:buFont typeface="+mj-lt"/>
                        <a:buNone/>
                      </a:pPr>
                      <a:r>
                        <a:rPr lang="en-US" sz="1800" b="1" u="none" dirty="0" smtClean="0">
                          <a:effectLst/>
                        </a:rPr>
                        <a:t>5. </a:t>
                      </a:r>
                      <a:r>
                        <a:rPr lang="en-US" sz="1800" b="1" u="sng" dirty="0" smtClean="0">
                          <a:effectLst/>
                        </a:rPr>
                        <a:t>Justice-Seeker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act as agents of restoration. </a:t>
                      </a:r>
                    </a:p>
                  </a:txBody>
                  <a:tcPr/>
                </a:tc>
                <a:extLst>
                  <a:ext uri="{0D108BD9-81ED-4DB2-BD59-A6C34878D82A}">
                    <a16:rowId xmlns:a16="http://schemas.microsoft.com/office/drawing/2014/main" val="10004"/>
                  </a:ext>
                </a:extLst>
              </a:tr>
              <a:tr h="356978">
                <a:tc>
                  <a:txBody>
                    <a:bodyPr/>
                    <a:lstStyle/>
                    <a:p>
                      <a:pPr marL="0" indent="0">
                        <a:buFont typeface="+mj-lt"/>
                        <a:buNone/>
                      </a:pPr>
                      <a:r>
                        <a:rPr lang="en-US" sz="1800" b="1" u="none" dirty="0" smtClean="0">
                          <a:effectLst/>
                        </a:rPr>
                        <a:t>6. </a:t>
                      </a:r>
                      <a:r>
                        <a:rPr lang="en-US" sz="1800" b="1" u="sng" dirty="0" smtClean="0">
                          <a:effectLst/>
                        </a:rPr>
                        <a:t>Creation-Enjoyer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celebrate God's beautiful creation and give testimony to the presence of God in creation. </a:t>
                      </a:r>
                    </a:p>
                  </a:txBody>
                  <a:tcPr/>
                </a:tc>
                <a:extLst>
                  <a:ext uri="{0D108BD9-81ED-4DB2-BD59-A6C34878D82A}">
                    <a16:rowId xmlns:a16="http://schemas.microsoft.com/office/drawing/2014/main" val="10005"/>
                  </a:ext>
                </a:extLst>
              </a:tr>
              <a:tr h="356978">
                <a:tc>
                  <a:txBody>
                    <a:bodyPr/>
                    <a:lstStyle/>
                    <a:p>
                      <a:pPr marL="0" indent="0">
                        <a:buFont typeface="+mj-lt"/>
                        <a:buNone/>
                      </a:pPr>
                      <a:r>
                        <a:rPr lang="en-US" sz="1800" b="1" u="none" dirty="0" smtClean="0">
                          <a:effectLst/>
                        </a:rPr>
                        <a:t>7. </a:t>
                      </a:r>
                      <a:r>
                        <a:rPr lang="en-US" sz="1800" b="1" u="sng" dirty="0" smtClean="0">
                          <a:effectLst/>
                        </a:rPr>
                        <a:t>Servant-Worker</a:t>
                      </a:r>
                      <a:r>
                        <a:rPr lang="en-US" sz="1800" dirty="0" smtClean="0">
                          <a:effectLst/>
                        </a:rPr>
                        <a:t>:</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work actively to heal brokenness and bring joy to individuals and to culture. </a:t>
                      </a:r>
                    </a:p>
                  </a:txBody>
                  <a:tcPr/>
                </a:tc>
                <a:extLst>
                  <a:ext uri="{0D108BD9-81ED-4DB2-BD59-A6C34878D82A}">
                    <a16:rowId xmlns:a16="http://schemas.microsoft.com/office/drawing/2014/main" val="10006"/>
                  </a:ext>
                </a:extLst>
              </a:tr>
              <a:tr h="624712">
                <a:tc>
                  <a:txBody>
                    <a:bodyPr/>
                    <a:lstStyle/>
                    <a:p>
                      <a:pPr marL="0" indent="0">
                        <a:buFont typeface="+mj-lt"/>
                        <a:buNone/>
                      </a:pPr>
                      <a:r>
                        <a:rPr lang="en-US" sz="1800" b="1" u="none" dirty="0" smtClean="0">
                          <a:effectLst/>
                        </a:rPr>
                        <a:t>8. </a:t>
                      </a:r>
                      <a:r>
                        <a:rPr lang="en-US" sz="1800" b="1" u="sng" dirty="0" smtClean="0">
                          <a:effectLst/>
                        </a:rPr>
                        <a:t>Community-Builder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will be active pursuers and builders of community in their classrooms, their neighborhoods, and in the global village they are a part of. </a:t>
                      </a:r>
                    </a:p>
                  </a:txBody>
                  <a:tcPr/>
                </a:tc>
                <a:extLst>
                  <a:ext uri="{0D108BD9-81ED-4DB2-BD59-A6C34878D82A}">
                    <a16:rowId xmlns:a16="http://schemas.microsoft.com/office/drawing/2014/main" val="10007"/>
                  </a:ext>
                </a:extLst>
              </a:tr>
              <a:tr h="892445">
                <a:tc>
                  <a:txBody>
                    <a:bodyPr/>
                    <a:lstStyle/>
                    <a:p>
                      <a:pPr marL="0" indent="0">
                        <a:buFont typeface="+mj-lt"/>
                        <a:buNone/>
                      </a:pPr>
                      <a:r>
                        <a:rPr lang="en-US" sz="1800" b="1" u="none" dirty="0" smtClean="0">
                          <a:effectLst/>
                        </a:rPr>
                        <a:t>9. </a:t>
                      </a:r>
                      <a:r>
                        <a:rPr lang="en-US" sz="1800" b="1" u="sng" dirty="0" smtClean="0">
                          <a:effectLst/>
                        </a:rPr>
                        <a:t>Image-Reflector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bear the image of God in their daily lives. Being an image-bearer isn't something we DO. It is deeper than that. Image-bearer is something we ARE. We reflect God's image and we learn to see God's image in others. </a:t>
                      </a:r>
                    </a:p>
                  </a:txBody>
                  <a:tcPr/>
                </a:tc>
                <a:extLst>
                  <a:ext uri="{0D108BD9-81ED-4DB2-BD59-A6C34878D82A}">
                    <a16:rowId xmlns:a16="http://schemas.microsoft.com/office/drawing/2014/main" val="10008"/>
                  </a:ext>
                </a:extLst>
              </a:tr>
              <a:tr h="356978">
                <a:tc>
                  <a:txBody>
                    <a:bodyPr/>
                    <a:lstStyle/>
                    <a:p>
                      <a:pPr marL="0" indent="0">
                        <a:buFont typeface="+mj-lt"/>
                        <a:buNone/>
                      </a:pPr>
                      <a:r>
                        <a:rPr lang="en-US" sz="1800" b="1" u="none" dirty="0" smtClean="0">
                          <a:effectLst/>
                        </a:rPr>
                        <a:t>10. </a:t>
                      </a:r>
                      <a:r>
                        <a:rPr lang="en-US" sz="1800" b="1" u="sng" dirty="0" smtClean="0">
                          <a:effectLst/>
                        </a:rPr>
                        <a:t>Order-Discoverer</a:t>
                      </a:r>
                      <a:r>
                        <a:rPr lang="en-US" sz="1800" dirty="0" smtClean="0">
                          <a:effectLst/>
                        </a:rPr>
                        <a: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Arial Narrow" panose="020B0606020202030204" pitchFamily="34" charset="0"/>
                        </a:rPr>
                        <a:t>Students see God's fingerprints all over creation.</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4935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12033504" cy="461727"/>
          </a:xfrm>
        </p:spPr>
        <p:txBody>
          <a:bodyPr>
            <a:noAutofit/>
          </a:bodyPr>
          <a:lstStyle/>
          <a:p>
            <a:pPr algn="ctr"/>
            <a:r>
              <a:rPr lang="en-US" sz="3600" b="1" dirty="0" smtClean="0">
                <a:solidFill>
                  <a:schemeClr val="bg1"/>
                </a:solidFill>
                <a:effectLst>
                  <a:outerShdw blurRad="38100" dist="38100" dir="2700000" algn="tl">
                    <a:srgbClr val="000000">
                      <a:alpha val="43137"/>
                    </a:srgbClr>
                  </a:outerShdw>
                </a:effectLst>
              </a:rPr>
              <a:t>Different Christian Approaches</a:t>
            </a:r>
            <a:endParaRPr lang="en-US" sz="3600" b="1" dirty="0">
              <a:solidFill>
                <a:schemeClr val="bg1"/>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3802831146"/>
              </p:ext>
            </p:extLst>
          </p:nvPr>
        </p:nvGraphicFramePr>
        <p:xfrm>
          <a:off x="111760" y="461727"/>
          <a:ext cx="11930888" cy="6370320"/>
        </p:xfrm>
        <a:graphic>
          <a:graphicData uri="http://schemas.openxmlformats.org/drawingml/2006/table">
            <a:tbl>
              <a:tblPr firstRow="1" bandRow="1">
                <a:tableStyleId>{5C22544A-7EE6-4342-B048-85BDC9FD1C3A}</a:tableStyleId>
              </a:tblPr>
              <a:tblGrid>
                <a:gridCol w="1552448">
                  <a:extLst>
                    <a:ext uri="{9D8B030D-6E8A-4147-A177-3AD203B41FA5}">
                      <a16:colId xmlns:a16="http://schemas.microsoft.com/office/drawing/2014/main" val="20000"/>
                    </a:ext>
                  </a:extLst>
                </a:gridCol>
                <a:gridCol w="3282696">
                  <a:extLst>
                    <a:ext uri="{9D8B030D-6E8A-4147-A177-3AD203B41FA5}">
                      <a16:colId xmlns:a16="http://schemas.microsoft.com/office/drawing/2014/main" val="20001"/>
                    </a:ext>
                  </a:extLst>
                </a:gridCol>
                <a:gridCol w="3483864">
                  <a:extLst>
                    <a:ext uri="{9D8B030D-6E8A-4147-A177-3AD203B41FA5}">
                      <a16:colId xmlns:a16="http://schemas.microsoft.com/office/drawing/2014/main" val="20002"/>
                    </a:ext>
                  </a:extLst>
                </a:gridCol>
                <a:gridCol w="3611880">
                  <a:extLst>
                    <a:ext uri="{9D8B030D-6E8A-4147-A177-3AD203B41FA5}">
                      <a16:colId xmlns:a16="http://schemas.microsoft.com/office/drawing/2014/main" val="20003"/>
                    </a:ext>
                  </a:extLst>
                </a:gridCol>
              </a:tblGrid>
              <a:tr h="800467">
                <a:tc>
                  <a:txBody>
                    <a:bodyPr/>
                    <a:lstStyle/>
                    <a:p>
                      <a:endParaRPr lang="en-US" sz="2000" dirty="0"/>
                    </a:p>
                  </a:txBody>
                  <a:tcPr/>
                </a:tc>
                <a:tc>
                  <a:txBody>
                    <a:bodyPr/>
                    <a:lstStyle/>
                    <a:p>
                      <a:pPr algn="ctr"/>
                      <a:r>
                        <a:rPr lang="en-US" sz="2400" dirty="0" smtClean="0"/>
                        <a:t>Christianity Against Culture</a:t>
                      </a:r>
                      <a:endParaRPr lang="en-US" sz="2400" dirty="0"/>
                    </a:p>
                  </a:txBody>
                  <a:tcPr/>
                </a:tc>
                <a:tc>
                  <a:txBody>
                    <a:bodyPr/>
                    <a:lstStyle/>
                    <a:p>
                      <a:pPr algn="ctr"/>
                      <a:r>
                        <a:rPr lang="en-US" sz="2400" dirty="0" smtClean="0"/>
                        <a:t>Christianity</a:t>
                      </a:r>
                      <a:r>
                        <a:rPr lang="en-US" sz="2400" baseline="0" dirty="0" smtClean="0"/>
                        <a:t> Embracing </a:t>
                      </a:r>
                      <a:r>
                        <a:rPr lang="en-US" sz="2400" dirty="0" smtClean="0"/>
                        <a:t>Culture</a:t>
                      </a:r>
                      <a:endParaRPr lang="en-US" sz="2400" dirty="0"/>
                    </a:p>
                  </a:txBody>
                  <a:tcPr/>
                </a:tc>
                <a:tc>
                  <a:txBody>
                    <a:bodyPr/>
                    <a:lstStyle/>
                    <a:p>
                      <a:pPr algn="ctr"/>
                      <a:r>
                        <a:rPr lang="en-US" sz="2400" dirty="0" smtClean="0"/>
                        <a:t>Christ Transforming</a:t>
                      </a:r>
                      <a:r>
                        <a:rPr lang="en-US" sz="2400" baseline="0" dirty="0" smtClean="0"/>
                        <a:t> Culture</a:t>
                      </a:r>
                      <a:endParaRPr lang="en-US" sz="2400" dirty="0"/>
                    </a:p>
                  </a:txBody>
                  <a:tcPr/>
                </a:tc>
                <a:extLst>
                  <a:ext uri="{0D108BD9-81ED-4DB2-BD59-A6C34878D82A}">
                    <a16:rowId xmlns:a16="http://schemas.microsoft.com/office/drawing/2014/main" val="10000"/>
                  </a:ext>
                </a:extLst>
              </a:tr>
              <a:tr h="1264075">
                <a:tc>
                  <a:txBody>
                    <a:bodyPr/>
                    <a:lstStyle/>
                    <a:p>
                      <a:r>
                        <a:rPr lang="en-US" sz="2000" b="1" dirty="0" smtClean="0">
                          <a:latin typeface="Arial Narrow" panose="020B0606020202030204" pitchFamily="34" charset="0"/>
                        </a:rPr>
                        <a:t>View</a:t>
                      </a:r>
                      <a:r>
                        <a:rPr lang="en-US" sz="2000" b="1" baseline="0" dirty="0" smtClean="0">
                          <a:latin typeface="Arial Narrow" panose="020B0606020202030204" pitchFamily="34" charset="0"/>
                        </a:rPr>
                        <a:t> of the Student</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Sinner, needs firm</a:t>
                      </a:r>
                      <a:r>
                        <a:rPr lang="en-US" sz="2000" baseline="0" dirty="0" smtClean="0">
                          <a:latin typeface="Arial Narrow" panose="020B0606020202030204" pitchFamily="34" charset="0"/>
                        </a:rPr>
                        <a:t> guidance and discipline</a:t>
                      </a:r>
                      <a:endParaRPr lang="en-US" sz="20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Narrow" panose="020B0606020202030204" pitchFamily="34" charset="0"/>
                        </a:rPr>
                        <a:t>Potentially perfect human, inherently curious</a:t>
                      </a:r>
                    </a:p>
                    <a:p>
                      <a:r>
                        <a:rPr lang="en-US" sz="2000" dirty="0" smtClean="0">
                          <a:latin typeface="Arial Narrow" panose="020B0606020202030204" pitchFamily="34" charset="0"/>
                        </a:rPr>
                        <a:t>“image of God” that resembles humanistic blank slate</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Responsible agent, can become</a:t>
                      </a:r>
                      <a:r>
                        <a:rPr lang="en-US" sz="2000" baseline="0" dirty="0" smtClean="0">
                          <a:latin typeface="Arial Narrow" panose="020B0606020202030204" pitchFamily="34" charset="0"/>
                        </a:rPr>
                        <a:t> a positive agent of change in God’s creation</a:t>
                      </a:r>
                      <a:endParaRPr lang="en-US" sz="2000" dirty="0">
                        <a:latin typeface="Arial Narrow" panose="020B0606020202030204" pitchFamily="34" charset="0"/>
                      </a:endParaRPr>
                    </a:p>
                  </a:txBody>
                  <a:tcPr/>
                </a:tc>
                <a:extLst>
                  <a:ext uri="{0D108BD9-81ED-4DB2-BD59-A6C34878D82A}">
                    <a16:rowId xmlns:a16="http://schemas.microsoft.com/office/drawing/2014/main" val="10001"/>
                  </a:ext>
                </a:extLst>
              </a:tr>
              <a:tr h="1558046">
                <a:tc>
                  <a:txBody>
                    <a:bodyPr/>
                    <a:lstStyle/>
                    <a:p>
                      <a:r>
                        <a:rPr lang="en-US" sz="2000" b="1" dirty="0" smtClean="0">
                          <a:latin typeface="Arial Narrow" panose="020B0606020202030204" pitchFamily="34" charset="0"/>
                        </a:rPr>
                        <a:t>View of Knowledge </a:t>
                      </a:r>
                    </a:p>
                    <a:p>
                      <a:r>
                        <a:rPr lang="en-US" sz="2000" b="1" dirty="0" smtClean="0">
                          <a:latin typeface="Arial Narrow" panose="020B0606020202030204" pitchFamily="34" charset="0"/>
                        </a:rPr>
                        <a:t>&amp; the Curriculum</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Stick to the classics – less risk of being tainted by the world, “integrated” curriculum</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Embrace modern curriculum</a:t>
                      </a:r>
                      <a:r>
                        <a:rPr lang="en-US" sz="2000" baseline="0" dirty="0" smtClean="0">
                          <a:latin typeface="Arial Narrow" panose="020B0606020202030204" pitchFamily="34" charset="0"/>
                        </a:rPr>
                        <a:t> &amp; methods, Christianize them, focus on acting out faith in social justice projects</a:t>
                      </a:r>
                      <a:endParaRPr lang="en-US" sz="2000" dirty="0">
                        <a:latin typeface="Arial Narrow" panose="020B0606020202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Narrow" panose="020B0606020202030204" pitchFamily="34" charset="0"/>
                        </a:rPr>
                        <a:t>Learning how to live out a biblical worldview </a:t>
                      </a:r>
                      <a:r>
                        <a:rPr lang="en-US" sz="2000" baseline="0" dirty="0" smtClean="0">
                          <a:latin typeface="Arial Narrow" panose="020B0606020202030204" pitchFamily="34" charset="0"/>
                        </a:rPr>
                        <a:t>in all areas of life—real issues.</a:t>
                      </a:r>
                      <a:endParaRPr lang="en-US" sz="2000" dirty="0" smtClean="0">
                        <a:latin typeface="Arial Narrow" panose="020B0606020202030204" pitchFamily="34" charset="0"/>
                      </a:endParaRPr>
                    </a:p>
                    <a:p>
                      <a:r>
                        <a:rPr lang="en-US" sz="2000" dirty="0" smtClean="0">
                          <a:latin typeface="Arial Narrow" panose="020B0606020202030204" pitchFamily="34" charset="0"/>
                        </a:rPr>
                        <a:t>Don’t shun culture </a:t>
                      </a:r>
                      <a:r>
                        <a:rPr lang="en-US" sz="2000" i="1" dirty="0" smtClean="0">
                          <a:latin typeface="Arial Narrow" panose="020B0606020202030204" pitchFamily="34" charset="0"/>
                        </a:rPr>
                        <a:t>or</a:t>
                      </a:r>
                      <a:r>
                        <a:rPr lang="en-US" sz="2000" dirty="0" smtClean="0">
                          <a:latin typeface="Arial Narrow" panose="020B0606020202030204" pitchFamily="34" charset="0"/>
                        </a:rPr>
                        <a:t> try to Christianize it.  </a:t>
                      </a:r>
                      <a:endParaRPr lang="en-US" sz="2000" dirty="0">
                        <a:latin typeface="Arial Narrow" panose="020B0606020202030204" pitchFamily="34" charset="0"/>
                      </a:endParaRPr>
                    </a:p>
                  </a:txBody>
                  <a:tcPr/>
                </a:tc>
                <a:extLst>
                  <a:ext uri="{0D108BD9-81ED-4DB2-BD59-A6C34878D82A}">
                    <a16:rowId xmlns:a16="http://schemas.microsoft.com/office/drawing/2014/main" val="10002"/>
                  </a:ext>
                </a:extLst>
              </a:tr>
              <a:tr h="1264075">
                <a:tc>
                  <a:txBody>
                    <a:bodyPr/>
                    <a:lstStyle/>
                    <a:p>
                      <a:r>
                        <a:rPr lang="en-US" sz="2000" b="1" dirty="0" smtClean="0">
                          <a:latin typeface="Arial Narrow" panose="020B0606020202030204" pitchFamily="34" charset="0"/>
                        </a:rPr>
                        <a:t>View of the Teacher</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Authoritarian,</a:t>
                      </a:r>
                      <a:r>
                        <a:rPr lang="en-US" sz="2000" baseline="0" dirty="0" smtClean="0">
                          <a:latin typeface="Arial Narrow" panose="020B0606020202030204" pitchFamily="34" charset="0"/>
                        </a:rPr>
                        <a:t> knowledge expert</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More permissive, fellow traveler, “guide on the side”</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More experienced, expertly trained coac</a:t>
                      </a:r>
                      <a:r>
                        <a:rPr lang="en-US" sz="2000" baseline="0" dirty="0" smtClean="0">
                          <a:latin typeface="Arial Narrow" panose="020B0606020202030204" pitchFamily="34" charset="0"/>
                        </a:rPr>
                        <a:t>h with divine calling—authoritative, situational management</a:t>
                      </a:r>
                      <a:endParaRPr lang="en-US" sz="2000" dirty="0">
                        <a:latin typeface="Arial Narrow" panose="020B0606020202030204" pitchFamily="34" charset="0"/>
                      </a:endParaRPr>
                    </a:p>
                  </a:txBody>
                  <a:tcPr/>
                </a:tc>
                <a:extLst>
                  <a:ext uri="{0D108BD9-81ED-4DB2-BD59-A6C34878D82A}">
                    <a16:rowId xmlns:a16="http://schemas.microsoft.com/office/drawing/2014/main" val="10003"/>
                  </a:ext>
                </a:extLst>
              </a:tr>
              <a:tr h="1290154">
                <a:tc>
                  <a:txBody>
                    <a:bodyPr/>
                    <a:lstStyle/>
                    <a:p>
                      <a:r>
                        <a:rPr lang="en-US" sz="2000" b="1" dirty="0" smtClean="0">
                          <a:latin typeface="Arial Narrow" panose="020B0606020202030204" pitchFamily="34" charset="0"/>
                        </a:rPr>
                        <a:t>View of Work &amp; Avocations</a:t>
                      </a:r>
                      <a:endParaRPr lang="en-US" sz="2000" b="1" dirty="0">
                        <a:latin typeface="Arial Narrow" panose="020B0606020202030204" pitchFamily="34" charset="0"/>
                      </a:endParaRPr>
                    </a:p>
                  </a:txBody>
                  <a:tcPr/>
                </a:tc>
                <a:tc>
                  <a:txBody>
                    <a:bodyPr/>
                    <a:lstStyle/>
                    <a:p>
                      <a:r>
                        <a:rPr lang="en-US" sz="2000" dirty="0" smtClean="0">
                          <a:latin typeface="Arial Narrow" panose="020B0606020202030204" pitchFamily="34" charset="0"/>
                        </a:rPr>
                        <a:t>Training for a job – maybe a “good” job to be able to support family</a:t>
                      </a:r>
                      <a:r>
                        <a:rPr lang="en-US" sz="2000" baseline="0" dirty="0" smtClean="0">
                          <a:latin typeface="Arial Narrow" panose="020B0606020202030204" pitchFamily="34" charset="0"/>
                        </a:rPr>
                        <a:t> &amp; church obligations. Avocation is often evangelistic.</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Do everything to the glory of God, focus on excellence, enjoy the blessings</a:t>
                      </a:r>
                      <a:r>
                        <a:rPr lang="en-US" sz="2000" baseline="0" dirty="0" smtClean="0">
                          <a:latin typeface="Arial Narrow" panose="020B0606020202030204" pitchFamily="34" charset="0"/>
                        </a:rPr>
                        <a:t> you’ve earned</a:t>
                      </a:r>
                      <a:endParaRPr lang="en-US" sz="2000" dirty="0">
                        <a:latin typeface="Arial Narrow" panose="020B0606020202030204" pitchFamily="34" charset="0"/>
                      </a:endParaRPr>
                    </a:p>
                  </a:txBody>
                  <a:tcPr/>
                </a:tc>
                <a:tc>
                  <a:txBody>
                    <a:bodyPr/>
                    <a:lstStyle/>
                    <a:p>
                      <a:r>
                        <a:rPr lang="en-US" sz="2000" dirty="0" smtClean="0">
                          <a:latin typeface="Arial Narrow" panose="020B0606020202030204" pitchFamily="34" charset="0"/>
                        </a:rPr>
                        <a:t>Different opportunities</a:t>
                      </a:r>
                      <a:r>
                        <a:rPr lang="en-US" sz="2000" baseline="0" dirty="0" smtClean="0">
                          <a:latin typeface="Arial Narrow" panose="020B0606020202030204" pitchFamily="34" charset="0"/>
                        </a:rPr>
                        <a:t> to transform/redeem culture instead of shunning it or just accepting it.  </a:t>
                      </a:r>
                      <a:endParaRPr lang="en-US" sz="2000" dirty="0">
                        <a:latin typeface="Arial Narrow" panose="020B060602020203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526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www.ebibleteacher.com/sites/default/files/powerpoint-backgrounds/1/OctoberShining.jpg?131103074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036" y="0"/>
            <a:ext cx="12210035"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53390" y="1889947"/>
            <a:ext cx="11285220" cy="4530286"/>
          </a:xfrm>
          <a:prstGeom prst="rect">
            <a:avLst/>
          </a:prstGeom>
          <a:solidFill>
            <a:srgbClr val="5D031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440286" y="614407"/>
            <a:ext cx="11309338" cy="1189298"/>
          </a:xfrm>
          <a:prstGeom prst="rect">
            <a:avLst/>
          </a:prstGeom>
          <a:solidFill>
            <a:srgbClr val="5D031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38200" y="365125"/>
            <a:ext cx="10515600" cy="1625600"/>
          </a:xfrm>
        </p:spPr>
        <p:txBody>
          <a:bodyPr/>
          <a:lstStyle/>
          <a:p>
            <a:r>
              <a:rPr lang="en-US" dirty="0" smtClean="0">
                <a:solidFill>
                  <a:schemeClr val="accent2">
                    <a:lumMod val="60000"/>
                    <a:lumOff val="40000"/>
                  </a:schemeClr>
                </a:solidFill>
              </a:rPr>
              <a:t>Student Questions ~ Teaching as Ministry</a:t>
            </a:r>
            <a:br>
              <a:rPr lang="en-US" dirty="0" smtClean="0">
                <a:solidFill>
                  <a:schemeClr val="accent2">
                    <a:lumMod val="60000"/>
                    <a:lumOff val="40000"/>
                  </a:schemeClr>
                </a:solidFill>
              </a:rPr>
            </a:br>
            <a:r>
              <a:rPr lang="en-US" sz="3200" i="1" dirty="0" smtClean="0">
                <a:solidFill>
                  <a:schemeClr val="accent2">
                    <a:lumMod val="60000"/>
                    <a:lumOff val="40000"/>
                  </a:schemeClr>
                </a:solidFill>
              </a:rPr>
              <a:t>~ do 1 Q this slide + 1 Q next 2 slides</a:t>
            </a:r>
            <a:endParaRPr lang="en-US" sz="3200" i="1" dirty="0">
              <a:solidFill>
                <a:schemeClr val="accent2">
                  <a:lumMod val="60000"/>
                  <a:lumOff val="40000"/>
                </a:schemeClr>
              </a:solidFill>
            </a:endParaRPr>
          </a:p>
        </p:txBody>
      </p:sp>
      <p:sp>
        <p:nvSpPr>
          <p:cNvPr id="3" name="Content Placeholder 2"/>
          <p:cNvSpPr>
            <a:spLocks noGrp="1"/>
          </p:cNvSpPr>
          <p:nvPr>
            <p:ph idx="1"/>
          </p:nvPr>
        </p:nvSpPr>
        <p:spPr>
          <a:xfrm>
            <a:off x="581192" y="1873188"/>
            <a:ext cx="11157418" cy="4669655"/>
          </a:xfrm>
        </p:spPr>
        <p:txBody>
          <a:bodyPr anchor="t">
            <a:normAutofit/>
          </a:bodyPr>
          <a:lstStyle/>
          <a:p>
            <a:pPr marL="514350" indent="-514350">
              <a:buFont typeface="+mj-lt"/>
              <a:buAutoNum type="arabicPeriod"/>
            </a:pPr>
            <a:r>
              <a:rPr lang="en-US" sz="2400" dirty="0">
                <a:solidFill>
                  <a:schemeClr val="bg1"/>
                </a:solidFill>
                <a:latin typeface="LatoWeb"/>
                <a:ea typeface="Calibri" panose="020F0502020204030204" pitchFamily="34" charset="0"/>
                <a:cs typeface="Helvetica" panose="020B0604020202020204" pitchFamily="34" charset="0"/>
              </a:rPr>
              <a:t>What are some ways a teacher can try to build a relationship with students?    Students come from all aspects of life, like we talked about last class, how can a teacher that can’t really relate to some of the students home life, what should the teacher do then?</a:t>
            </a: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r>
              <a:rPr lang="en-US" sz="2400" b="1" dirty="0">
                <a:solidFill>
                  <a:schemeClr val="bg1"/>
                </a:solidFill>
              </a:rPr>
              <a:t>What time is the right time to stop being conservative and do more of the revolutionary aspect?</a:t>
            </a:r>
            <a:endParaRPr lang="en-US" sz="2400" dirty="0">
              <a:solidFill>
                <a:schemeClr val="bg1"/>
              </a:solidFill>
            </a:endParaRPr>
          </a:p>
          <a:p>
            <a:pPr marL="342900" indent="-342900">
              <a:buFont typeface="+mj-lt"/>
              <a:buAutoNum type="arabicPeriod"/>
            </a:pPr>
            <a:r>
              <a:rPr lang="en-US" sz="2400" dirty="0" smtClean="0">
                <a:solidFill>
                  <a:schemeClr val="bg1"/>
                </a:solidFill>
              </a:rPr>
              <a:t>How </a:t>
            </a:r>
            <a:r>
              <a:rPr lang="en-US" sz="2400" dirty="0">
                <a:solidFill>
                  <a:schemeClr val="bg1"/>
                </a:solidFill>
              </a:rPr>
              <a:t>can teachers get students to recognize they are </a:t>
            </a:r>
            <a:r>
              <a:rPr lang="en-US" sz="2400" dirty="0" smtClean="0">
                <a:solidFill>
                  <a:schemeClr val="bg1"/>
                </a:solidFill>
              </a:rPr>
              <a:t/>
            </a:r>
            <a:br>
              <a:rPr lang="en-US" sz="2400" dirty="0" smtClean="0">
                <a:solidFill>
                  <a:schemeClr val="bg1"/>
                </a:solidFill>
              </a:rPr>
            </a:br>
            <a:r>
              <a:rPr lang="en-US" sz="2400" dirty="0" smtClean="0">
                <a:solidFill>
                  <a:schemeClr val="bg1"/>
                </a:solidFill>
              </a:rPr>
              <a:t>fallen </a:t>
            </a:r>
            <a:r>
              <a:rPr lang="en-US" sz="2400" dirty="0">
                <a:solidFill>
                  <a:schemeClr val="bg1"/>
                </a:solidFill>
              </a:rPr>
              <a:t>in subjects such as mathematics?</a:t>
            </a:r>
          </a:p>
          <a:p>
            <a:pPr marL="342900" indent="-342900">
              <a:buFont typeface="+mj-lt"/>
              <a:buAutoNum type="arabicPeriod"/>
            </a:pPr>
            <a:r>
              <a:rPr lang="en-US" sz="2400" dirty="0">
                <a:solidFill>
                  <a:schemeClr val="bg1"/>
                </a:solidFill>
              </a:rPr>
              <a:t>Is their more to teaching Christianly than just </a:t>
            </a:r>
            <a:r>
              <a:rPr lang="en-US" sz="2400" dirty="0" smtClean="0">
                <a:solidFill>
                  <a:schemeClr val="bg1"/>
                </a:solidFill>
              </a:rPr>
              <a:t/>
            </a:r>
            <a:br>
              <a:rPr lang="en-US" sz="2400" dirty="0" smtClean="0">
                <a:solidFill>
                  <a:schemeClr val="bg1"/>
                </a:solidFill>
              </a:rPr>
            </a:br>
            <a:r>
              <a:rPr lang="en-US" sz="2400" dirty="0" smtClean="0">
                <a:solidFill>
                  <a:schemeClr val="bg1"/>
                </a:solidFill>
              </a:rPr>
              <a:t>“</a:t>
            </a:r>
            <a:r>
              <a:rPr lang="en-US" sz="2400" dirty="0">
                <a:solidFill>
                  <a:schemeClr val="bg1"/>
                </a:solidFill>
              </a:rPr>
              <a:t>loving God’s children”?</a:t>
            </a:r>
          </a:p>
          <a:p>
            <a:pPr marL="342900" indent="-342900">
              <a:buFont typeface="+mj-lt"/>
              <a:buAutoNum type="arabicPeriod"/>
            </a:pPr>
            <a:r>
              <a:rPr lang="en-US" sz="2400" dirty="0">
                <a:solidFill>
                  <a:schemeClr val="bg1"/>
                </a:solidFill>
              </a:rPr>
              <a:t>If you had Christian education, do you think that it </a:t>
            </a:r>
            <a:r>
              <a:rPr lang="en-US" sz="2400" dirty="0" smtClean="0">
                <a:solidFill>
                  <a:schemeClr val="bg1"/>
                </a:solidFill>
              </a:rPr>
              <a:t/>
            </a:r>
            <a:br>
              <a:rPr lang="en-US" sz="2400" dirty="0" smtClean="0">
                <a:solidFill>
                  <a:schemeClr val="bg1"/>
                </a:solidFill>
              </a:rPr>
            </a:br>
            <a:r>
              <a:rPr lang="en-US" sz="2400" dirty="0" smtClean="0">
                <a:solidFill>
                  <a:schemeClr val="bg1"/>
                </a:solidFill>
              </a:rPr>
              <a:t>helped </a:t>
            </a:r>
            <a:r>
              <a:rPr lang="en-US" sz="2400" dirty="0">
                <a:solidFill>
                  <a:schemeClr val="bg1"/>
                </a:solidFill>
              </a:rPr>
              <a:t>during your formative years direct you to God</a:t>
            </a:r>
            <a:r>
              <a:rPr lang="en-US" sz="2400" dirty="0" smtClean="0">
                <a:solidFill>
                  <a:schemeClr val="bg1"/>
                </a:solidFill>
              </a:rPr>
              <a:t>?</a:t>
            </a:r>
            <a:endParaRPr lang="en-US" sz="2400" dirty="0"/>
          </a:p>
          <a:p>
            <a:pPr marL="514350" indent="-514350">
              <a:buFont typeface="+mj-lt"/>
              <a:buAutoNum type="arabicPeriod"/>
            </a:pPr>
            <a:endParaRPr lang="en-US" sz="1000" dirty="0" smtClean="0">
              <a:solidFill>
                <a:schemeClr val="bg1"/>
              </a:solidFill>
              <a:effectLst/>
            </a:endParaRPr>
          </a:p>
          <a:p>
            <a:pPr marL="514350" indent="-514350">
              <a:buFont typeface="+mj-lt"/>
              <a:buAutoNum type="arabicPeriod"/>
            </a:pPr>
            <a:endParaRPr lang="en-US" sz="1000" dirty="0" smtClean="0">
              <a:solidFill>
                <a:schemeClr val="bg1"/>
              </a:solidFill>
              <a:effectLst/>
            </a:endParaRPr>
          </a:p>
          <a:p>
            <a:pPr marL="514350" indent="-514350">
              <a:buFont typeface="+mj-lt"/>
              <a:buAutoNum type="arabicPeriod"/>
            </a:pPr>
            <a:endParaRPr lang="en-US" sz="1000" b="1" dirty="0" smtClean="0">
              <a:solidFill>
                <a:schemeClr val="bg1"/>
              </a:solidFill>
              <a:effectLst/>
            </a:endParaRPr>
          </a:p>
          <a:p>
            <a:pPr marL="514350" indent="-514350">
              <a:buFont typeface="+mj-lt"/>
              <a:buAutoNum type="arabicPeriod"/>
            </a:pPr>
            <a:endParaRPr lang="en-US" sz="1000" dirty="0" smtClean="0">
              <a:solidFill>
                <a:schemeClr val="bg1"/>
              </a:solidFill>
              <a:effectLst/>
            </a:endParaRPr>
          </a:p>
          <a:p>
            <a:endParaRPr lang="en-US" sz="1000" u="sng" dirty="0" smtClean="0">
              <a:solidFill>
                <a:schemeClr val="bg1"/>
              </a:solidFill>
              <a:effectLst/>
            </a:endParaRPr>
          </a:p>
          <a:p>
            <a:endParaRPr lang="en-US" sz="2800" u="sng" dirty="0">
              <a:solidFill>
                <a:schemeClr val="bg1"/>
              </a:solidFill>
              <a:effectLst/>
            </a:endParaRPr>
          </a:p>
          <a:p>
            <a:endParaRPr lang="en-US" sz="2800" u="sng" dirty="0" smtClean="0">
              <a:solidFill>
                <a:schemeClr val="bg1"/>
              </a:solidFill>
              <a:effectLst/>
            </a:endParaRPr>
          </a:p>
          <a:p>
            <a:endParaRPr lang="en-US" sz="2800" u="sng" dirty="0">
              <a:solidFill>
                <a:schemeClr val="bg1"/>
              </a:solidFill>
              <a:effectLst/>
            </a:endParaRPr>
          </a:p>
          <a:p>
            <a:endParaRPr lang="en-US" dirty="0">
              <a:solidFill>
                <a:schemeClr val="bg1"/>
              </a:solidFill>
            </a:endParaRPr>
          </a:p>
        </p:txBody>
      </p:sp>
      <p:pic>
        <p:nvPicPr>
          <p:cNvPr id="5"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1154042"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569474" y="1186542"/>
            <a:ext cx="584568" cy="608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starlight-tower.com/images/starlight_tower/The_Thinker_Rodin-2.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984906" y="1186542"/>
            <a:ext cx="584568" cy="608029"/>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12" name="Picture 2" descr="Image result for think pair share"/>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226209" y="3735876"/>
            <a:ext cx="3746855" cy="281014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8324989" y="3819908"/>
            <a:ext cx="3533775" cy="2600325"/>
          </a:xfrm>
          <a:prstGeom prst="rect">
            <a:avLst/>
          </a:prstGeom>
          <a:solidFill>
            <a:schemeClr val="accent5">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35232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1897</Words>
  <Application>Microsoft Office PowerPoint</Application>
  <PresentationFormat>Widescreen</PresentationFormat>
  <Paragraphs>239</Paragraphs>
  <Slides>17</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MS Mincho</vt:lpstr>
      <vt:lpstr>Aharoni</vt:lpstr>
      <vt:lpstr>Arial</vt:lpstr>
      <vt:lpstr>Arial Narrow</vt:lpstr>
      <vt:lpstr>Calibri</vt:lpstr>
      <vt:lpstr>Calibri Light</vt:lpstr>
      <vt:lpstr>Helvetica</vt:lpstr>
      <vt:lpstr>LatoWeb</vt:lpstr>
      <vt:lpstr>Symbol</vt:lpstr>
      <vt:lpstr>Times New Roman</vt:lpstr>
      <vt:lpstr>Wingdings</vt:lpstr>
      <vt:lpstr>Office Theme</vt:lpstr>
      <vt:lpstr>Week 10 Knight Chapter 10 Personal PoE &amp; Christian Approach</vt:lpstr>
      <vt:lpstr>PowerPoint Presentation</vt:lpstr>
      <vt:lpstr>PowerPoint Presentation</vt:lpstr>
      <vt:lpstr>PowerPoint Presentation</vt:lpstr>
      <vt:lpstr>Prevailing metaphors in your  view of curriculum papers</vt:lpstr>
      <vt:lpstr>Building a Christian philosophy of education</vt:lpstr>
      <vt:lpstr>PowerPoint Presentation</vt:lpstr>
      <vt:lpstr>Different Christian Approaches</vt:lpstr>
      <vt:lpstr>Student Questions ~ Teaching as Ministry ~ do 1 Q this slide + 1 Q next 2 slides</vt:lpstr>
      <vt:lpstr>Student Questions ~ Teaching as Ministry ~ do 1 Q this slide + 1 Q next 2 slides</vt:lpstr>
      <vt:lpstr>Prof’s Questions ~ Teaching as Ministry</vt:lpstr>
      <vt:lpstr>Student Questions ~ Christian  view of  Curriculum~ do 1 Q this slide + 1 Q next 2 slides</vt:lpstr>
      <vt:lpstr>Prof’s Questions ~ Christian  view of Curriculum</vt:lpstr>
      <vt:lpstr>Prof’s Questions ~ Christian  view of Curriculum</vt:lpstr>
      <vt:lpstr>Knight’s approach to teaching literature ~ replicate in content area groups (PE, Business/Math, Biology, Social Studies/Hist/PoliSci, The Arts)</vt:lpstr>
      <vt:lpstr>Knight’s approach to teaching literature ~ replicate in content area groups (PE, Business/Math, Biology, Social Studies/Hist/PoliSci, The Arts)</vt:lpstr>
      <vt:lpstr>Final Knight quotations</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61</cp:revision>
  <dcterms:created xsi:type="dcterms:W3CDTF">2016-11-08T20:38:59Z</dcterms:created>
  <dcterms:modified xsi:type="dcterms:W3CDTF">2017-11-08T00:02:05Z</dcterms:modified>
</cp:coreProperties>
</file>