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handoutMasterIdLst>
    <p:handoutMasterId r:id="rId9"/>
  </p:handoutMasterIdLst>
  <p:sldIdLst>
    <p:sldId id="257" r:id="rId2"/>
    <p:sldId id="261" r:id="rId3"/>
    <p:sldId id="282" r:id="rId4"/>
    <p:sldId id="258" r:id="rId5"/>
    <p:sldId id="283" r:id="rId6"/>
    <p:sldId id="284" r:id="rId7"/>
  </p:sldIdLst>
  <p:sldSz cx="12192000" cy="6858000"/>
  <p:notesSz cx="9309100" cy="7023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860E"/>
    <a:srgbClr val="FFFFFF"/>
    <a:srgbClr val="FFCE33"/>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94478" autoAdjust="0"/>
  </p:normalViewPr>
  <p:slideViewPr>
    <p:cSldViewPr snapToGrid="0">
      <p:cViewPr varScale="1">
        <p:scale>
          <a:sx n="81" d="100"/>
          <a:sy n="81" d="100"/>
        </p:scale>
        <p:origin x="144" y="48"/>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237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5273003" y="0"/>
            <a:ext cx="4033943" cy="352375"/>
          </a:xfrm>
          <a:prstGeom prst="rect">
            <a:avLst/>
          </a:prstGeom>
        </p:spPr>
        <p:txBody>
          <a:bodyPr vert="horz" lIns="93324" tIns="46662" rIns="93324" bIns="46662" rtlCol="0"/>
          <a:lstStyle>
            <a:lvl1pPr algn="r">
              <a:defRPr sz="1200"/>
            </a:lvl1pPr>
          </a:lstStyle>
          <a:p>
            <a:fld id="{A493F102-5597-4217-95E5-70FB535CB32A}" type="datetimeFigureOut">
              <a:rPr lang="en-US" smtClean="0"/>
              <a:t>11/14/2017</a:t>
            </a:fld>
            <a:endParaRPr lang="en-US"/>
          </a:p>
        </p:txBody>
      </p:sp>
      <p:sp>
        <p:nvSpPr>
          <p:cNvPr id="4" name="Footer Placeholder 3"/>
          <p:cNvSpPr>
            <a:spLocks noGrp="1"/>
          </p:cNvSpPr>
          <p:nvPr>
            <p:ph type="ftr" sz="quarter" idx="2"/>
          </p:nvPr>
        </p:nvSpPr>
        <p:spPr>
          <a:xfrm>
            <a:off x="0" y="6670726"/>
            <a:ext cx="4033943" cy="352374"/>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5273003" y="6670726"/>
            <a:ext cx="4033943" cy="352374"/>
          </a:xfrm>
          <a:prstGeom prst="rect">
            <a:avLst/>
          </a:prstGeom>
        </p:spPr>
        <p:txBody>
          <a:bodyPr vert="horz" lIns="93324" tIns="46662" rIns="93324" bIns="46662" rtlCol="0" anchor="b"/>
          <a:lstStyle>
            <a:lvl1pPr algn="r">
              <a:defRPr sz="1200"/>
            </a:lvl1pPr>
          </a:lstStyle>
          <a:p>
            <a:fld id="{0ABC5556-CDDC-462D-AF4A-6E85872C36B8}" type="slidenum">
              <a:rPr lang="en-US" smtClean="0"/>
              <a:t>‹#›</a:t>
            </a:fld>
            <a:endParaRPr lang="en-US"/>
          </a:p>
        </p:txBody>
      </p:sp>
    </p:spTree>
    <p:extLst>
      <p:ext uri="{BB962C8B-B14F-4D97-AF65-F5344CB8AC3E}">
        <p14:creationId xmlns:p14="http://schemas.microsoft.com/office/powerpoint/2010/main" val="919690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237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5273003" y="0"/>
            <a:ext cx="4033943" cy="352375"/>
          </a:xfrm>
          <a:prstGeom prst="rect">
            <a:avLst/>
          </a:prstGeom>
        </p:spPr>
        <p:txBody>
          <a:bodyPr vert="horz" lIns="93324" tIns="46662" rIns="93324" bIns="46662" rtlCol="0"/>
          <a:lstStyle>
            <a:lvl1pPr algn="r">
              <a:defRPr sz="1200"/>
            </a:lvl1pPr>
          </a:lstStyle>
          <a:p>
            <a:fld id="{6B33F4B8-6B3D-42F5-88B3-29124C9C4CBB}" type="datetimeFigureOut">
              <a:rPr lang="en-US" smtClean="0"/>
              <a:t>11/14/2017</a:t>
            </a:fld>
            <a:endParaRPr lang="en-US"/>
          </a:p>
        </p:txBody>
      </p:sp>
      <p:sp>
        <p:nvSpPr>
          <p:cNvPr id="4" name="Slide Image Placeholder 3"/>
          <p:cNvSpPr>
            <a:spLocks noGrp="1" noRot="1" noChangeAspect="1"/>
          </p:cNvSpPr>
          <p:nvPr>
            <p:ph type="sldImg" idx="2"/>
          </p:nvPr>
        </p:nvSpPr>
        <p:spPr>
          <a:xfrm>
            <a:off x="2547938" y="877888"/>
            <a:ext cx="4213225" cy="2370137"/>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930910" y="3379866"/>
            <a:ext cx="7447280" cy="2765346"/>
          </a:xfrm>
          <a:prstGeom prst="rect">
            <a:avLst/>
          </a:prstGeom>
        </p:spPr>
        <p:txBody>
          <a:bodyPr vert="horz" lIns="93324" tIns="46662" rIns="93324" bIns="4666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70726"/>
            <a:ext cx="4033943" cy="352374"/>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5273003" y="6670726"/>
            <a:ext cx="4033943" cy="352374"/>
          </a:xfrm>
          <a:prstGeom prst="rect">
            <a:avLst/>
          </a:prstGeom>
        </p:spPr>
        <p:txBody>
          <a:bodyPr vert="horz" lIns="93324" tIns="46662" rIns="93324" bIns="46662" rtlCol="0" anchor="b"/>
          <a:lstStyle>
            <a:lvl1pPr algn="r">
              <a:defRPr sz="1200"/>
            </a:lvl1pPr>
          </a:lstStyle>
          <a:p>
            <a:fld id="{B6D3D3CE-4437-4BF0-8D9B-C01EDFBE7888}" type="slidenum">
              <a:rPr lang="en-US" smtClean="0"/>
              <a:t>‹#›</a:t>
            </a:fld>
            <a:endParaRPr lang="en-US"/>
          </a:p>
        </p:txBody>
      </p:sp>
    </p:spTree>
    <p:extLst>
      <p:ext uri="{BB962C8B-B14F-4D97-AF65-F5344CB8AC3E}">
        <p14:creationId xmlns:p14="http://schemas.microsoft.com/office/powerpoint/2010/main" val="3656144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D3D3CE-4437-4BF0-8D9B-C01EDFBE7888}" type="slidenum">
              <a:rPr lang="en-US" smtClean="0"/>
              <a:t>1</a:t>
            </a:fld>
            <a:endParaRPr lang="en-US"/>
          </a:p>
        </p:txBody>
      </p:sp>
    </p:spTree>
    <p:extLst>
      <p:ext uri="{BB962C8B-B14F-4D97-AF65-F5344CB8AC3E}">
        <p14:creationId xmlns:p14="http://schemas.microsoft.com/office/powerpoint/2010/main" val="3667611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pPr>
            <a:r>
              <a:rPr lang="en-US" sz="2600" dirty="0">
                <a:effectLst>
                  <a:outerShdw blurRad="38100" dist="38100" dir="2700000" algn="tl">
                    <a:srgbClr val="000000">
                      <a:alpha val="43137"/>
                    </a:srgbClr>
                  </a:outerShdw>
                </a:effectLst>
              </a:rPr>
              <a:t>Teacher must control sinful, often spoiled students</a:t>
            </a:r>
          </a:p>
          <a:p>
            <a:pPr>
              <a:lnSpc>
                <a:spcPct val="120000"/>
              </a:lnSpc>
            </a:pPr>
            <a:r>
              <a:rPr lang="en-US" sz="2600" dirty="0">
                <a:effectLst>
                  <a:outerShdw blurRad="38100" dist="38100" dir="2700000" algn="tl">
                    <a:srgbClr val="000000">
                      <a:alpha val="43137"/>
                    </a:srgbClr>
                  </a:outerShdw>
                </a:effectLst>
              </a:rPr>
              <a:t>Learn strategies for controlling:  classroom management plan, reward system, </a:t>
            </a:r>
            <a:br>
              <a:rPr lang="en-US" sz="2600" dirty="0">
                <a:effectLst>
                  <a:outerShdw blurRad="38100" dist="38100" dir="2700000" algn="tl">
                    <a:srgbClr val="000000">
                      <a:alpha val="43137"/>
                    </a:srgbClr>
                  </a:outerShdw>
                </a:effectLst>
              </a:rPr>
            </a:br>
            <a:r>
              <a:rPr lang="en-US" sz="2600" dirty="0">
                <a:effectLst>
                  <a:outerShdw blurRad="38100" dist="38100" dir="2700000" algn="tl">
                    <a:srgbClr val="000000">
                      <a:alpha val="43137"/>
                    </a:srgbClr>
                  </a:outerShdw>
                </a:effectLst>
              </a:rPr>
              <a:t>eyes in the back of your head, don’t smile till Christmas, etc.</a:t>
            </a:r>
          </a:p>
          <a:p>
            <a:pPr marL="699927" lvl="2">
              <a:lnSpc>
                <a:spcPct val="120000"/>
              </a:lnSpc>
            </a:pPr>
            <a:r>
              <a:rPr lang="en-US" sz="2600" dirty="0">
                <a:effectLst>
                  <a:outerShdw blurRad="38100" dist="38100" dir="2700000" algn="tl">
                    <a:srgbClr val="000000">
                      <a:alpha val="43137"/>
                    </a:srgbClr>
                  </a:outerShdw>
                </a:effectLst>
              </a:rPr>
              <a:t>Skinner  </a:t>
            </a:r>
          </a:p>
          <a:p>
            <a:pPr>
              <a:lnSpc>
                <a:spcPct val="120000"/>
              </a:lnSpc>
            </a:pPr>
            <a:r>
              <a:rPr lang="en-US" sz="2600" dirty="0">
                <a:effectLst>
                  <a:outerShdw blurRad="38100" dist="38100" dir="2700000" algn="tl">
                    <a:srgbClr val="000000">
                      <a:alpha val="43137"/>
                    </a:srgbClr>
                  </a:outerShdw>
                </a:effectLst>
              </a:rPr>
              <a:t>Teaching as “tent making,” being “salt and light” in the moral wasteland </a:t>
            </a:r>
            <a:br>
              <a:rPr lang="en-US" sz="2600" dirty="0">
                <a:effectLst>
                  <a:outerShdw blurRad="38100" dist="38100" dir="2700000" algn="tl">
                    <a:srgbClr val="000000">
                      <a:alpha val="43137"/>
                    </a:srgbClr>
                  </a:outerShdw>
                </a:effectLst>
              </a:rPr>
            </a:br>
            <a:r>
              <a:rPr lang="en-US" sz="2600" dirty="0">
                <a:effectLst>
                  <a:outerShdw blurRad="38100" dist="38100" dir="2700000" algn="tl">
                    <a:srgbClr val="000000">
                      <a:alpha val="43137"/>
                    </a:srgbClr>
                  </a:outerShdw>
                </a:effectLst>
              </a:rPr>
              <a:t>of the public schools.  Undercover evangelists in the public schools.</a:t>
            </a:r>
          </a:p>
          <a:p>
            <a:pPr>
              <a:lnSpc>
                <a:spcPct val="120000"/>
              </a:lnSpc>
            </a:pPr>
            <a:r>
              <a:rPr lang="en-US" sz="2600" dirty="0">
                <a:effectLst>
                  <a:outerShdw blurRad="38100" dist="38100" dir="2700000" algn="tl">
                    <a:srgbClr val="000000">
                      <a:alpha val="43137"/>
                    </a:srgbClr>
                  </a:outerShdw>
                </a:effectLst>
              </a:rPr>
              <a:t>Teaching is controlling and converting.  Curriculum is to be “covered.”</a:t>
            </a:r>
          </a:p>
          <a:p>
            <a:pPr>
              <a:lnSpc>
                <a:spcPct val="120000"/>
              </a:lnSpc>
            </a:pPr>
            <a:r>
              <a:rPr lang="en-US" sz="2600" dirty="0">
                <a:effectLst>
                  <a:outerShdw blurRad="38100" dist="38100" dir="2700000" algn="tl">
                    <a:srgbClr val="000000">
                      <a:alpha val="43137"/>
                    </a:srgbClr>
                  </a:outerShdw>
                </a:effectLst>
              </a:rPr>
              <a:t>Students are just part of a creeping evil in our educational system and culture.  </a:t>
            </a:r>
          </a:p>
          <a:p>
            <a:pPr>
              <a:lnSpc>
                <a:spcPct val="120000"/>
              </a:lnSpc>
            </a:pPr>
            <a:r>
              <a:rPr lang="en-US" sz="2600" dirty="0">
                <a:effectLst>
                  <a:outerShdw blurRad="38100" dist="38100" dir="2700000" algn="tl">
                    <a:srgbClr val="000000">
                      <a:alpha val="43137"/>
                    </a:srgbClr>
                  </a:outerShdw>
                </a:effectLst>
              </a:rPr>
              <a:t>Discipline is strict to maximize producing solid citizens, hard workers, decent bosses, and faithful family and church members if at all possible.  In this view, Christian teachers are stricter than others.  </a:t>
            </a:r>
          </a:p>
          <a:p>
            <a:pPr>
              <a:lnSpc>
                <a:spcPct val="120000"/>
              </a:lnSpc>
            </a:pPr>
            <a:r>
              <a:rPr lang="en-US" sz="2600" dirty="0">
                <a:effectLst>
                  <a:outerShdw blurRad="38100" dist="38100" dir="2700000" algn="tl">
                    <a:srgbClr val="000000">
                      <a:alpha val="43137"/>
                    </a:srgbClr>
                  </a:outerShdw>
                </a:effectLst>
              </a:rPr>
              <a:t>Christian education may eliminate a lot of bad influences from peers and godless curriculum materials, but it doesn’t eliminate the basic </a:t>
            </a:r>
            <a:r>
              <a:rPr lang="en-US" sz="2600" dirty="0" err="1">
                <a:effectLst>
                  <a:outerShdw blurRad="38100" dist="38100" dir="2700000" algn="tl">
                    <a:srgbClr val="000000">
                      <a:alpha val="43137"/>
                    </a:srgbClr>
                  </a:outerShdw>
                </a:effectLst>
              </a:rPr>
              <a:t>fallenness</a:t>
            </a:r>
            <a:r>
              <a:rPr lang="en-US" sz="2600" dirty="0">
                <a:effectLst>
                  <a:outerShdw blurRad="38100" dist="38100" dir="2700000" algn="tl">
                    <a:srgbClr val="000000">
                      <a:alpha val="43137"/>
                    </a:srgbClr>
                  </a:outerShdw>
                </a:effectLst>
              </a:rPr>
              <a:t> of students.  </a:t>
            </a:r>
          </a:p>
          <a:p>
            <a:endParaRPr lang="en-US" dirty="0"/>
          </a:p>
        </p:txBody>
      </p:sp>
      <p:sp>
        <p:nvSpPr>
          <p:cNvPr id="4" name="Slide Number Placeholder 3"/>
          <p:cNvSpPr>
            <a:spLocks noGrp="1"/>
          </p:cNvSpPr>
          <p:nvPr>
            <p:ph type="sldNum" sz="quarter" idx="10"/>
          </p:nvPr>
        </p:nvSpPr>
        <p:spPr/>
        <p:txBody>
          <a:bodyPr/>
          <a:lstStyle/>
          <a:p>
            <a:fld id="{B6D3D3CE-4437-4BF0-8D9B-C01EDFBE7888}" type="slidenum">
              <a:rPr lang="en-US" smtClean="0"/>
              <a:t>2</a:t>
            </a:fld>
            <a:endParaRPr lang="en-US"/>
          </a:p>
        </p:txBody>
      </p:sp>
    </p:spTree>
    <p:extLst>
      <p:ext uri="{BB962C8B-B14F-4D97-AF65-F5344CB8AC3E}">
        <p14:creationId xmlns:p14="http://schemas.microsoft.com/office/powerpoint/2010/main" val="2219513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200" dirty="0">
                <a:effectLst>
                  <a:outerShdw blurRad="38100" dist="38100" dir="2700000" algn="tl">
                    <a:srgbClr val="000000">
                      <a:alpha val="43137"/>
                    </a:srgbClr>
                  </a:outerShdw>
                </a:effectLst>
              </a:rPr>
              <a:t>Embrace of many foci in humanistic and progressivist philosophies.  </a:t>
            </a:r>
          </a:p>
          <a:p>
            <a:r>
              <a:rPr lang="en-US" sz="2200" dirty="0">
                <a:effectLst>
                  <a:outerShdw blurRad="38100" dist="38100" dir="2700000" algn="tl">
                    <a:srgbClr val="000000">
                      <a:alpha val="43137"/>
                    </a:srgbClr>
                  </a:outerShdw>
                </a:effectLst>
              </a:rPr>
              <a:t>More student-centered than curriculum-centered.  </a:t>
            </a:r>
          </a:p>
          <a:p>
            <a:r>
              <a:rPr lang="en-US" sz="2200" dirty="0">
                <a:effectLst>
                  <a:outerShdw blurRad="38100" dist="38100" dir="2700000" algn="tl">
                    <a:srgbClr val="000000">
                      <a:alpha val="43137"/>
                    </a:srgbClr>
                  </a:outerShdw>
                </a:effectLst>
              </a:rPr>
              <a:t>More on accommodating student interests and differences, </a:t>
            </a:r>
            <a:br>
              <a:rPr lang="en-US" sz="2200" dirty="0">
                <a:effectLst>
                  <a:outerShdw blurRad="38100" dist="38100" dir="2700000" algn="tl">
                    <a:srgbClr val="000000">
                      <a:alpha val="43137"/>
                    </a:srgbClr>
                  </a:outerShdw>
                </a:effectLst>
              </a:rPr>
            </a:br>
            <a:r>
              <a:rPr lang="en-US" sz="2200" dirty="0">
                <a:effectLst>
                  <a:outerShdw blurRad="38100" dist="38100" dir="2700000" algn="tl">
                    <a:srgbClr val="000000">
                      <a:alpha val="43137"/>
                    </a:srgbClr>
                  </a:outerShdw>
                </a:effectLst>
              </a:rPr>
              <a:t>less on controlling them.  </a:t>
            </a:r>
          </a:p>
          <a:p>
            <a:r>
              <a:rPr lang="en-US" sz="2200" dirty="0">
                <a:effectLst>
                  <a:outerShdw blurRad="38100" dist="38100" dir="2700000" algn="tl">
                    <a:srgbClr val="000000">
                      <a:alpha val="43137"/>
                    </a:srgbClr>
                  </a:outerShdw>
                </a:effectLst>
              </a:rPr>
              <a:t>Focus on biblical freedom more than on sinful nature.</a:t>
            </a:r>
          </a:p>
          <a:p>
            <a:r>
              <a:rPr lang="en-US" sz="2200" dirty="0">
                <a:effectLst>
                  <a:outerShdw blurRad="38100" dist="38100" dir="2700000" algn="tl">
                    <a:srgbClr val="000000">
                      <a:alpha val="43137"/>
                    </a:srgbClr>
                  </a:outerShdw>
                </a:effectLst>
              </a:rPr>
              <a:t>Classroom guidelines and principles rather than a long list of rules and consequences.</a:t>
            </a:r>
          </a:p>
          <a:p>
            <a:r>
              <a:rPr lang="en-US" sz="2200" dirty="0">
                <a:effectLst>
                  <a:outerShdw blurRad="38100" dist="38100" dir="2700000" algn="tl">
                    <a:srgbClr val="000000">
                      <a:alpha val="43137"/>
                    </a:srgbClr>
                  </a:outerShdw>
                </a:effectLst>
              </a:rPr>
              <a:t>More choice and creativity built into the daily lesson plans.  </a:t>
            </a:r>
          </a:p>
          <a:p>
            <a:r>
              <a:rPr lang="en-US" sz="2200" dirty="0">
                <a:effectLst>
                  <a:outerShdw blurRad="38100" dist="38100" dir="2700000" algn="tl">
                    <a:srgbClr val="000000">
                      <a:alpha val="43137"/>
                    </a:srgbClr>
                  </a:outerShdw>
                </a:effectLst>
              </a:rPr>
              <a:t>Teacher is more of a facilitator or guide than a traditional authority figure.  </a:t>
            </a:r>
          </a:p>
          <a:p>
            <a:pPr lvl="1"/>
            <a:r>
              <a:rPr lang="en-US" sz="2200" dirty="0">
                <a:effectLst>
                  <a:outerShdw blurRad="38100" dist="38100" dir="2700000" algn="tl">
                    <a:srgbClr val="000000">
                      <a:alpha val="43137"/>
                    </a:srgbClr>
                  </a:outerShdw>
                </a:effectLst>
              </a:rPr>
              <a:t>Say:  Well, what do you think?  Instead of:  No, that’s wrong.  </a:t>
            </a:r>
          </a:p>
          <a:p>
            <a:r>
              <a:rPr lang="en-US" sz="2200" dirty="0">
                <a:effectLst>
                  <a:outerShdw blurRad="38100" dist="38100" dir="2700000" algn="tl">
                    <a:srgbClr val="000000">
                      <a:alpha val="43137"/>
                    </a:srgbClr>
                  </a:outerShdw>
                </a:effectLst>
              </a:rPr>
              <a:t>More accommodating, less judgmental role:  writing conferences, process approach, flipping the classroom, cooperative learning, whole language.  </a:t>
            </a:r>
          </a:p>
          <a:p>
            <a:r>
              <a:rPr lang="en-US" sz="2200" dirty="0">
                <a:effectLst>
                  <a:outerShdw blurRad="38100" dist="38100" dir="2700000" algn="tl">
                    <a:srgbClr val="000000">
                      <a:alpha val="43137"/>
                    </a:srgbClr>
                  </a:outerShdw>
                </a:effectLst>
              </a:rPr>
              <a:t>Focus on students’ unique potential, despite their limitations and challenging home lives.   </a:t>
            </a:r>
          </a:p>
          <a:p>
            <a:r>
              <a:rPr lang="en-US" sz="2200" dirty="0">
                <a:effectLst>
                  <a:outerShdw blurRad="38100" dist="38100" dir="2700000" algn="tl">
                    <a:srgbClr val="000000">
                      <a:alpha val="43137"/>
                    </a:srgbClr>
                  </a:outerShdw>
                </a:effectLst>
              </a:rPr>
              <a:t>Heavily influenced by humanism and progressivism.  </a:t>
            </a:r>
          </a:p>
          <a:p>
            <a:pPr marL="699927" lvl="2"/>
            <a:r>
              <a:rPr lang="en-US" dirty="0" smtClean="0">
                <a:effectLst>
                  <a:outerShdw blurRad="38100" dist="38100" dir="2700000" algn="tl">
                    <a:srgbClr val="000000">
                      <a:alpha val="43137"/>
                    </a:srgbClr>
                  </a:outerShdw>
                </a:effectLst>
              </a:rPr>
              <a:t>Locke, Rousseau, Montessori, Dewey, </a:t>
            </a:r>
            <a:r>
              <a:rPr lang="en-US" dirty="0" err="1" smtClean="0">
                <a:effectLst>
                  <a:outerShdw blurRad="38100" dist="38100" dir="2700000" algn="tl">
                    <a:srgbClr val="000000">
                      <a:alpha val="43137"/>
                    </a:srgbClr>
                  </a:outerShdw>
                </a:effectLst>
              </a:rPr>
              <a:t>Glasser</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Illich</a:t>
            </a:r>
            <a:r>
              <a:rPr lang="en-US" dirty="0" smtClean="0">
                <a:effectLst>
                  <a:outerShdw blurRad="38100" dist="38100" dir="2700000" algn="tl">
                    <a:srgbClr val="000000">
                      <a:alpha val="43137"/>
                    </a:srgbClr>
                  </a:outerShdw>
                </a:effectLst>
              </a:rPr>
              <a:t>, Holt.  </a:t>
            </a:r>
          </a:p>
          <a:p>
            <a:endParaRPr lang="en-US" dirty="0"/>
          </a:p>
        </p:txBody>
      </p:sp>
      <p:sp>
        <p:nvSpPr>
          <p:cNvPr id="4" name="Slide Number Placeholder 3"/>
          <p:cNvSpPr>
            <a:spLocks noGrp="1"/>
          </p:cNvSpPr>
          <p:nvPr>
            <p:ph type="sldNum" sz="quarter" idx="10"/>
          </p:nvPr>
        </p:nvSpPr>
        <p:spPr/>
        <p:txBody>
          <a:bodyPr/>
          <a:lstStyle/>
          <a:p>
            <a:fld id="{B6D3D3CE-4437-4BF0-8D9B-C01EDFBE7888}" type="slidenum">
              <a:rPr lang="en-US" smtClean="0"/>
              <a:t>3</a:t>
            </a:fld>
            <a:endParaRPr lang="en-US"/>
          </a:p>
        </p:txBody>
      </p:sp>
    </p:spTree>
    <p:extLst>
      <p:ext uri="{BB962C8B-B14F-4D97-AF65-F5344CB8AC3E}">
        <p14:creationId xmlns:p14="http://schemas.microsoft.com/office/powerpoint/2010/main" val="441763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204"/>
              </a:spcBef>
            </a:pPr>
            <a:r>
              <a:rPr lang="en-US" dirty="0">
                <a:effectLst>
                  <a:outerShdw blurRad="38100" dist="38100" dir="2700000" algn="tl">
                    <a:srgbClr val="000000">
                      <a:alpha val="43137"/>
                    </a:srgbClr>
                  </a:outerShdw>
                </a:effectLst>
              </a:rPr>
              <a:t>Acknowledges both the sinful nature and boundless God-given potential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of the student.</a:t>
            </a:r>
          </a:p>
          <a:p>
            <a:pPr>
              <a:spcBef>
                <a:spcPts val="204"/>
              </a:spcBef>
            </a:pPr>
            <a:r>
              <a:rPr lang="en-US" dirty="0">
                <a:effectLst>
                  <a:outerShdw blurRad="38100" dist="38100" dir="2700000" algn="tl">
                    <a:srgbClr val="000000">
                      <a:alpha val="43137"/>
                    </a:srgbClr>
                  </a:outerShdw>
                </a:effectLst>
              </a:rPr>
              <a:t>Teacher chooses curriculum and methods to maximize growth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(Vygotsky, constructivism, scaffolding) </a:t>
            </a:r>
          </a:p>
          <a:p>
            <a:pPr>
              <a:spcBef>
                <a:spcPts val="204"/>
              </a:spcBef>
            </a:pPr>
            <a:r>
              <a:rPr lang="en-US" dirty="0">
                <a:effectLst>
                  <a:outerShdw blurRad="38100" dist="38100" dir="2700000" algn="tl">
                    <a:srgbClr val="000000">
                      <a:alpha val="43137"/>
                    </a:srgbClr>
                  </a:outerShdw>
                </a:effectLst>
              </a:rPr>
              <a:t>Understand learning styles, developmental stages, personality types, home environments.</a:t>
            </a:r>
          </a:p>
          <a:p>
            <a:pPr>
              <a:spcBef>
                <a:spcPts val="204"/>
              </a:spcBef>
            </a:pPr>
            <a:r>
              <a:rPr lang="en-US" dirty="0">
                <a:effectLst>
                  <a:outerShdw blurRad="38100" dist="38100" dir="2700000" algn="tl">
                    <a:srgbClr val="000000">
                      <a:alpha val="43137"/>
                    </a:srgbClr>
                  </a:outerShdw>
                </a:effectLst>
              </a:rPr>
              <a:t>Repertoire of strategies, breadth of content knowledge –brings curriculum and psychology together to maximize growth.</a:t>
            </a:r>
          </a:p>
          <a:p>
            <a:pPr>
              <a:spcBef>
                <a:spcPts val="204"/>
              </a:spcBef>
            </a:pPr>
            <a:r>
              <a:rPr lang="en-US" dirty="0">
                <a:effectLst>
                  <a:outerShdw blurRad="38100" dist="38100" dir="2700000" algn="tl">
                    <a:srgbClr val="000000">
                      <a:alpha val="43137"/>
                    </a:srgbClr>
                  </a:outerShdw>
                </a:effectLst>
              </a:rPr>
              <a:t>Holy Spirit guides, individualized approaches if necessary.</a:t>
            </a:r>
          </a:p>
          <a:p>
            <a:pPr>
              <a:spcBef>
                <a:spcPts val="204"/>
              </a:spcBef>
            </a:pPr>
            <a:r>
              <a:rPr lang="en-US" dirty="0">
                <a:effectLst>
                  <a:outerShdw blurRad="38100" dist="38100" dir="2700000" algn="tl">
                    <a:srgbClr val="000000">
                      <a:alpha val="43137"/>
                    </a:srgbClr>
                  </a:outerShdw>
                </a:effectLst>
              </a:rPr>
              <a:t>Collaborating with each student.  Not controlling, not accommodating.</a:t>
            </a:r>
          </a:p>
          <a:p>
            <a:pPr>
              <a:spcBef>
                <a:spcPts val="204"/>
              </a:spcBef>
            </a:pPr>
            <a:r>
              <a:rPr lang="en-US" dirty="0">
                <a:effectLst>
                  <a:outerShdw blurRad="38100" dist="38100" dir="2700000" algn="tl">
                    <a:srgbClr val="000000">
                      <a:alpha val="43137"/>
                    </a:srgbClr>
                  </a:outerShdw>
                </a:effectLst>
              </a:rPr>
              <a:t>Disciplining is proactive, </a:t>
            </a:r>
            <a:r>
              <a:rPr lang="en-US" dirty="0" err="1">
                <a:effectLst>
                  <a:outerShdw blurRad="38100" dist="38100" dir="2700000" algn="tl">
                    <a:srgbClr val="000000">
                      <a:alpha val="43137"/>
                    </a:srgbClr>
                  </a:outerShdw>
                </a:effectLst>
              </a:rPr>
              <a:t>discipling</a:t>
            </a:r>
            <a:r>
              <a:rPr lang="en-US" dirty="0">
                <a:effectLst>
                  <a:outerShdw blurRad="38100" dist="38100" dir="2700000" algn="tl">
                    <a:srgbClr val="000000">
                      <a:alpha val="43137"/>
                    </a:srgbClr>
                  </a:outerShdw>
                </a:effectLst>
              </a:rPr>
              <a:t>.  </a:t>
            </a:r>
          </a:p>
          <a:p>
            <a:pPr>
              <a:spcBef>
                <a:spcPts val="204"/>
              </a:spcBef>
            </a:pPr>
            <a:r>
              <a:rPr lang="en-US" dirty="0">
                <a:effectLst>
                  <a:outerShdw blurRad="38100" dist="38100" dir="2700000" algn="tl">
                    <a:srgbClr val="000000">
                      <a:alpha val="43137"/>
                    </a:srgbClr>
                  </a:outerShdw>
                </a:effectLst>
              </a:rPr>
              <a:t>Life coaching:  Jamie Smith (2009) says, we’re not just </a:t>
            </a:r>
            <a:r>
              <a:rPr lang="en-US" i="1" dirty="0">
                <a:effectLst>
                  <a:outerShdw blurRad="38100" dist="38100" dir="2700000" algn="tl">
                    <a:srgbClr val="000000">
                      <a:alpha val="43137"/>
                    </a:srgbClr>
                  </a:outerShdw>
                </a:effectLst>
              </a:rPr>
              <a:t>informing</a:t>
            </a:r>
            <a:r>
              <a:rPr lang="en-US" dirty="0">
                <a:effectLst>
                  <a:outerShdw blurRad="38100" dist="38100" dir="2700000" algn="tl">
                    <a:srgbClr val="000000">
                      <a:alpha val="43137"/>
                    </a:srgbClr>
                  </a:outerShdw>
                </a:effectLst>
              </a:rPr>
              <a:t> students, we’re helping to </a:t>
            </a:r>
            <a:r>
              <a:rPr lang="en-US" i="1" dirty="0">
                <a:effectLst>
                  <a:outerShdw blurRad="38100" dist="38100" dir="2700000" algn="tl">
                    <a:srgbClr val="000000">
                      <a:alpha val="43137"/>
                    </a:srgbClr>
                  </a:outerShdw>
                </a:effectLst>
              </a:rPr>
              <a:t>form</a:t>
            </a:r>
            <a:r>
              <a:rPr lang="en-US" dirty="0">
                <a:effectLst>
                  <a:outerShdw blurRad="38100" dist="38100" dir="2700000" algn="tl">
                    <a:srgbClr val="000000">
                      <a:alpha val="43137"/>
                    </a:srgbClr>
                  </a:outerShdw>
                </a:effectLst>
              </a:rPr>
              <a:t> them. </a:t>
            </a:r>
          </a:p>
          <a:p>
            <a:pPr>
              <a:spcBef>
                <a:spcPts val="204"/>
              </a:spcBef>
            </a:pPr>
            <a:r>
              <a:rPr lang="en-US" dirty="0">
                <a:effectLst>
                  <a:outerShdw blurRad="38100" dist="38100" dir="2700000" algn="tl">
                    <a:srgbClr val="000000">
                      <a:alpha val="43137"/>
                    </a:srgbClr>
                  </a:outerShdw>
                </a:effectLst>
              </a:rPr>
              <a:t>Intellectually, morally, affectively, spiritually, creatively, holistically</a:t>
            </a:r>
          </a:p>
          <a:p>
            <a:pPr>
              <a:spcBef>
                <a:spcPts val="204"/>
              </a:spcBef>
            </a:pPr>
            <a:r>
              <a:rPr lang="en-US" dirty="0">
                <a:effectLst>
                  <a:outerShdw blurRad="38100" dist="38100" dir="2700000" algn="tl">
                    <a:srgbClr val="000000">
                      <a:alpha val="43137"/>
                    </a:srgbClr>
                  </a:outerShdw>
                </a:effectLst>
              </a:rPr>
              <a:t>Teachers have a profound influence on young lives and can profoundly help coach young people toward God’s calling in their lives and toward God’s team building and toward God’s transformation of culture. </a:t>
            </a:r>
          </a:p>
          <a:p>
            <a:endParaRPr lang="en-US" dirty="0"/>
          </a:p>
        </p:txBody>
      </p:sp>
      <p:sp>
        <p:nvSpPr>
          <p:cNvPr id="4" name="Slide Number Placeholder 3"/>
          <p:cNvSpPr>
            <a:spLocks noGrp="1"/>
          </p:cNvSpPr>
          <p:nvPr>
            <p:ph type="sldNum" sz="quarter" idx="10"/>
          </p:nvPr>
        </p:nvSpPr>
        <p:spPr/>
        <p:txBody>
          <a:bodyPr/>
          <a:lstStyle/>
          <a:p>
            <a:fld id="{B6D3D3CE-4437-4BF0-8D9B-C01EDFBE7888}" type="slidenum">
              <a:rPr lang="en-US" smtClean="0"/>
              <a:t>4</a:t>
            </a:fld>
            <a:endParaRPr lang="en-US"/>
          </a:p>
        </p:txBody>
      </p:sp>
    </p:spTree>
    <p:extLst>
      <p:ext uri="{BB962C8B-B14F-4D97-AF65-F5344CB8AC3E}">
        <p14:creationId xmlns:p14="http://schemas.microsoft.com/office/powerpoint/2010/main" val="2342925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D3D3CE-4437-4BF0-8D9B-C01EDFBE7888}" type="slidenum">
              <a:rPr lang="en-US" smtClean="0"/>
              <a:t>6</a:t>
            </a:fld>
            <a:endParaRPr lang="en-US"/>
          </a:p>
        </p:txBody>
      </p:sp>
    </p:spTree>
    <p:extLst>
      <p:ext uri="{BB962C8B-B14F-4D97-AF65-F5344CB8AC3E}">
        <p14:creationId xmlns:p14="http://schemas.microsoft.com/office/powerpoint/2010/main" val="7160794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E40B17-6E3B-419A-AEE2-EA5A314116ED}" type="datetime1">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549B77-AE0F-4E37-B2E8-B45D421E8501}" type="datetime1">
              <a:rPr lang="en-US" smtClean="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8BDB077-020A-427E-BB86-BB77F24CF92E}" type="datetime1">
              <a:rPr lang="en-US" smtClean="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AE0D67-F34A-472D-80B1-64A5259EDC7A}" type="datetime1">
              <a:rPr lang="en-US" smtClean="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1D23B6-6890-4B19-BFE8-FA2CED312D4F}" type="datetime1">
              <a:rPr lang="en-US" smtClean="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731F5CF-B53E-473C-BAC5-02D4E731E7CA}" type="datetime1">
              <a:rPr lang="en-US" smtClean="0"/>
              <a:t>11/14/2017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F5CC2355-88DF-452B-9CC2-73C42C24E517}" type="datetime1">
              <a:rPr lang="en-US" smtClean="0"/>
              <a:t>11/14/2017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3C56D9-870E-49E9-BCF1-0EE03FE50B3C}" type="datetime1">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59A1BAA-C2A9-4FFE-87DA-1BAC2CC4CED1}" type="datetime1">
              <a:rPr lang="en-US" smtClean="0"/>
              <a:t>11/14/2017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C66CD4-1B9C-4D9A-9ADA-A29CB20D7580}" type="datetime1">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093637" y="6099004"/>
            <a:ext cx="1095186" cy="758996"/>
          </a:xfrm>
        </p:spPr>
        <p:txBody>
          <a:bodyPr/>
          <a:lstStyle/>
          <a:p>
            <a:fld id="{6D22F896-40B5-4ADD-8801-0D06FADFA095}"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DEBB0B-D319-4DFA-BF7F-CD7CBD9CC9C9}" type="datetime1">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8DF29E-44C2-452E-87C5-75B61962E344}" type="datetime1">
              <a:rPr lang="en-US" smtClean="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ED38B3-386B-42FA-AF40-2631FDFE9558}" type="datetime1">
              <a:rPr lang="en-US" smtClean="0"/>
              <a:t>11/14/2017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47C0BC7-A13D-4EC1-8D65-F806CE3E17A2}" type="datetime1">
              <a:rPr lang="en-US" smtClean="0"/>
              <a:t>11/14/2017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E9C79A9-865E-4D81-A4CF-1BD72B347C33}" type="datetime1">
              <a:rPr lang="en-US" smtClean="0"/>
              <a:t>11/14/2017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38C967-B013-416A-AE00-B9F6FF21AFAA}" type="datetime1">
              <a:rPr lang="en-US" smtClean="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7AC566-D11C-4368-8B67-D4902E59317A}" type="datetime1">
              <a:rPr lang="en-US" smtClean="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D766E70-3581-4516-82CE-7A6673C285E9}" type="datetime1">
              <a:rPr lang="en-US" smtClean="0"/>
              <a:t>11/14/2017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fall colors church college"/>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0" y="0"/>
            <a:ext cx="12192000" cy="685301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solidFill>
            <a:schemeClr val="bg1"/>
          </a:solidFill>
        </p:spPr>
        <p:txBody>
          <a:bodyPr/>
          <a:lstStyle/>
          <a:p>
            <a:r>
              <a:rPr lang="en-US" dirty="0" smtClean="0"/>
              <a:t>Various views of the teacher</a:t>
            </a:r>
            <a:br>
              <a:rPr lang="en-US" dirty="0" smtClean="0"/>
            </a:br>
            <a:r>
              <a:rPr lang="en-US" dirty="0"/>
              <a:t> </a:t>
            </a:r>
            <a:r>
              <a:rPr lang="en-US" dirty="0">
                <a:solidFill>
                  <a:srgbClr val="FFC000"/>
                </a:solidFill>
                <a:sym typeface="Wingdings" panose="05000000000000000000" pitchFamily="2" charset="2"/>
              </a:rPr>
              <a:t> </a:t>
            </a:r>
            <a:r>
              <a:rPr lang="en-US" i="1" dirty="0" smtClean="0">
                <a:solidFill>
                  <a:srgbClr val="FFC000"/>
                </a:solidFill>
              </a:rPr>
              <a:t>in our culture</a:t>
            </a:r>
            <a:endParaRPr lang="en-US" dirty="0"/>
          </a:p>
        </p:txBody>
      </p:sp>
      <p:sp>
        <p:nvSpPr>
          <p:cNvPr id="3" name="Content Placeholder 2"/>
          <p:cNvSpPr>
            <a:spLocks noGrp="1"/>
          </p:cNvSpPr>
          <p:nvPr>
            <p:ph idx="1"/>
          </p:nvPr>
        </p:nvSpPr>
        <p:spPr>
          <a:xfrm>
            <a:off x="680321" y="2008682"/>
            <a:ext cx="9613861" cy="4527029"/>
          </a:xfrm>
          <a:solidFill>
            <a:schemeClr val="bg1">
              <a:alpha val="40000"/>
            </a:schemeClr>
          </a:solidFill>
        </p:spPr>
        <p:txBody>
          <a:bodyPr vert="horz" lIns="91440" tIns="45720" rIns="91440" bIns="45720" rtlCol="0">
            <a:normAutofit lnSpcReduction="10000"/>
          </a:bodyPr>
          <a:lstStyle/>
          <a:p>
            <a:pPr lvl="1"/>
            <a:r>
              <a:rPr lang="en-US" sz="2400" dirty="0" smtClean="0">
                <a:effectLst>
                  <a:outerShdw blurRad="38100" dist="38100" dir="2700000" algn="tl">
                    <a:srgbClr val="000000">
                      <a:alpha val="43137"/>
                    </a:srgbClr>
                  </a:outerShdw>
                </a:effectLst>
              </a:rPr>
              <a:t>Shepherd</a:t>
            </a:r>
            <a:endParaRPr lang="en-US" sz="2400" dirty="0">
              <a:effectLst>
                <a:outerShdw blurRad="38100" dist="38100" dir="2700000" algn="tl">
                  <a:srgbClr val="000000">
                    <a:alpha val="43137"/>
                  </a:srgbClr>
                </a:outerShdw>
              </a:effectLst>
            </a:endParaRPr>
          </a:p>
          <a:p>
            <a:pPr lvl="1"/>
            <a:r>
              <a:rPr lang="en-US" sz="2400" dirty="0" smtClean="0">
                <a:effectLst>
                  <a:outerShdw blurRad="38100" dist="38100" dir="2700000" algn="tl">
                    <a:srgbClr val="000000">
                      <a:alpha val="43137"/>
                    </a:srgbClr>
                  </a:outerShdw>
                </a:effectLst>
              </a:rPr>
              <a:t>Cop  </a:t>
            </a:r>
          </a:p>
          <a:p>
            <a:pPr lvl="1"/>
            <a:r>
              <a:rPr lang="en-US" sz="2400" dirty="0" smtClean="0">
                <a:effectLst>
                  <a:outerShdw blurRad="38100" dist="38100" dir="2700000" algn="tl">
                    <a:srgbClr val="000000">
                      <a:alpha val="43137"/>
                    </a:srgbClr>
                  </a:outerShdw>
                </a:effectLst>
              </a:rPr>
              <a:t>Content </a:t>
            </a:r>
            <a:r>
              <a:rPr lang="en-US" sz="2400" dirty="0">
                <a:effectLst>
                  <a:outerShdw blurRad="38100" dist="38100" dir="2700000" algn="tl">
                    <a:srgbClr val="000000">
                      <a:alpha val="43137"/>
                    </a:srgbClr>
                  </a:outerShdw>
                </a:effectLst>
              </a:rPr>
              <a:t>expert (sage of the stage) </a:t>
            </a:r>
          </a:p>
          <a:p>
            <a:pPr lvl="1"/>
            <a:r>
              <a:rPr lang="en-US" sz="2400" dirty="0" smtClean="0">
                <a:effectLst>
                  <a:outerShdw blurRad="38100" dist="38100" dir="2700000" algn="tl">
                    <a:srgbClr val="000000">
                      <a:alpha val="43137"/>
                    </a:srgbClr>
                  </a:outerShdw>
                </a:effectLst>
              </a:rPr>
              <a:t>Facilitator (guide on the side)</a:t>
            </a:r>
          </a:p>
          <a:p>
            <a:pPr lvl="1"/>
            <a:r>
              <a:rPr lang="en-US" sz="2400" dirty="0" smtClean="0">
                <a:effectLst>
                  <a:outerShdw blurRad="38100" dist="38100" dir="2700000" algn="tl">
                    <a:srgbClr val="000000">
                      <a:alpha val="43137"/>
                    </a:srgbClr>
                  </a:outerShdw>
                </a:effectLst>
              </a:rPr>
              <a:t>Babysitter</a:t>
            </a:r>
          </a:p>
          <a:p>
            <a:pPr lvl="1"/>
            <a:r>
              <a:rPr lang="en-US" sz="2400" dirty="0" smtClean="0">
                <a:effectLst>
                  <a:outerShdw blurRad="38100" dist="38100" dir="2700000" algn="tl">
                    <a:srgbClr val="000000">
                      <a:alpha val="43137"/>
                    </a:srgbClr>
                  </a:outerShdw>
                </a:effectLst>
              </a:rPr>
              <a:t>Coach </a:t>
            </a:r>
          </a:p>
          <a:p>
            <a:pPr lvl="1"/>
            <a:r>
              <a:rPr lang="en-US" sz="2400" dirty="0" smtClean="0">
                <a:effectLst>
                  <a:outerShdw blurRad="38100" dist="38100" dir="2700000" algn="tl">
                    <a:srgbClr val="000000">
                      <a:alpha val="43137"/>
                    </a:srgbClr>
                  </a:outerShdw>
                </a:effectLst>
              </a:rPr>
              <a:t>“Those who can, </a:t>
            </a:r>
            <a:r>
              <a:rPr lang="en-US" sz="2400" i="1" dirty="0" smtClean="0">
                <a:effectLst>
                  <a:outerShdw blurRad="38100" dist="38100" dir="2700000" algn="tl">
                    <a:srgbClr val="000000">
                      <a:alpha val="43137"/>
                    </a:srgbClr>
                  </a:outerShdw>
                </a:effectLst>
              </a:rPr>
              <a:t>do</a:t>
            </a:r>
            <a:r>
              <a:rPr lang="en-US" sz="2400" dirty="0" smtClean="0">
                <a:effectLst>
                  <a:outerShdw blurRad="38100" dist="38100" dir="2700000" algn="tl">
                    <a:srgbClr val="000000">
                      <a:alpha val="43137"/>
                    </a:srgbClr>
                  </a:outerShdw>
                </a:effectLst>
              </a:rPr>
              <a:t>; those who can’t, </a:t>
            </a:r>
            <a:r>
              <a:rPr lang="en-US" sz="2400" i="1" dirty="0" smtClean="0">
                <a:effectLst>
                  <a:outerShdw blurRad="38100" dist="38100" dir="2700000" algn="tl">
                    <a:srgbClr val="000000">
                      <a:alpha val="43137"/>
                    </a:srgbClr>
                  </a:outerShdw>
                </a:effectLst>
              </a:rPr>
              <a:t>teach</a:t>
            </a:r>
            <a:r>
              <a:rPr lang="en-US" sz="2400" dirty="0" smtClean="0">
                <a:effectLst>
                  <a:outerShdw blurRad="38100" dist="38100" dir="2700000" algn="tl">
                    <a:srgbClr val="000000">
                      <a:alpha val="43137"/>
                    </a:srgbClr>
                  </a:outerShdw>
                </a:effectLst>
              </a:rPr>
              <a:t>.”</a:t>
            </a:r>
          </a:p>
          <a:p>
            <a:pPr lvl="1"/>
            <a:r>
              <a:rPr lang="en-US" sz="2400" dirty="0" smtClean="0">
                <a:effectLst>
                  <a:outerShdw blurRad="38100" dist="38100" dir="2700000" algn="tl">
                    <a:srgbClr val="000000">
                      <a:alpha val="43137"/>
                    </a:srgbClr>
                  </a:outerShdw>
                </a:effectLst>
              </a:rPr>
              <a:t>Fellow traveler</a:t>
            </a:r>
            <a:r>
              <a:rPr lang="en-US" sz="2400" dirty="0">
                <a:effectLst>
                  <a:outerShdw blurRad="38100" dist="38100" dir="2700000" algn="tl">
                    <a:srgbClr val="000000">
                      <a:alpha val="43137"/>
                    </a:srgbClr>
                  </a:outerShdw>
                </a:effectLst>
              </a:rPr>
              <a:t> </a:t>
            </a:r>
            <a:endParaRPr lang="en-US" sz="2400" dirty="0" smtClean="0">
              <a:effectLst>
                <a:outerShdw blurRad="38100" dist="38100" dir="2700000" algn="tl">
                  <a:srgbClr val="000000">
                    <a:alpha val="43137"/>
                  </a:srgbClr>
                </a:outerShdw>
              </a:effectLst>
            </a:endParaRPr>
          </a:p>
          <a:p>
            <a:pPr lvl="1"/>
            <a:r>
              <a:rPr lang="en-US" sz="2400" dirty="0" smtClean="0">
                <a:effectLst>
                  <a:outerShdw blurRad="38100" dist="38100" dir="2700000" algn="tl">
                    <a:srgbClr val="000000">
                      <a:alpha val="43137"/>
                    </a:srgbClr>
                  </a:outerShdw>
                </a:effectLst>
              </a:rPr>
              <a:t>Experienced guide   </a:t>
            </a:r>
          </a:p>
          <a:p>
            <a:pPr lvl="1"/>
            <a:r>
              <a:rPr lang="en-US" sz="2400" dirty="0" smtClean="0">
                <a:effectLst>
                  <a:outerShdw blurRad="38100" dist="38100" dir="2700000" algn="tl">
                    <a:srgbClr val="000000">
                      <a:alpha val="43137"/>
                    </a:srgbClr>
                  </a:outerShdw>
                </a:effectLst>
              </a:rPr>
              <a:t>Someone whose 3 best parts of the job are June, July, &amp; August</a:t>
            </a:r>
          </a:p>
          <a:p>
            <a:pPr lvl="1"/>
            <a:r>
              <a:rPr lang="en-US" sz="2400" dirty="0" smtClean="0">
                <a:effectLst>
                  <a:outerShdw blurRad="38100" dist="38100" dir="2700000" algn="tl">
                    <a:srgbClr val="000000">
                      <a:alpha val="43137"/>
                    </a:srgbClr>
                  </a:outerShdw>
                </a:effectLst>
              </a:rPr>
              <a:t>Trainer  </a:t>
            </a:r>
          </a:p>
          <a:p>
            <a:pPr lvl="1"/>
            <a:r>
              <a:rPr lang="en-US" sz="2400" dirty="0" smtClean="0">
                <a:effectLst>
                  <a:outerShdw blurRad="38100" dist="38100" dir="2700000" algn="tl">
                    <a:srgbClr val="000000">
                      <a:alpha val="43137"/>
                    </a:srgbClr>
                  </a:outerShdw>
                </a:effectLst>
              </a:rPr>
              <a:t>Seed planter</a:t>
            </a:r>
            <a:endParaRPr lang="en-US" sz="2400" dirty="0">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3170117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Related image"/>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0"/>
            <a:ext cx="1217295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solidFill>
            <a:schemeClr val="bg1"/>
          </a:solidFill>
        </p:spPr>
        <p:txBody>
          <a:bodyPr/>
          <a:lstStyle/>
          <a:p>
            <a:r>
              <a:rPr lang="en-US" dirty="0"/>
              <a:t>Christian perspectives on the </a:t>
            </a:r>
            <a:r>
              <a:rPr lang="en-US" dirty="0" smtClean="0"/>
              <a:t>teacher</a:t>
            </a:r>
            <a:br>
              <a:rPr lang="en-US" dirty="0" smtClean="0"/>
            </a:br>
            <a:r>
              <a:rPr lang="en-US" dirty="0"/>
              <a:t> </a:t>
            </a:r>
            <a:r>
              <a:rPr lang="en-US" dirty="0">
                <a:solidFill>
                  <a:srgbClr val="FFC000"/>
                </a:solidFill>
                <a:sym typeface="Wingdings" panose="05000000000000000000" pitchFamily="2" charset="2"/>
              </a:rPr>
              <a:t> </a:t>
            </a:r>
            <a:r>
              <a:rPr lang="en-US" i="1" dirty="0">
                <a:solidFill>
                  <a:srgbClr val="FFC000"/>
                </a:solidFill>
              </a:rPr>
              <a:t>Christianity </a:t>
            </a:r>
            <a:r>
              <a:rPr lang="en-US" i="1" u="sng" dirty="0">
                <a:solidFill>
                  <a:srgbClr val="FFC000"/>
                </a:solidFill>
              </a:rPr>
              <a:t>against</a:t>
            </a:r>
            <a:r>
              <a:rPr lang="en-US" i="1" dirty="0" smtClean="0">
                <a:solidFill>
                  <a:srgbClr val="FFC000"/>
                </a:solidFill>
              </a:rPr>
              <a:t> </a:t>
            </a:r>
            <a:r>
              <a:rPr lang="en-US" i="1" dirty="0">
                <a:solidFill>
                  <a:srgbClr val="FFC000"/>
                </a:solidFill>
              </a:rPr>
              <a:t>culture</a:t>
            </a:r>
            <a:endParaRPr lang="en-US" dirty="0"/>
          </a:p>
        </p:txBody>
      </p:sp>
      <p:sp>
        <p:nvSpPr>
          <p:cNvPr id="3" name="Content Placeholder 2"/>
          <p:cNvSpPr>
            <a:spLocks noGrp="1"/>
          </p:cNvSpPr>
          <p:nvPr>
            <p:ph idx="1"/>
          </p:nvPr>
        </p:nvSpPr>
        <p:spPr>
          <a:xfrm>
            <a:off x="169681" y="1834166"/>
            <a:ext cx="11840121" cy="4950682"/>
          </a:xfrm>
          <a:solidFill>
            <a:schemeClr val="bg1">
              <a:alpha val="40000"/>
            </a:schemeClr>
          </a:solidFill>
        </p:spPr>
        <p:txBody>
          <a:bodyPr vert="horz" lIns="91440" tIns="45720" rIns="91440" bIns="45720" rtlCol="0">
            <a:normAutofit fontScale="92500" lnSpcReduction="20000"/>
          </a:bodyPr>
          <a:lstStyle/>
          <a:p>
            <a:pPr marL="514350" indent="-514350">
              <a:lnSpc>
                <a:spcPct val="120000"/>
              </a:lnSpc>
              <a:spcBef>
                <a:spcPts val="0"/>
              </a:spcBef>
              <a:buFont typeface="+mj-lt"/>
              <a:buAutoNum type="arabicPeriod"/>
            </a:pPr>
            <a:r>
              <a:rPr lang="en-US" sz="2600" dirty="0" smtClean="0">
                <a:effectLst>
                  <a:outerShdw blurRad="38100" dist="38100" dir="2700000" algn="tl">
                    <a:srgbClr val="000000">
                      <a:alpha val="43137"/>
                    </a:srgbClr>
                  </a:outerShdw>
                </a:effectLst>
              </a:rPr>
              <a:t>The culture is sinful, the student is sinful, theories about innate </a:t>
            </a:r>
            <a:br>
              <a:rPr lang="en-US" sz="2600" dirty="0" smtClean="0">
                <a:effectLst>
                  <a:outerShdw blurRad="38100" dist="38100" dir="2700000" algn="tl">
                    <a:srgbClr val="000000">
                      <a:alpha val="43137"/>
                    </a:srgbClr>
                  </a:outerShdw>
                </a:effectLst>
              </a:rPr>
            </a:br>
            <a:r>
              <a:rPr lang="en-US" sz="2600" dirty="0" smtClean="0">
                <a:effectLst>
                  <a:outerShdw blurRad="38100" dist="38100" dir="2700000" algn="tl">
                    <a:srgbClr val="000000">
                      <a:alpha val="43137"/>
                    </a:srgbClr>
                  </a:outerShdw>
                </a:effectLst>
              </a:rPr>
              <a:t>goodness of children are sinful. </a:t>
            </a:r>
          </a:p>
          <a:p>
            <a:pPr lvl="1">
              <a:lnSpc>
                <a:spcPct val="120000"/>
              </a:lnSpc>
              <a:spcBef>
                <a:spcPts val="0"/>
              </a:spcBef>
            </a:pPr>
            <a:r>
              <a:rPr lang="en-US" sz="2400" dirty="0" smtClean="0">
                <a:effectLst>
                  <a:outerShdw blurRad="38100" dist="38100" dir="2700000" algn="tl">
                    <a:srgbClr val="000000">
                      <a:alpha val="43137"/>
                    </a:srgbClr>
                  </a:outerShdw>
                </a:effectLst>
              </a:rPr>
              <a:t>Teacher </a:t>
            </a:r>
            <a:r>
              <a:rPr lang="en-US" sz="2400" dirty="0">
                <a:effectLst>
                  <a:outerShdw blurRad="38100" dist="38100" dir="2700000" algn="tl">
                    <a:srgbClr val="000000">
                      <a:alpha val="43137"/>
                    </a:srgbClr>
                  </a:outerShdw>
                </a:effectLst>
              </a:rPr>
              <a:t>must control sinful, often spoiled students</a:t>
            </a:r>
          </a:p>
          <a:p>
            <a:pPr lvl="1">
              <a:lnSpc>
                <a:spcPct val="120000"/>
              </a:lnSpc>
              <a:spcBef>
                <a:spcPts val="0"/>
              </a:spcBef>
            </a:pPr>
            <a:r>
              <a:rPr lang="en-US" sz="2400" dirty="0">
                <a:effectLst>
                  <a:outerShdw blurRad="38100" dist="38100" dir="2700000" algn="tl">
                    <a:srgbClr val="000000">
                      <a:alpha val="43137"/>
                    </a:srgbClr>
                  </a:outerShdw>
                </a:effectLst>
              </a:rPr>
              <a:t>Learn strategies for </a:t>
            </a:r>
            <a:r>
              <a:rPr lang="en-US" sz="2400" dirty="0" smtClean="0">
                <a:effectLst>
                  <a:outerShdw blurRad="38100" dist="38100" dir="2700000" algn="tl">
                    <a:srgbClr val="000000">
                      <a:alpha val="43137"/>
                    </a:srgbClr>
                  </a:outerShdw>
                </a:effectLst>
              </a:rPr>
              <a:t>controlling students:  </a:t>
            </a:r>
            <a:r>
              <a:rPr lang="en-US" sz="2400" dirty="0">
                <a:effectLst>
                  <a:outerShdw blurRad="38100" dist="38100" dir="2700000" algn="tl">
                    <a:srgbClr val="000000">
                      <a:alpha val="43137"/>
                    </a:srgbClr>
                  </a:outerShdw>
                </a:effectLst>
              </a:rPr>
              <a:t>classroom management </a:t>
            </a:r>
            <a:r>
              <a:rPr lang="en-US" sz="2400" dirty="0" smtClean="0">
                <a:effectLst>
                  <a:outerShdw blurRad="38100" dist="38100" dir="2700000" algn="tl">
                    <a:srgbClr val="000000">
                      <a:alpha val="43137"/>
                    </a:srgbClr>
                  </a:outerShdw>
                </a:effectLst>
              </a:rPr>
              <a:t>plan</a:t>
            </a:r>
          </a:p>
          <a:p>
            <a:pPr lvl="1">
              <a:lnSpc>
                <a:spcPct val="120000"/>
              </a:lnSpc>
              <a:spcBef>
                <a:spcPts val="0"/>
              </a:spcBef>
            </a:pPr>
            <a:r>
              <a:rPr lang="en-US" sz="2400" dirty="0">
                <a:effectLst>
                  <a:outerShdw blurRad="38100" dist="38100" dir="2700000" algn="tl">
                    <a:srgbClr val="000000">
                      <a:alpha val="43137"/>
                    </a:srgbClr>
                  </a:outerShdw>
                </a:effectLst>
              </a:rPr>
              <a:t>Discipline is strict to maximize producing solid citizens, hard workers, </a:t>
            </a:r>
            <a:r>
              <a:rPr lang="en-US" sz="2400" dirty="0" smtClean="0">
                <a:effectLst>
                  <a:outerShdw blurRad="38100" dist="38100" dir="2700000" algn="tl">
                    <a:srgbClr val="000000">
                      <a:alpha val="43137"/>
                    </a:srgbClr>
                  </a:outerShdw>
                </a:effectLst>
              </a:rPr>
              <a:t/>
            </a:r>
            <a:br>
              <a:rPr lang="en-US" sz="2400" dirty="0" smtClean="0">
                <a:effectLst>
                  <a:outerShdw blurRad="38100" dist="38100" dir="2700000" algn="tl">
                    <a:srgbClr val="000000">
                      <a:alpha val="43137"/>
                    </a:srgbClr>
                  </a:outerShdw>
                </a:effectLst>
              </a:rPr>
            </a:br>
            <a:r>
              <a:rPr lang="en-US" sz="2400" dirty="0" smtClean="0">
                <a:effectLst>
                  <a:outerShdw blurRad="38100" dist="38100" dir="2700000" algn="tl">
                    <a:srgbClr val="000000">
                      <a:alpha val="43137"/>
                    </a:srgbClr>
                  </a:outerShdw>
                </a:effectLst>
              </a:rPr>
              <a:t>decent </a:t>
            </a:r>
            <a:r>
              <a:rPr lang="en-US" sz="2400" dirty="0">
                <a:effectLst>
                  <a:outerShdw blurRad="38100" dist="38100" dir="2700000" algn="tl">
                    <a:srgbClr val="000000">
                      <a:alpha val="43137"/>
                    </a:srgbClr>
                  </a:outerShdw>
                </a:effectLst>
              </a:rPr>
              <a:t>bosses, and faithful family and church members if at all possible. </a:t>
            </a:r>
          </a:p>
          <a:p>
            <a:pPr marL="514350" indent="-514350">
              <a:lnSpc>
                <a:spcPct val="120000"/>
              </a:lnSpc>
              <a:spcBef>
                <a:spcPts val="0"/>
              </a:spcBef>
              <a:buFont typeface="+mj-lt"/>
              <a:buAutoNum type="arabicPeriod"/>
            </a:pPr>
            <a:r>
              <a:rPr lang="en-US" sz="2600" dirty="0" smtClean="0">
                <a:effectLst>
                  <a:outerShdw blurRad="38100" dist="38100" dir="2700000" algn="tl">
                    <a:srgbClr val="000000">
                      <a:alpha val="43137"/>
                    </a:srgbClr>
                  </a:outerShdw>
                </a:effectLst>
              </a:rPr>
              <a:t>Teaching </a:t>
            </a:r>
            <a:r>
              <a:rPr lang="en-US" sz="2600" dirty="0">
                <a:effectLst>
                  <a:outerShdw blurRad="38100" dist="38100" dir="2700000" algn="tl">
                    <a:srgbClr val="000000">
                      <a:alpha val="43137"/>
                    </a:srgbClr>
                  </a:outerShdw>
                </a:effectLst>
              </a:rPr>
              <a:t>is </a:t>
            </a:r>
            <a:r>
              <a:rPr lang="en-US" sz="2600" dirty="0" smtClean="0">
                <a:effectLst>
                  <a:outerShdw blurRad="38100" dist="38100" dir="2700000" algn="tl">
                    <a:srgbClr val="000000">
                      <a:alpha val="43137"/>
                    </a:srgbClr>
                  </a:outerShdw>
                </a:effectLst>
              </a:rPr>
              <a:t>“controlling” (management theory) and </a:t>
            </a:r>
            <a:r>
              <a:rPr lang="en-US" sz="2600" dirty="0">
                <a:effectLst>
                  <a:outerShdw blurRad="38100" dist="38100" dir="2700000" algn="tl">
                    <a:srgbClr val="000000">
                      <a:alpha val="43137"/>
                    </a:srgbClr>
                  </a:outerShdw>
                </a:effectLst>
              </a:rPr>
              <a:t>converting.  </a:t>
            </a:r>
            <a:endParaRPr lang="en-US" sz="2600" dirty="0" smtClean="0">
              <a:effectLst>
                <a:outerShdw blurRad="38100" dist="38100" dir="2700000" algn="tl">
                  <a:srgbClr val="000000">
                    <a:alpha val="43137"/>
                  </a:srgbClr>
                </a:outerShdw>
              </a:effectLst>
            </a:endParaRPr>
          </a:p>
          <a:p>
            <a:pPr marL="514350" indent="-514350">
              <a:lnSpc>
                <a:spcPct val="120000"/>
              </a:lnSpc>
              <a:spcBef>
                <a:spcPts val="0"/>
              </a:spcBef>
              <a:buFont typeface="+mj-lt"/>
              <a:buAutoNum type="arabicPeriod"/>
            </a:pPr>
            <a:r>
              <a:rPr lang="en-US" sz="2600" dirty="0" smtClean="0">
                <a:effectLst>
                  <a:outerShdw blurRad="38100" dist="38100" dir="2700000" algn="tl">
                    <a:srgbClr val="000000">
                      <a:alpha val="43137"/>
                    </a:srgbClr>
                  </a:outerShdw>
                </a:effectLst>
              </a:rPr>
              <a:t>Curriculum-centered:  curriculum </a:t>
            </a:r>
            <a:r>
              <a:rPr lang="en-US" sz="2600" dirty="0">
                <a:effectLst>
                  <a:outerShdw blurRad="38100" dist="38100" dir="2700000" algn="tl">
                    <a:srgbClr val="000000">
                      <a:alpha val="43137"/>
                    </a:srgbClr>
                  </a:outerShdw>
                </a:effectLst>
              </a:rPr>
              <a:t>is to be “covered.”</a:t>
            </a:r>
          </a:p>
          <a:p>
            <a:pPr marL="514350" indent="-514350">
              <a:lnSpc>
                <a:spcPct val="120000"/>
              </a:lnSpc>
              <a:spcBef>
                <a:spcPts val="0"/>
              </a:spcBef>
              <a:buFont typeface="+mj-lt"/>
              <a:buAutoNum type="arabicPeriod"/>
            </a:pPr>
            <a:r>
              <a:rPr lang="en-US" sz="2600" dirty="0" smtClean="0">
                <a:effectLst>
                  <a:outerShdw blurRad="38100" dist="38100" dir="2700000" algn="tl">
                    <a:srgbClr val="000000">
                      <a:alpha val="43137"/>
                    </a:srgbClr>
                  </a:outerShdw>
                </a:effectLst>
              </a:rPr>
              <a:t>Teaching </a:t>
            </a:r>
            <a:r>
              <a:rPr lang="en-US" sz="2600" dirty="0">
                <a:effectLst>
                  <a:outerShdw blurRad="38100" dist="38100" dir="2700000" algn="tl">
                    <a:srgbClr val="000000">
                      <a:alpha val="43137"/>
                    </a:srgbClr>
                  </a:outerShdw>
                </a:effectLst>
              </a:rPr>
              <a:t>as “tent making,” being “salt and light” in the </a:t>
            </a:r>
            <a:r>
              <a:rPr lang="en-US" sz="2600" dirty="0" smtClean="0">
                <a:effectLst>
                  <a:outerShdw blurRad="38100" dist="38100" dir="2700000" algn="tl">
                    <a:srgbClr val="000000">
                      <a:alpha val="43137"/>
                    </a:srgbClr>
                  </a:outerShdw>
                </a:effectLst>
              </a:rPr>
              <a:t>“moral </a:t>
            </a:r>
            <a:br>
              <a:rPr lang="en-US" sz="2600" dirty="0" smtClean="0">
                <a:effectLst>
                  <a:outerShdw blurRad="38100" dist="38100" dir="2700000" algn="tl">
                    <a:srgbClr val="000000">
                      <a:alpha val="43137"/>
                    </a:srgbClr>
                  </a:outerShdw>
                </a:effectLst>
              </a:rPr>
            </a:br>
            <a:r>
              <a:rPr lang="en-US" sz="2600" dirty="0" smtClean="0">
                <a:effectLst>
                  <a:outerShdw blurRad="38100" dist="38100" dir="2700000" algn="tl">
                    <a:srgbClr val="000000">
                      <a:alpha val="43137"/>
                    </a:srgbClr>
                  </a:outerShdw>
                </a:effectLst>
              </a:rPr>
              <a:t>wasteland” of </a:t>
            </a:r>
            <a:r>
              <a:rPr lang="en-US" sz="2600" dirty="0">
                <a:effectLst>
                  <a:outerShdw blurRad="38100" dist="38100" dir="2700000" algn="tl">
                    <a:srgbClr val="000000">
                      <a:alpha val="43137"/>
                    </a:srgbClr>
                  </a:outerShdw>
                </a:effectLst>
              </a:rPr>
              <a:t>the public </a:t>
            </a:r>
            <a:r>
              <a:rPr lang="en-US" sz="2600" dirty="0" smtClean="0">
                <a:effectLst>
                  <a:outerShdw blurRad="38100" dist="38100" dir="2700000" algn="tl">
                    <a:srgbClr val="000000">
                      <a:alpha val="43137"/>
                    </a:srgbClr>
                  </a:outerShdw>
                </a:effectLst>
              </a:rPr>
              <a:t>schools</a:t>
            </a:r>
            <a:r>
              <a:rPr lang="en-US" sz="2600" dirty="0">
                <a:effectLst>
                  <a:outerShdw blurRad="38100" dist="38100" dir="2700000" algn="tl">
                    <a:srgbClr val="000000">
                      <a:alpha val="43137"/>
                    </a:srgbClr>
                  </a:outerShdw>
                </a:effectLst>
              </a:rPr>
              <a:t>.  </a:t>
            </a:r>
            <a:endParaRPr lang="en-US" sz="2600" dirty="0" smtClean="0">
              <a:effectLst>
                <a:outerShdw blurRad="38100" dist="38100" dir="2700000" algn="tl">
                  <a:srgbClr val="000000">
                    <a:alpha val="43137"/>
                  </a:srgbClr>
                </a:outerShdw>
              </a:effectLst>
            </a:endParaRPr>
          </a:p>
          <a:p>
            <a:pPr lvl="1">
              <a:lnSpc>
                <a:spcPct val="120000"/>
              </a:lnSpc>
              <a:spcBef>
                <a:spcPts val="0"/>
              </a:spcBef>
            </a:pPr>
            <a:r>
              <a:rPr lang="en-US" sz="2400" dirty="0" smtClean="0">
                <a:effectLst>
                  <a:outerShdw blurRad="38100" dist="38100" dir="2700000" algn="tl">
                    <a:srgbClr val="000000">
                      <a:alpha val="43137"/>
                    </a:srgbClr>
                  </a:outerShdw>
                </a:effectLst>
              </a:rPr>
              <a:t>Undercover </a:t>
            </a:r>
            <a:r>
              <a:rPr lang="en-US" sz="2400" dirty="0">
                <a:effectLst>
                  <a:outerShdw blurRad="38100" dist="38100" dir="2700000" algn="tl">
                    <a:srgbClr val="000000">
                      <a:alpha val="43137"/>
                    </a:srgbClr>
                  </a:outerShdw>
                </a:effectLst>
              </a:rPr>
              <a:t>evangelists in the public schools.</a:t>
            </a:r>
          </a:p>
          <a:p>
            <a:pPr marL="514350" indent="-514350">
              <a:lnSpc>
                <a:spcPct val="120000"/>
              </a:lnSpc>
              <a:spcBef>
                <a:spcPts val="0"/>
              </a:spcBef>
              <a:buFont typeface="+mj-lt"/>
              <a:buAutoNum type="arabicPeriod"/>
            </a:pPr>
            <a:r>
              <a:rPr lang="en-US" sz="2600" dirty="0" smtClean="0">
                <a:effectLst>
                  <a:outerShdw blurRad="38100" dist="38100" dir="2700000" algn="tl">
                    <a:srgbClr val="000000">
                      <a:alpha val="43137"/>
                    </a:srgbClr>
                  </a:outerShdw>
                </a:effectLst>
              </a:rPr>
              <a:t>Christian </a:t>
            </a:r>
            <a:r>
              <a:rPr lang="en-US" sz="2600" dirty="0">
                <a:effectLst>
                  <a:outerShdw blurRad="38100" dist="38100" dir="2700000" algn="tl">
                    <a:srgbClr val="000000">
                      <a:alpha val="43137"/>
                    </a:srgbClr>
                  </a:outerShdw>
                </a:effectLst>
              </a:rPr>
              <a:t>education may eliminate a lot of bad influences from peers and godless curriculum materials, but it doesn’t eliminate the basic </a:t>
            </a:r>
            <a:r>
              <a:rPr lang="en-US" sz="2600" dirty="0" err="1">
                <a:effectLst>
                  <a:outerShdw blurRad="38100" dist="38100" dir="2700000" algn="tl">
                    <a:srgbClr val="000000">
                      <a:alpha val="43137"/>
                    </a:srgbClr>
                  </a:outerShdw>
                </a:effectLst>
              </a:rPr>
              <a:t>fallenness</a:t>
            </a:r>
            <a:r>
              <a:rPr lang="en-US" sz="2600" dirty="0">
                <a:effectLst>
                  <a:outerShdw blurRad="38100" dist="38100" dir="2700000" algn="tl">
                    <a:srgbClr val="000000">
                      <a:alpha val="43137"/>
                    </a:srgbClr>
                  </a:outerShdw>
                </a:effectLst>
              </a:rPr>
              <a:t> of students.  </a:t>
            </a:r>
          </a:p>
        </p:txBody>
      </p:sp>
      <p:pic>
        <p:nvPicPr>
          <p:cNvPr id="5" name="Picture 2" descr="http://drsophiayin.com/images/uploads/bfskinner.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294182" y="188440"/>
            <a:ext cx="1715620" cy="243443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294182" y="2606550"/>
            <a:ext cx="1781930" cy="2031325"/>
          </a:xfrm>
          <a:prstGeom prst="rect">
            <a:avLst/>
          </a:prstGeom>
        </p:spPr>
        <p:txBody>
          <a:bodyPr wrap="square">
            <a:spAutoFit/>
          </a:bodyPr>
          <a:lstStyle/>
          <a:p>
            <a:pPr marL="0" lvl="1" algn="r"/>
            <a:r>
              <a:rPr lang="en-US" i="1" dirty="0">
                <a:solidFill>
                  <a:srgbClr val="FFC000"/>
                </a:solidFill>
              </a:rPr>
              <a:t>B.F. </a:t>
            </a:r>
            <a:r>
              <a:rPr lang="en-US" i="1" dirty="0" smtClean="0">
                <a:solidFill>
                  <a:srgbClr val="FFC000"/>
                </a:solidFill>
              </a:rPr>
              <a:t>Skinner </a:t>
            </a:r>
            <a:br>
              <a:rPr lang="en-US" i="1" dirty="0" smtClean="0">
                <a:solidFill>
                  <a:srgbClr val="FFC000"/>
                </a:solidFill>
              </a:rPr>
            </a:br>
            <a:r>
              <a:rPr lang="en-US" i="1" dirty="0" smtClean="0">
                <a:solidFill>
                  <a:srgbClr val="FFC000"/>
                </a:solidFill>
              </a:rPr>
              <a:t>(1904-1990) psychologist, social philosopher, Father </a:t>
            </a:r>
            <a:r>
              <a:rPr lang="en-US" i="1" dirty="0">
                <a:solidFill>
                  <a:srgbClr val="FFC000"/>
                </a:solidFill>
              </a:rPr>
              <a:t>of Behaviorism</a:t>
            </a:r>
          </a:p>
        </p:txBody>
      </p:sp>
      <p:sp>
        <p:nvSpPr>
          <p:cNvPr id="7" name="Slide Number Placeholder 6"/>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56280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fall colors church college"/>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0" y="0"/>
            <a:ext cx="12192000" cy="685301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solidFill>
            <a:schemeClr val="bg1"/>
          </a:solidFill>
        </p:spPr>
        <p:txBody>
          <a:bodyPr/>
          <a:lstStyle/>
          <a:p>
            <a:r>
              <a:rPr lang="en-US" dirty="0"/>
              <a:t>Christian perspectives on the </a:t>
            </a:r>
            <a:r>
              <a:rPr lang="en-US" dirty="0" smtClean="0"/>
              <a:t>teacher</a:t>
            </a:r>
            <a:br>
              <a:rPr lang="en-US" dirty="0" smtClean="0"/>
            </a:br>
            <a:r>
              <a:rPr lang="en-US" dirty="0"/>
              <a:t> </a:t>
            </a:r>
            <a:r>
              <a:rPr lang="en-US" dirty="0">
                <a:solidFill>
                  <a:srgbClr val="FFC000"/>
                </a:solidFill>
                <a:sym typeface="Wingdings" panose="05000000000000000000" pitchFamily="2" charset="2"/>
              </a:rPr>
              <a:t> </a:t>
            </a:r>
            <a:r>
              <a:rPr lang="en-US" i="1" dirty="0">
                <a:solidFill>
                  <a:srgbClr val="FFC000"/>
                </a:solidFill>
              </a:rPr>
              <a:t>Christianity </a:t>
            </a:r>
            <a:r>
              <a:rPr lang="en-US" i="1" u="sng" dirty="0">
                <a:solidFill>
                  <a:srgbClr val="FFC000"/>
                </a:solidFill>
              </a:rPr>
              <a:t>embracing</a:t>
            </a:r>
            <a:r>
              <a:rPr lang="en-US" i="1" dirty="0">
                <a:solidFill>
                  <a:srgbClr val="FFC000"/>
                </a:solidFill>
              </a:rPr>
              <a:t> culture</a:t>
            </a:r>
            <a:endParaRPr lang="en-US" dirty="0"/>
          </a:p>
        </p:txBody>
      </p:sp>
      <p:sp>
        <p:nvSpPr>
          <p:cNvPr id="3" name="Content Placeholder 2"/>
          <p:cNvSpPr>
            <a:spLocks noGrp="1"/>
          </p:cNvSpPr>
          <p:nvPr>
            <p:ph idx="1"/>
          </p:nvPr>
        </p:nvSpPr>
        <p:spPr>
          <a:xfrm>
            <a:off x="150830" y="1834166"/>
            <a:ext cx="11809574" cy="5018851"/>
          </a:xfrm>
          <a:solidFill>
            <a:schemeClr val="bg1">
              <a:alpha val="40000"/>
            </a:schemeClr>
          </a:solidFill>
        </p:spPr>
        <p:txBody>
          <a:bodyPr vert="horz" lIns="91440" tIns="45720" rIns="91440" bIns="45720" rtlCol="0">
            <a:noAutofit/>
          </a:bodyPr>
          <a:lstStyle/>
          <a:p>
            <a:pPr marL="457200" indent="-457200">
              <a:lnSpc>
                <a:spcPct val="100000"/>
              </a:lnSpc>
              <a:spcBef>
                <a:spcPts val="0"/>
              </a:spcBef>
              <a:buFont typeface="+mj-lt"/>
              <a:buAutoNum type="arabicPeriod"/>
            </a:pPr>
            <a:r>
              <a:rPr lang="en-US" sz="2000" dirty="0" smtClean="0">
                <a:effectLst>
                  <a:outerShdw blurRad="38100" dist="38100" dir="2700000" algn="tl">
                    <a:srgbClr val="000000">
                      <a:alpha val="43137"/>
                    </a:srgbClr>
                  </a:outerShdw>
                </a:effectLst>
              </a:rPr>
              <a:t>Embracing </a:t>
            </a:r>
            <a:r>
              <a:rPr lang="en-US" sz="2000" dirty="0">
                <a:effectLst>
                  <a:outerShdw blurRad="38100" dist="38100" dir="2700000" algn="tl">
                    <a:srgbClr val="000000">
                      <a:alpha val="43137"/>
                    </a:srgbClr>
                  </a:outerShdw>
                </a:effectLst>
              </a:rPr>
              <a:t>of many foci in humanistic and progressivist philosophies.  </a:t>
            </a:r>
          </a:p>
          <a:p>
            <a:pPr lvl="1">
              <a:lnSpc>
                <a:spcPct val="100000"/>
              </a:lnSpc>
              <a:spcBef>
                <a:spcPts val="0"/>
              </a:spcBef>
            </a:pPr>
            <a:r>
              <a:rPr lang="en-US" dirty="0">
                <a:effectLst>
                  <a:outerShdw blurRad="38100" dist="38100" dir="2700000" algn="tl">
                    <a:srgbClr val="000000">
                      <a:alpha val="43137"/>
                    </a:srgbClr>
                  </a:outerShdw>
                </a:effectLst>
              </a:rPr>
              <a:t>More student-centered than curriculum-centered.  </a:t>
            </a:r>
          </a:p>
          <a:p>
            <a:pPr marL="457200" indent="-457200">
              <a:lnSpc>
                <a:spcPct val="100000"/>
              </a:lnSpc>
              <a:spcBef>
                <a:spcPts val="0"/>
              </a:spcBef>
              <a:buFont typeface="+mj-lt"/>
              <a:buAutoNum type="arabicPeriod"/>
            </a:pPr>
            <a:r>
              <a:rPr lang="en-US" sz="2000" dirty="0" smtClean="0">
                <a:effectLst>
                  <a:outerShdw blurRad="38100" dist="38100" dir="2700000" algn="tl">
                    <a:srgbClr val="000000">
                      <a:alpha val="43137"/>
                    </a:srgbClr>
                  </a:outerShdw>
                </a:effectLst>
              </a:rPr>
              <a:t>Focus </a:t>
            </a:r>
            <a:r>
              <a:rPr lang="en-US" sz="2000" dirty="0">
                <a:effectLst>
                  <a:outerShdw blurRad="38100" dist="38100" dir="2700000" algn="tl">
                    <a:srgbClr val="000000">
                      <a:alpha val="43137"/>
                    </a:srgbClr>
                  </a:outerShdw>
                </a:effectLst>
              </a:rPr>
              <a:t>on biblical freedom more than on sinful nature.</a:t>
            </a:r>
          </a:p>
          <a:p>
            <a:pPr lvl="1">
              <a:lnSpc>
                <a:spcPct val="100000"/>
              </a:lnSpc>
              <a:spcBef>
                <a:spcPts val="0"/>
              </a:spcBef>
            </a:pPr>
            <a:r>
              <a:rPr lang="en-US" dirty="0">
                <a:effectLst>
                  <a:outerShdw blurRad="38100" dist="38100" dir="2700000" algn="tl">
                    <a:srgbClr val="000000">
                      <a:alpha val="43137"/>
                    </a:srgbClr>
                  </a:outerShdw>
                </a:effectLst>
              </a:rPr>
              <a:t>Classroom guidelines and </a:t>
            </a:r>
            <a:r>
              <a:rPr lang="en-US" dirty="0" smtClean="0">
                <a:effectLst>
                  <a:outerShdw blurRad="38100" dist="38100" dir="2700000" algn="tl">
                    <a:srgbClr val="000000">
                      <a:alpha val="43137"/>
                    </a:srgbClr>
                  </a:outerShdw>
                </a:effectLst>
              </a:rPr>
              <a:t>principles </a:t>
            </a:r>
            <a:r>
              <a:rPr lang="en-US" dirty="0">
                <a:effectLst>
                  <a:outerShdw blurRad="38100" dist="38100" dir="2700000" algn="tl">
                    <a:srgbClr val="000000">
                      <a:alpha val="43137"/>
                    </a:srgbClr>
                  </a:outerShdw>
                </a:effectLst>
              </a:rPr>
              <a:t>rather than a long list of rules and consequences.</a:t>
            </a:r>
          </a:p>
          <a:p>
            <a:pPr lvl="1">
              <a:lnSpc>
                <a:spcPct val="100000"/>
              </a:lnSpc>
              <a:spcBef>
                <a:spcPts val="0"/>
              </a:spcBef>
            </a:pPr>
            <a:r>
              <a:rPr lang="en-US" dirty="0">
                <a:effectLst>
                  <a:outerShdw blurRad="38100" dist="38100" dir="2700000" algn="tl">
                    <a:srgbClr val="000000">
                      <a:alpha val="43137"/>
                    </a:srgbClr>
                  </a:outerShdw>
                </a:effectLst>
              </a:rPr>
              <a:t>More choice and creativity built into the daily lesson plans.  </a:t>
            </a:r>
          </a:p>
          <a:p>
            <a:pPr marL="457200" indent="-457200">
              <a:lnSpc>
                <a:spcPct val="100000"/>
              </a:lnSpc>
              <a:spcBef>
                <a:spcPts val="0"/>
              </a:spcBef>
              <a:buFont typeface="+mj-lt"/>
              <a:buAutoNum type="arabicPeriod"/>
            </a:pPr>
            <a:r>
              <a:rPr lang="en-US" sz="2000" dirty="0">
                <a:effectLst>
                  <a:outerShdw blurRad="38100" dist="38100" dir="2700000" algn="tl">
                    <a:srgbClr val="000000">
                      <a:alpha val="43137"/>
                    </a:srgbClr>
                  </a:outerShdw>
                </a:effectLst>
              </a:rPr>
              <a:t>Teacher is more of a facilitator or guide than a traditional authority figure.  </a:t>
            </a:r>
          </a:p>
          <a:p>
            <a:pPr lvl="1">
              <a:lnSpc>
                <a:spcPct val="100000"/>
              </a:lnSpc>
              <a:spcBef>
                <a:spcPts val="0"/>
              </a:spcBef>
            </a:pPr>
            <a:r>
              <a:rPr lang="en-US" dirty="0">
                <a:effectLst>
                  <a:outerShdw blurRad="38100" dist="38100" dir="2700000" algn="tl">
                    <a:srgbClr val="000000">
                      <a:alpha val="43137"/>
                    </a:srgbClr>
                  </a:outerShdw>
                </a:effectLst>
              </a:rPr>
              <a:t>More on “accommodating” (management theory) student interests and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differences, less on controlling them.  </a:t>
            </a:r>
          </a:p>
          <a:p>
            <a:pPr lvl="1">
              <a:lnSpc>
                <a:spcPct val="100000"/>
              </a:lnSpc>
              <a:spcBef>
                <a:spcPts val="0"/>
              </a:spcBef>
            </a:pPr>
            <a:r>
              <a:rPr lang="en-US" dirty="0" smtClean="0">
                <a:effectLst>
                  <a:outerShdw blurRad="38100" dist="38100" dir="2700000" algn="tl">
                    <a:srgbClr val="000000">
                      <a:alpha val="43137"/>
                    </a:srgbClr>
                  </a:outerShdw>
                </a:effectLst>
              </a:rPr>
              <a:t>Say</a:t>
            </a:r>
            <a:r>
              <a:rPr lang="en-US" dirty="0">
                <a:effectLst>
                  <a:outerShdw blurRad="38100" dist="38100" dir="2700000" algn="tl">
                    <a:srgbClr val="000000">
                      <a:alpha val="43137"/>
                    </a:srgbClr>
                  </a:outerShdw>
                </a:effectLst>
              </a:rPr>
              <a:t>:  Well, what do you think?  Instead of:  No, that’s wrong.  </a:t>
            </a:r>
          </a:p>
          <a:p>
            <a:pPr lvl="1">
              <a:lnSpc>
                <a:spcPct val="100000"/>
              </a:lnSpc>
              <a:spcBef>
                <a:spcPts val="0"/>
              </a:spcBef>
            </a:pPr>
            <a:r>
              <a:rPr lang="en-US" dirty="0">
                <a:effectLst>
                  <a:outerShdw blurRad="38100" dist="38100" dir="2700000" algn="tl">
                    <a:srgbClr val="000000">
                      <a:alpha val="43137"/>
                    </a:srgbClr>
                  </a:outerShdw>
                </a:effectLst>
              </a:rPr>
              <a:t>More </a:t>
            </a:r>
            <a:r>
              <a:rPr lang="en-US" dirty="0" smtClean="0">
                <a:effectLst>
                  <a:outerShdw blurRad="38100" dist="38100" dir="2700000" algn="tl">
                    <a:srgbClr val="000000">
                      <a:alpha val="43137"/>
                    </a:srgbClr>
                  </a:outerShdw>
                </a:effectLst>
              </a:rPr>
              <a:t>two-way, </a:t>
            </a:r>
            <a:r>
              <a:rPr lang="en-US" dirty="0">
                <a:effectLst>
                  <a:outerShdw blurRad="38100" dist="38100" dir="2700000" algn="tl">
                    <a:srgbClr val="000000">
                      <a:alpha val="43137"/>
                    </a:srgbClr>
                  </a:outerShdw>
                </a:effectLst>
              </a:rPr>
              <a:t>less judgmental role:  </a:t>
            </a:r>
            <a:endParaRPr lang="en-US" dirty="0" smtClean="0">
              <a:effectLst>
                <a:outerShdw blurRad="38100" dist="38100" dir="2700000" algn="tl">
                  <a:srgbClr val="000000">
                    <a:alpha val="43137"/>
                  </a:srgbClr>
                </a:outerShdw>
              </a:effectLst>
            </a:endParaRPr>
          </a:p>
          <a:p>
            <a:pPr lvl="2">
              <a:lnSpc>
                <a:spcPct val="100000"/>
              </a:lnSpc>
              <a:spcBef>
                <a:spcPts val="0"/>
              </a:spcBef>
            </a:pPr>
            <a:r>
              <a:rPr lang="en-US" sz="2000" dirty="0" smtClean="0">
                <a:effectLst>
                  <a:outerShdw blurRad="38100" dist="38100" dir="2700000" algn="tl">
                    <a:srgbClr val="000000">
                      <a:alpha val="43137"/>
                    </a:srgbClr>
                  </a:outerShdw>
                </a:effectLst>
              </a:rPr>
              <a:t>Writing </a:t>
            </a:r>
            <a:r>
              <a:rPr lang="en-US" sz="2000" dirty="0">
                <a:effectLst>
                  <a:outerShdw blurRad="38100" dist="38100" dir="2700000" algn="tl">
                    <a:srgbClr val="000000">
                      <a:alpha val="43137"/>
                    </a:srgbClr>
                  </a:outerShdw>
                </a:effectLst>
              </a:rPr>
              <a:t>conferences, process approach, flipping the classroom, cooperative learning, whole language.  </a:t>
            </a:r>
          </a:p>
          <a:p>
            <a:pPr lvl="2">
              <a:lnSpc>
                <a:spcPct val="100000"/>
              </a:lnSpc>
              <a:spcBef>
                <a:spcPts val="0"/>
              </a:spcBef>
            </a:pPr>
            <a:r>
              <a:rPr lang="en-US" sz="2000" dirty="0" smtClean="0">
                <a:effectLst>
                  <a:outerShdw blurRad="38100" dist="38100" dir="2700000" algn="tl">
                    <a:srgbClr val="000000">
                      <a:alpha val="43137"/>
                    </a:srgbClr>
                  </a:outerShdw>
                </a:effectLst>
              </a:rPr>
              <a:t>Focus on students’ unique potential, despite their limitations and challenging home lives.   </a:t>
            </a:r>
          </a:p>
          <a:p>
            <a:pPr marL="457200" indent="-457200">
              <a:lnSpc>
                <a:spcPct val="100000"/>
              </a:lnSpc>
              <a:spcBef>
                <a:spcPts val="0"/>
              </a:spcBef>
              <a:buFont typeface="+mj-lt"/>
              <a:buAutoNum type="arabicPeriod"/>
            </a:pPr>
            <a:r>
              <a:rPr lang="en-US" sz="2000" dirty="0" smtClean="0">
                <a:effectLst>
                  <a:outerShdw blurRad="38100" dist="38100" dir="2700000" algn="tl">
                    <a:srgbClr val="000000">
                      <a:alpha val="43137"/>
                    </a:srgbClr>
                  </a:outerShdw>
                </a:effectLst>
              </a:rPr>
              <a:t>Heavily </a:t>
            </a:r>
            <a:r>
              <a:rPr lang="en-US" sz="2000" dirty="0">
                <a:effectLst>
                  <a:outerShdw blurRad="38100" dist="38100" dir="2700000" algn="tl">
                    <a:srgbClr val="000000">
                      <a:alpha val="43137"/>
                    </a:srgbClr>
                  </a:outerShdw>
                </a:effectLst>
              </a:rPr>
              <a:t>influenced by humanism and progressivism.  </a:t>
            </a:r>
          </a:p>
          <a:p>
            <a:pPr marL="685800" lvl="2">
              <a:lnSpc>
                <a:spcPct val="100000"/>
              </a:lnSpc>
              <a:spcBef>
                <a:spcPts val="0"/>
              </a:spcBef>
            </a:pPr>
            <a:r>
              <a:rPr lang="en-US" sz="2000" dirty="0">
                <a:effectLst>
                  <a:outerShdw blurRad="38100" dist="38100" dir="2700000" algn="tl">
                    <a:srgbClr val="000000">
                      <a:alpha val="43137"/>
                    </a:srgbClr>
                  </a:outerShdw>
                </a:effectLst>
              </a:rPr>
              <a:t>Locke, Rousseau, Montessori, Dewey, </a:t>
            </a:r>
            <a:r>
              <a:rPr lang="en-US" sz="2000" dirty="0" err="1">
                <a:effectLst>
                  <a:outerShdw blurRad="38100" dist="38100" dir="2700000" algn="tl">
                    <a:srgbClr val="000000">
                      <a:alpha val="43137"/>
                    </a:srgbClr>
                  </a:outerShdw>
                </a:effectLst>
              </a:rPr>
              <a:t>Glasser</a:t>
            </a:r>
            <a:r>
              <a:rPr lang="en-US" sz="2000" dirty="0">
                <a:effectLst>
                  <a:outerShdw blurRad="38100" dist="38100" dir="2700000" algn="tl">
                    <a:srgbClr val="000000">
                      <a:alpha val="43137"/>
                    </a:srgbClr>
                  </a:outerShdw>
                </a:effectLst>
              </a:rPr>
              <a:t>, </a:t>
            </a:r>
            <a:r>
              <a:rPr lang="en-US" sz="2000" dirty="0" err="1">
                <a:effectLst>
                  <a:outerShdw blurRad="38100" dist="38100" dir="2700000" algn="tl">
                    <a:srgbClr val="000000">
                      <a:alpha val="43137"/>
                    </a:srgbClr>
                  </a:outerShdw>
                </a:effectLst>
              </a:rPr>
              <a:t>Illich</a:t>
            </a:r>
            <a:r>
              <a:rPr lang="en-US" sz="2000" dirty="0">
                <a:effectLst>
                  <a:outerShdw blurRad="38100" dist="38100" dir="2700000" algn="tl">
                    <a:srgbClr val="000000">
                      <a:alpha val="43137"/>
                    </a:srgbClr>
                  </a:outerShdw>
                </a:effectLst>
              </a:rPr>
              <a:t>, Holt.  </a:t>
            </a:r>
          </a:p>
        </p:txBody>
      </p:sp>
      <p:pic>
        <p:nvPicPr>
          <p:cNvPr id="5" name="Picture 2" descr="http://i.mlquotes.com/authors/John-Dewey.jpg"/>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10294182" y="184483"/>
            <a:ext cx="1666221" cy="210350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0294181" y="2287992"/>
            <a:ext cx="1666221" cy="1477328"/>
          </a:xfrm>
          <a:prstGeom prst="rect">
            <a:avLst/>
          </a:prstGeom>
        </p:spPr>
        <p:txBody>
          <a:bodyPr wrap="square">
            <a:spAutoFit/>
          </a:bodyPr>
          <a:lstStyle/>
          <a:p>
            <a:pPr algn="r"/>
            <a:r>
              <a:rPr lang="en-US" i="1" dirty="0">
                <a:solidFill>
                  <a:srgbClr val="FFC000"/>
                </a:solidFill>
                <a:effectLst>
                  <a:outerShdw blurRad="38100" dist="38100" dir="2700000" algn="tl">
                    <a:srgbClr val="000000">
                      <a:alpha val="43137"/>
                    </a:srgbClr>
                  </a:outerShdw>
                </a:effectLst>
              </a:rPr>
              <a:t>John Dewey (1859-1952)  Educator, University of Chicago</a:t>
            </a:r>
          </a:p>
        </p:txBody>
      </p:sp>
      <p:sp>
        <p:nvSpPr>
          <p:cNvPr id="7" name="Slide Number Placeholder 6"/>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31442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fall colors church college"/>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solidFill>
            <a:schemeClr val="bg1"/>
          </a:solidFill>
        </p:spPr>
        <p:txBody>
          <a:bodyPr/>
          <a:lstStyle/>
          <a:p>
            <a:r>
              <a:rPr lang="en-US" dirty="0"/>
              <a:t>Christian perspectives on the </a:t>
            </a:r>
            <a:r>
              <a:rPr lang="en-US" dirty="0" smtClean="0"/>
              <a:t>teacher</a:t>
            </a:r>
            <a:br>
              <a:rPr lang="en-US" dirty="0" smtClean="0"/>
            </a:br>
            <a:r>
              <a:rPr lang="en-US" dirty="0"/>
              <a:t> </a:t>
            </a:r>
            <a:r>
              <a:rPr lang="en-US" dirty="0">
                <a:solidFill>
                  <a:srgbClr val="FFC000"/>
                </a:solidFill>
                <a:sym typeface="Wingdings" panose="05000000000000000000" pitchFamily="2" charset="2"/>
              </a:rPr>
              <a:t> </a:t>
            </a:r>
            <a:r>
              <a:rPr lang="en-US" i="1" dirty="0">
                <a:solidFill>
                  <a:srgbClr val="FFC000"/>
                </a:solidFill>
              </a:rPr>
              <a:t>Christ </a:t>
            </a:r>
            <a:r>
              <a:rPr lang="en-US" i="1" u="sng" dirty="0">
                <a:solidFill>
                  <a:srgbClr val="FFC000"/>
                </a:solidFill>
              </a:rPr>
              <a:t>transforming</a:t>
            </a:r>
            <a:r>
              <a:rPr lang="en-US" i="1" dirty="0">
                <a:solidFill>
                  <a:srgbClr val="FFC000"/>
                </a:solidFill>
              </a:rPr>
              <a:t> culture</a:t>
            </a:r>
            <a:endParaRPr lang="en-US" dirty="0"/>
          </a:p>
        </p:txBody>
      </p:sp>
      <p:sp>
        <p:nvSpPr>
          <p:cNvPr id="3" name="Content Placeholder 2"/>
          <p:cNvSpPr>
            <a:spLocks noGrp="1"/>
          </p:cNvSpPr>
          <p:nvPr>
            <p:ph idx="1"/>
          </p:nvPr>
        </p:nvSpPr>
        <p:spPr>
          <a:xfrm>
            <a:off x="404735" y="1834166"/>
            <a:ext cx="11584574" cy="5023834"/>
          </a:xfrm>
          <a:solidFill>
            <a:schemeClr val="bg1">
              <a:alpha val="40000"/>
            </a:schemeClr>
          </a:solidFill>
        </p:spPr>
        <p:txBody>
          <a:bodyPr vert="horz" lIns="91440" tIns="45720" rIns="91440" bIns="45720" rtlCol="0">
            <a:noAutofit/>
          </a:bodyPr>
          <a:lstStyle/>
          <a:p>
            <a:pPr marL="457200" indent="-457200">
              <a:lnSpc>
                <a:spcPct val="100000"/>
              </a:lnSpc>
              <a:spcBef>
                <a:spcPts val="0"/>
              </a:spcBef>
              <a:buFont typeface="+mj-lt"/>
              <a:buAutoNum type="arabicPeriod"/>
            </a:pPr>
            <a:r>
              <a:rPr lang="en-US" sz="2000" dirty="0" smtClean="0">
                <a:effectLst>
                  <a:outerShdw blurRad="38100" dist="38100" dir="2700000" algn="tl">
                    <a:srgbClr val="000000">
                      <a:alpha val="43137"/>
                    </a:srgbClr>
                  </a:outerShdw>
                </a:effectLst>
              </a:rPr>
              <a:t>Acknowledges students’ sinful nature </a:t>
            </a:r>
            <a:r>
              <a:rPr lang="en-US" sz="2000" i="1" u="sng" dirty="0" smtClean="0">
                <a:effectLst>
                  <a:outerShdw blurRad="38100" dist="38100" dir="2700000" algn="tl">
                    <a:srgbClr val="000000">
                      <a:alpha val="43137"/>
                    </a:srgbClr>
                  </a:outerShdw>
                </a:effectLst>
              </a:rPr>
              <a:t>and</a:t>
            </a:r>
            <a:r>
              <a:rPr lang="en-US" sz="2000" dirty="0" smtClean="0">
                <a:effectLst>
                  <a:outerShdw blurRad="38100" dist="38100" dir="2700000" algn="tl">
                    <a:srgbClr val="000000">
                      <a:alpha val="43137"/>
                    </a:srgbClr>
                  </a:outerShdw>
                </a:effectLst>
              </a:rPr>
              <a:t> boundless God-given potential.</a:t>
            </a:r>
          </a:p>
          <a:p>
            <a:pPr marL="457200" indent="-457200">
              <a:lnSpc>
                <a:spcPct val="100000"/>
              </a:lnSpc>
              <a:spcBef>
                <a:spcPts val="0"/>
              </a:spcBef>
              <a:buFont typeface="+mj-lt"/>
              <a:buAutoNum type="arabicPeriod"/>
            </a:pPr>
            <a:r>
              <a:rPr lang="en-US" sz="2000" i="1" dirty="0" smtClean="0">
                <a:effectLst>
                  <a:outerShdw blurRad="38100" dist="38100" dir="2700000" algn="tl">
                    <a:srgbClr val="000000">
                      <a:alpha val="43137"/>
                    </a:srgbClr>
                  </a:outerShdw>
                </a:effectLst>
              </a:rPr>
              <a:t>Teacher</a:t>
            </a:r>
            <a:r>
              <a:rPr lang="en-US" sz="2000" dirty="0" smtClean="0">
                <a:effectLst>
                  <a:outerShdw blurRad="38100" dist="38100" dir="2700000" algn="tl">
                    <a:srgbClr val="000000">
                      <a:alpha val="43137"/>
                    </a:srgbClr>
                  </a:outerShdw>
                </a:effectLst>
              </a:rPr>
              <a:t> chooses curriculum and methods to maximize growth </a:t>
            </a:r>
            <a:endParaRPr lang="en-US" sz="2000" dirty="0">
              <a:effectLst>
                <a:outerShdw blurRad="38100" dist="38100" dir="2700000" algn="tl">
                  <a:srgbClr val="000000">
                    <a:alpha val="43137"/>
                  </a:srgbClr>
                </a:outerShdw>
              </a:effectLst>
            </a:endParaRPr>
          </a:p>
          <a:p>
            <a:pPr lvl="1">
              <a:lnSpc>
                <a:spcPct val="100000"/>
              </a:lnSpc>
              <a:spcBef>
                <a:spcPts val="0"/>
              </a:spcBef>
            </a:pPr>
            <a:r>
              <a:rPr lang="en-US" dirty="0" smtClean="0">
                <a:effectLst>
                  <a:outerShdw blurRad="38100" dist="38100" dir="2700000" algn="tl">
                    <a:srgbClr val="000000">
                      <a:alpha val="43137"/>
                    </a:srgbClr>
                  </a:outerShdw>
                </a:effectLst>
              </a:rPr>
              <a:t>(Vygotsky, constructivism, scaffolding) </a:t>
            </a:r>
          </a:p>
          <a:p>
            <a:pPr lvl="1">
              <a:lnSpc>
                <a:spcPct val="100000"/>
              </a:lnSpc>
              <a:spcBef>
                <a:spcPts val="0"/>
              </a:spcBef>
            </a:pPr>
            <a:r>
              <a:rPr lang="en-US" i="1" dirty="0" smtClean="0">
                <a:effectLst>
                  <a:outerShdw blurRad="38100" dist="38100" dir="2700000" algn="tl">
                    <a:srgbClr val="000000">
                      <a:alpha val="43137"/>
                    </a:srgbClr>
                  </a:outerShdw>
                </a:effectLst>
              </a:rPr>
              <a:t>Intimate knowledge of and relationship with the students:  Understand</a:t>
            </a:r>
            <a:r>
              <a:rPr lang="en-US" dirty="0" smtClean="0">
                <a:effectLst>
                  <a:outerShdw blurRad="38100" dist="38100" dir="2700000" algn="tl">
                    <a:srgbClr val="000000">
                      <a:alpha val="43137"/>
                    </a:srgbClr>
                  </a:outerShdw>
                </a:effectLst>
              </a:rPr>
              <a:t> learning styles, developmental stages, personality types, home environments.</a:t>
            </a:r>
          </a:p>
          <a:p>
            <a:pPr marL="457200" indent="-457200">
              <a:lnSpc>
                <a:spcPct val="100000"/>
              </a:lnSpc>
              <a:spcBef>
                <a:spcPts val="0"/>
              </a:spcBef>
              <a:buFont typeface="+mj-lt"/>
              <a:buAutoNum type="arabicPeriod"/>
            </a:pPr>
            <a:r>
              <a:rPr lang="en-US" sz="2000" dirty="0" smtClean="0">
                <a:effectLst>
                  <a:outerShdw blurRad="38100" dist="38100" dir="2700000" algn="tl">
                    <a:srgbClr val="000000">
                      <a:alpha val="43137"/>
                    </a:srgbClr>
                  </a:outerShdw>
                </a:effectLst>
              </a:rPr>
              <a:t>Repertoire of strategies, breadth of content knowledge –brings curriculum and psychology together to maximize growth.</a:t>
            </a:r>
          </a:p>
          <a:p>
            <a:pPr marL="457200" indent="-457200">
              <a:lnSpc>
                <a:spcPct val="100000"/>
              </a:lnSpc>
              <a:spcBef>
                <a:spcPts val="0"/>
              </a:spcBef>
              <a:buFont typeface="+mj-lt"/>
              <a:buAutoNum type="arabicPeriod"/>
            </a:pPr>
            <a:r>
              <a:rPr lang="en-US" sz="2000" dirty="0" smtClean="0">
                <a:effectLst>
                  <a:outerShdw blurRad="38100" dist="38100" dir="2700000" algn="tl">
                    <a:srgbClr val="000000">
                      <a:alpha val="43137"/>
                    </a:srgbClr>
                  </a:outerShdw>
                </a:effectLst>
              </a:rPr>
              <a:t>Holy Spirit guides, individualized approaches if necessary.</a:t>
            </a:r>
          </a:p>
          <a:p>
            <a:pPr lvl="1">
              <a:lnSpc>
                <a:spcPct val="100000"/>
              </a:lnSpc>
              <a:spcBef>
                <a:spcPts val="0"/>
              </a:spcBef>
            </a:pPr>
            <a:r>
              <a:rPr lang="en-US" dirty="0" smtClean="0">
                <a:effectLst>
                  <a:outerShdw blurRad="38100" dist="38100" dir="2700000" algn="tl">
                    <a:srgbClr val="000000">
                      <a:alpha val="43137"/>
                    </a:srgbClr>
                  </a:outerShdw>
                </a:effectLst>
              </a:rPr>
              <a:t>Collaborating (management style) with each student.  Not controlling, not accommodating.</a:t>
            </a:r>
          </a:p>
          <a:p>
            <a:pPr marL="457200" indent="-457200">
              <a:lnSpc>
                <a:spcPct val="100000"/>
              </a:lnSpc>
              <a:spcBef>
                <a:spcPts val="0"/>
              </a:spcBef>
              <a:buFont typeface="+mj-lt"/>
              <a:buAutoNum type="arabicPeriod"/>
            </a:pPr>
            <a:r>
              <a:rPr lang="en-US" sz="2000" dirty="0" smtClean="0">
                <a:effectLst>
                  <a:outerShdw blurRad="38100" dist="38100" dir="2700000" algn="tl">
                    <a:srgbClr val="000000">
                      <a:alpha val="43137"/>
                    </a:srgbClr>
                  </a:outerShdw>
                </a:effectLst>
              </a:rPr>
              <a:t>Disciplining is proactive, </a:t>
            </a:r>
            <a:r>
              <a:rPr lang="en-US" sz="2000" dirty="0" err="1" smtClean="0">
                <a:effectLst>
                  <a:outerShdw blurRad="38100" dist="38100" dir="2700000" algn="tl">
                    <a:srgbClr val="000000">
                      <a:alpha val="43137"/>
                    </a:srgbClr>
                  </a:outerShdw>
                </a:effectLst>
              </a:rPr>
              <a:t>discipling</a:t>
            </a:r>
            <a:r>
              <a:rPr lang="en-US" sz="2000" dirty="0" smtClean="0">
                <a:effectLst>
                  <a:outerShdw blurRad="38100" dist="38100" dir="2700000" algn="tl">
                    <a:srgbClr val="000000">
                      <a:alpha val="43137"/>
                    </a:srgbClr>
                  </a:outerShdw>
                </a:effectLst>
              </a:rPr>
              <a:t>.  </a:t>
            </a:r>
          </a:p>
          <a:p>
            <a:pPr lvl="1">
              <a:lnSpc>
                <a:spcPct val="100000"/>
              </a:lnSpc>
              <a:spcBef>
                <a:spcPts val="0"/>
              </a:spcBef>
            </a:pPr>
            <a:r>
              <a:rPr lang="en-US" dirty="0" smtClean="0">
                <a:effectLst>
                  <a:outerShdw blurRad="38100" dist="38100" dir="2700000" algn="tl">
                    <a:srgbClr val="000000">
                      <a:alpha val="43137"/>
                    </a:srgbClr>
                  </a:outerShdw>
                </a:effectLst>
              </a:rPr>
              <a:t>Life coaching:  Jamie </a:t>
            </a:r>
            <a:r>
              <a:rPr lang="en-US" dirty="0">
                <a:effectLst>
                  <a:outerShdw blurRad="38100" dist="38100" dir="2700000" algn="tl">
                    <a:srgbClr val="000000">
                      <a:alpha val="43137"/>
                    </a:srgbClr>
                  </a:outerShdw>
                </a:effectLst>
              </a:rPr>
              <a:t>Smith (2009) says, we’re not just </a:t>
            </a:r>
            <a:r>
              <a:rPr lang="en-US" i="1" dirty="0">
                <a:effectLst>
                  <a:outerShdw blurRad="38100" dist="38100" dir="2700000" algn="tl">
                    <a:srgbClr val="000000">
                      <a:alpha val="43137"/>
                    </a:srgbClr>
                  </a:outerShdw>
                </a:effectLst>
              </a:rPr>
              <a:t>informing</a:t>
            </a:r>
            <a:r>
              <a:rPr lang="en-US" dirty="0">
                <a:effectLst>
                  <a:outerShdw blurRad="38100" dist="38100" dir="2700000" algn="tl">
                    <a:srgbClr val="000000">
                      <a:alpha val="43137"/>
                    </a:srgbClr>
                  </a:outerShdw>
                </a:effectLst>
              </a:rPr>
              <a:t> students, we’re helping to </a:t>
            </a:r>
            <a:r>
              <a:rPr lang="en-US" i="1" dirty="0">
                <a:effectLst>
                  <a:outerShdw blurRad="38100" dist="38100" dir="2700000" algn="tl">
                    <a:srgbClr val="000000">
                      <a:alpha val="43137"/>
                    </a:srgbClr>
                  </a:outerShdw>
                </a:effectLst>
              </a:rPr>
              <a:t>form</a:t>
            </a:r>
            <a:r>
              <a:rPr lang="en-US" dirty="0">
                <a:effectLst>
                  <a:outerShdw blurRad="38100" dist="38100" dir="2700000" algn="tl">
                    <a:srgbClr val="000000">
                      <a:alpha val="43137"/>
                    </a:srgbClr>
                  </a:outerShdw>
                </a:effectLst>
              </a:rPr>
              <a:t> them. </a:t>
            </a:r>
            <a:endParaRPr lang="en-US" dirty="0" smtClean="0">
              <a:effectLst>
                <a:outerShdw blurRad="38100" dist="38100" dir="2700000" algn="tl">
                  <a:srgbClr val="000000">
                    <a:alpha val="43137"/>
                  </a:srgbClr>
                </a:outerShdw>
              </a:effectLst>
            </a:endParaRPr>
          </a:p>
          <a:p>
            <a:pPr lvl="1">
              <a:lnSpc>
                <a:spcPct val="100000"/>
              </a:lnSpc>
              <a:spcBef>
                <a:spcPts val="0"/>
              </a:spcBef>
            </a:pPr>
            <a:r>
              <a:rPr lang="en-US" dirty="0">
                <a:effectLst>
                  <a:outerShdw blurRad="38100" dist="38100" dir="2700000" algn="tl">
                    <a:srgbClr val="000000">
                      <a:alpha val="43137"/>
                    </a:srgbClr>
                  </a:outerShdw>
                </a:effectLst>
              </a:rPr>
              <a:t>Intellectually, morally, affectively, spiritually, creatively, </a:t>
            </a:r>
            <a:r>
              <a:rPr lang="en-US" dirty="0" smtClean="0">
                <a:effectLst>
                  <a:outerShdw blurRad="38100" dist="38100" dir="2700000" algn="tl">
                    <a:srgbClr val="000000">
                      <a:alpha val="43137"/>
                    </a:srgbClr>
                  </a:outerShdw>
                </a:effectLst>
              </a:rPr>
              <a:t>holistically</a:t>
            </a:r>
          </a:p>
          <a:p>
            <a:pPr marL="457200" indent="-457200">
              <a:lnSpc>
                <a:spcPct val="100000"/>
              </a:lnSpc>
              <a:spcBef>
                <a:spcPts val="0"/>
              </a:spcBef>
              <a:buFont typeface="+mj-lt"/>
              <a:buAutoNum type="arabicPeriod"/>
            </a:pPr>
            <a:r>
              <a:rPr lang="en-US" sz="2000" dirty="0">
                <a:effectLst>
                  <a:outerShdw blurRad="38100" dist="38100" dir="2700000" algn="tl">
                    <a:srgbClr val="000000">
                      <a:alpha val="43137"/>
                    </a:srgbClr>
                  </a:outerShdw>
                </a:effectLst>
              </a:rPr>
              <a:t>Teachers have a profound influence on young lives and can profoundly help coach young people toward God’s </a:t>
            </a:r>
            <a:r>
              <a:rPr lang="en-US" sz="2000" u="sng" dirty="0">
                <a:effectLst>
                  <a:outerShdw blurRad="38100" dist="38100" dir="2700000" algn="tl">
                    <a:srgbClr val="000000">
                      <a:alpha val="43137"/>
                    </a:srgbClr>
                  </a:outerShdw>
                </a:effectLst>
              </a:rPr>
              <a:t>calling</a:t>
            </a:r>
            <a:r>
              <a:rPr lang="en-US" sz="2000" dirty="0">
                <a:effectLst>
                  <a:outerShdw blurRad="38100" dist="38100" dir="2700000" algn="tl">
                    <a:srgbClr val="000000">
                      <a:alpha val="43137"/>
                    </a:srgbClr>
                  </a:outerShdw>
                </a:effectLst>
              </a:rPr>
              <a:t> in their lives and toward God’s team building and toward God’s transformation of culture. </a:t>
            </a:r>
            <a:endParaRPr lang="en-US" sz="2000" dirty="0" smtClean="0">
              <a:effectLst>
                <a:outerShdw blurRad="38100" dist="38100" dir="2700000" algn="tl">
                  <a:srgbClr val="000000">
                    <a:alpha val="43137"/>
                  </a:srgbClr>
                </a:outerShdw>
              </a:effectLst>
            </a:endParaRPr>
          </a:p>
        </p:txBody>
      </p:sp>
      <p:pic>
        <p:nvPicPr>
          <p:cNvPr id="6146" name="Picture 2" descr="Image result for jamie k.a. smith"/>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10291204" y="184034"/>
            <a:ext cx="1698104" cy="1727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9937446" y="1941695"/>
            <a:ext cx="2153208" cy="923330"/>
          </a:xfrm>
          <a:prstGeom prst="rect">
            <a:avLst/>
          </a:prstGeom>
        </p:spPr>
        <p:txBody>
          <a:bodyPr wrap="square">
            <a:spAutoFit/>
          </a:bodyPr>
          <a:lstStyle/>
          <a:p>
            <a:pPr algn="r"/>
            <a:r>
              <a:rPr lang="en-US" i="1" dirty="0" smtClean="0">
                <a:solidFill>
                  <a:srgbClr val="FFC000"/>
                </a:solidFill>
                <a:effectLst>
                  <a:outerShdw blurRad="38100" dist="38100" dir="2700000" algn="tl">
                    <a:srgbClr val="000000">
                      <a:alpha val="43137"/>
                    </a:srgbClr>
                  </a:outerShdw>
                </a:effectLst>
              </a:rPr>
              <a:t>James K.A. Smith</a:t>
            </a:r>
          </a:p>
          <a:p>
            <a:pPr algn="r"/>
            <a:r>
              <a:rPr lang="en-US" i="1" dirty="0" smtClean="0">
                <a:solidFill>
                  <a:srgbClr val="FFC000"/>
                </a:solidFill>
                <a:effectLst>
                  <a:outerShdw blurRad="38100" dist="38100" dir="2700000" algn="tl">
                    <a:srgbClr val="000000">
                      <a:alpha val="43137"/>
                    </a:srgbClr>
                  </a:outerShdw>
                </a:effectLst>
              </a:rPr>
              <a:t>Calvin College</a:t>
            </a:r>
          </a:p>
          <a:p>
            <a:pPr algn="r"/>
            <a:r>
              <a:rPr lang="en-US" i="1" dirty="0" smtClean="0">
                <a:solidFill>
                  <a:srgbClr val="FFC000"/>
                </a:solidFill>
                <a:effectLst>
                  <a:outerShdw blurRad="38100" dist="38100" dir="2700000" algn="tl">
                    <a:srgbClr val="000000">
                      <a:alpha val="43137"/>
                    </a:srgbClr>
                  </a:outerShdw>
                </a:effectLst>
              </a:rPr>
              <a:t>b. 1970</a:t>
            </a:r>
            <a:endParaRPr lang="en-US" i="1" dirty="0">
              <a:solidFill>
                <a:srgbClr val="FFC000"/>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2629141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565608"/>
            <a:ext cx="12192000" cy="1518025"/>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Trebuchet MS" panose="020B0603020202020204"/>
              <a:ea typeface="+mj-ea"/>
              <a:cs typeface="+mj-cs"/>
            </a:endParaRPr>
          </a:p>
        </p:txBody>
      </p:sp>
      <p:sp>
        <p:nvSpPr>
          <p:cNvPr id="2" name="Title 1"/>
          <p:cNvSpPr>
            <a:spLocks noGrp="1"/>
          </p:cNvSpPr>
          <p:nvPr>
            <p:ph type="title"/>
          </p:nvPr>
        </p:nvSpPr>
        <p:spPr>
          <a:xfrm>
            <a:off x="287128" y="753228"/>
            <a:ext cx="11771521" cy="1080938"/>
          </a:xfrm>
        </p:spPr>
        <p:txBody>
          <a:bodyPr>
            <a:normAutofit fontScale="90000"/>
          </a:bodyPr>
          <a:lstStyle/>
          <a:p>
            <a:r>
              <a:rPr lang="en-US" dirty="0" smtClean="0"/>
              <a:t>Summary:  Different Christian Perspectives </a:t>
            </a:r>
            <a:br>
              <a:rPr lang="en-US" dirty="0" smtClean="0"/>
            </a:br>
            <a:r>
              <a:rPr lang="en-US" i="1" dirty="0" smtClean="0"/>
              <a:t>on Making Disciples in the Educational Environment</a:t>
            </a:r>
            <a:r>
              <a:rPr lang="en-US" dirty="0" smtClean="0"/>
              <a:t/>
            </a:r>
            <a:br>
              <a:rPr lang="en-US" dirty="0" smtClean="0"/>
            </a:br>
            <a:r>
              <a:rPr lang="en-US" sz="3300" dirty="0" smtClean="0">
                <a:solidFill>
                  <a:srgbClr val="FFC000"/>
                </a:solidFill>
              </a:rPr>
              <a:t>Christianity </a:t>
            </a:r>
            <a:r>
              <a:rPr lang="en-US" sz="3300" u="sng" dirty="0" smtClean="0">
                <a:solidFill>
                  <a:srgbClr val="FFC000"/>
                </a:solidFill>
              </a:rPr>
              <a:t>Against</a:t>
            </a:r>
            <a:r>
              <a:rPr lang="en-US" sz="3300" dirty="0" smtClean="0">
                <a:solidFill>
                  <a:srgbClr val="FFC000"/>
                </a:solidFill>
              </a:rPr>
              <a:t>,  </a:t>
            </a:r>
            <a:r>
              <a:rPr lang="en-US" sz="3300" dirty="0" smtClean="0">
                <a:solidFill>
                  <a:srgbClr val="FFC000"/>
                </a:solidFill>
                <a:latin typeface="Script MT Bold" panose="03040602040607080904" pitchFamily="66" charset="0"/>
              </a:rPr>
              <a:t>X-</a:t>
            </a:r>
            <a:r>
              <a:rPr lang="en-US" sz="3300" dirty="0" err="1" smtClean="0">
                <a:solidFill>
                  <a:srgbClr val="FFC000"/>
                </a:solidFill>
              </a:rPr>
              <a:t>ity</a:t>
            </a:r>
            <a:r>
              <a:rPr lang="en-US" sz="3300" dirty="0" smtClean="0">
                <a:solidFill>
                  <a:srgbClr val="FFC000"/>
                </a:solidFill>
              </a:rPr>
              <a:t> </a:t>
            </a:r>
            <a:r>
              <a:rPr lang="en-US" sz="3300" u="sng" dirty="0" smtClean="0">
                <a:solidFill>
                  <a:srgbClr val="FFC000"/>
                </a:solidFill>
              </a:rPr>
              <a:t>Embracing</a:t>
            </a:r>
            <a:r>
              <a:rPr lang="en-US" sz="3300" dirty="0" smtClean="0">
                <a:solidFill>
                  <a:srgbClr val="FFC000"/>
                </a:solidFill>
              </a:rPr>
              <a:t>,    or </a:t>
            </a:r>
            <a:r>
              <a:rPr lang="en-US" sz="3300" dirty="0" smtClean="0">
                <a:solidFill>
                  <a:srgbClr val="FFC000"/>
                </a:solidFill>
                <a:latin typeface="Script MT Bold" panose="03040602040607080904" pitchFamily="66" charset="0"/>
              </a:rPr>
              <a:t>X</a:t>
            </a:r>
            <a:r>
              <a:rPr lang="en-US" sz="3300" dirty="0" smtClean="0">
                <a:solidFill>
                  <a:srgbClr val="FFC000"/>
                </a:solidFill>
              </a:rPr>
              <a:t> </a:t>
            </a:r>
            <a:r>
              <a:rPr lang="en-US" sz="3300" u="sng" dirty="0" smtClean="0">
                <a:solidFill>
                  <a:srgbClr val="FFC000"/>
                </a:solidFill>
              </a:rPr>
              <a:t>Transforming</a:t>
            </a:r>
            <a:r>
              <a:rPr lang="en-US" sz="3300" dirty="0" smtClean="0">
                <a:solidFill>
                  <a:srgbClr val="FFC000"/>
                </a:solidFill>
              </a:rPr>
              <a:t> Culture</a:t>
            </a:r>
            <a:endParaRPr lang="en-US" sz="3300" dirty="0">
              <a:solidFill>
                <a:srgbClr val="FFC000"/>
              </a:solidFill>
            </a:endParaRPr>
          </a:p>
        </p:txBody>
      </p:sp>
      <p:sp>
        <p:nvSpPr>
          <p:cNvPr id="3" name="Content Placeholder 2"/>
          <p:cNvSpPr>
            <a:spLocks noGrp="1"/>
          </p:cNvSpPr>
          <p:nvPr>
            <p:ph idx="1"/>
          </p:nvPr>
        </p:nvSpPr>
        <p:spPr>
          <a:xfrm>
            <a:off x="171451" y="2216102"/>
            <a:ext cx="3797496" cy="4212978"/>
          </a:xfrm>
        </p:spPr>
        <p:txBody>
          <a:bodyPr>
            <a:normAutofit fontScale="92500" lnSpcReduction="20000"/>
          </a:bodyPr>
          <a:lstStyle/>
          <a:p>
            <a:r>
              <a:rPr lang="en-US" u="sng" dirty="0" smtClean="0">
                <a:effectLst>
                  <a:outerShdw blurRad="38100" dist="38100" dir="2700000" algn="tl">
                    <a:srgbClr val="000000">
                      <a:alpha val="43137"/>
                    </a:srgbClr>
                  </a:outerShdw>
                </a:effectLst>
              </a:rPr>
              <a:t>Rejecting Culture</a:t>
            </a:r>
          </a:p>
          <a:p>
            <a:r>
              <a:rPr lang="en-US" dirty="0" smtClean="0">
                <a:effectLst>
                  <a:outerShdw blurRad="38100" dist="38100" dir="2700000" algn="tl">
                    <a:srgbClr val="000000">
                      <a:alpha val="43137"/>
                    </a:srgbClr>
                  </a:outerShdw>
                </a:effectLst>
              </a:rPr>
              <a:t>“Baptizing”</a:t>
            </a:r>
          </a:p>
          <a:p>
            <a:r>
              <a:rPr lang="en-US" dirty="0" smtClean="0">
                <a:effectLst>
                  <a:outerShdw blurRad="38100" dist="38100" dir="2700000" algn="tl">
                    <a:srgbClr val="000000">
                      <a:alpha val="43137"/>
                    </a:srgbClr>
                  </a:outerShdw>
                </a:effectLst>
              </a:rPr>
              <a:t>Faith over Reason</a:t>
            </a:r>
          </a:p>
          <a:p>
            <a:r>
              <a:rPr lang="en-US" dirty="0" smtClean="0">
                <a:effectLst>
                  <a:outerShdw blurRad="38100" dist="38100" dir="2700000" algn="tl">
                    <a:srgbClr val="000000">
                      <a:alpha val="43137"/>
                    </a:srgbClr>
                  </a:outerShdw>
                </a:effectLst>
              </a:rPr>
              <a:t>Student as sinner</a:t>
            </a:r>
          </a:p>
          <a:p>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Teacher as controller</a:t>
            </a:r>
          </a:p>
          <a:p>
            <a:r>
              <a:rPr lang="en-US" dirty="0" smtClean="0">
                <a:effectLst>
                  <a:outerShdw blurRad="38100" dist="38100" dir="2700000" algn="tl">
                    <a:srgbClr val="000000">
                      <a:alpha val="43137"/>
                    </a:srgbClr>
                  </a:outerShdw>
                </a:effectLst>
              </a:rPr>
              <a:t>Curriculum centered</a:t>
            </a:r>
          </a:p>
          <a:p>
            <a:r>
              <a:rPr lang="en-US" dirty="0" smtClean="0">
                <a:effectLst>
                  <a:outerShdw blurRad="38100" dist="38100" dir="2700000" algn="tl">
                    <a:srgbClr val="000000">
                      <a:alpha val="43137"/>
                    </a:srgbClr>
                  </a:outerShdw>
                </a:effectLst>
              </a:rPr>
              <a:t>Head knowledge?</a:t>
            </a:r>
          </a:p>
          <a:p>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Called to duty</a:t>
            </a:r>
          </a:p>
          <a:p>
            <a:r>
              <a:rPr lang="en-US" dirty="0" smtClean="0">
                <a:effectLst>
                  <a:outerShdw blurRad="38100" dist="38100" dir="2700000" algn="tl">
                    <a:srgbClr val="000000">
                      <a:alpha val="43137"/>
                    </a:srgbClr>
                  </a:outerShdw>
                </a:effectLst>
              </a:rPr>
              <a:t>Truth:  theology over science</a:t>
            </a:r>
          </a:p>
          <a:p>
            <a:endParaRPr lang="en-US" dirty="0"/>
          </a:p>
          <a:p>
            <a:endParaRPr lang="en-US" dirty="0" smtClean="0"/>
          </a:p>
          <a:p>
            <a:endParaRPr lang="en-US" dirty="0"/>
          </a:p>
        </p:txBody>
      </p:sp>
      <p:sp>
        <p:nvSpPr>
          <p:cNvPr id="7" name="Content Placeholder 2"/>
          <p:cNvSpPr txBox="1">
            <a:spLocks/>
          </p:cNvSpPr>
          <p:nvPr/>
        </p:nvSpPr>
        <p:spPr>
          <a:xfrm>
            <a:off x="3571876" y="2216101"/>
            <a:ext cx="4200524" cy="4345447"/>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sng"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rPr>
              <a:t>Assimilating Culture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rPr>
              <a:t>“With you always”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rPr>
              <a:t>Reason not affected by faith</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rPr>
              <a:t>Student as explorer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6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rPr>
              <a:t>Teacher as accommodator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rPr>
              <a:t>Student centered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600" dirty="0" smtClean="0">
                <a:solidFill>
                  <a:prstClr val="white"/>
                </a:solidFill>
                <a:effectLst>
                  <a:outerShdw blurRad="38100" dist="38100" dir="2700000" algn="tl">
                    <a:srgbClr val="000000">
                      <a:alpha val="43137"/>
                    </a:srgbClr>
                  </a:outerShdw>
                </a:effectLst>
                <a:latin typeface="Trebuchet MS" panose="020B0603020202020204"/>
              </a:rPr>
              <a:t>Heart knowledge?</a:t>
            </a:r>
            <a:endParaRPr kumimoji="0" lang="en-US" sz="26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6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rPr>
              <a:t>Called to freedom</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rPr>
              <a:t>Truth:  science locates the Biblical truths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white"/>
              </a:solidFill>
              <a:effectLst/>
              <a:uLnTx/>
              <a:uFillTx/>
              <a:latin typeface="Trebuchet MS" panose="020B060302020202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smtClean="0">
              <a:ln>
                <a:noFill/>
              </a:ln>
              <a:solidFill>
                <a:prstClr val="white"/>
              </a:solidFill>
              <a:effectLst/>
              <a:uLnTx/>
              <a:uFillTx/>
              <a:latin typeface="Trebuchet MS" panose="020B060302020202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8" name="Content Placeholder 2"/>
          <p:cNvSpPr txBox="1">
            <a:spLocks/>
          </p:cNvSpPr>
          <p:nvPr/>
        </p:nvSpPr>
        <p:spPr>
          <a:xfrm>
            <a:off x="7466029" y="2202064"/>
            <a:ext cx="4725971" cy="465593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sng"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Transforming, Kingdom</a:t>
            </a:r>
            <a:r>
              <a:rPr kumimoji="0" lang="en-US" sz="2400" b="0" i="0" u="sng" strike="noStrike" kern="1200" cap="none" spc="0" normalizeH="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 building</a:t>
            </a:r>
            <a:endParaRPr kumimoji="0" lang="en-US" sz="2400" b="0" i="0" u="sng"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“Teaching”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smtClean="0">
                <a:solidFill>
                  <a:prstClr val="white"/>
                </a:solidFill>
                <a:effectLst>
                  <a:outerShdw blurRad="38100" dist="38100" dir="2700000" algn="tl">
                    <a:srgbClr val="000000">
                      <a:alpha val="43137"/>
                    </a:srgbClr>
                  </a:outerShdw>
                </a:effectLst>
                <a:latin typeface="Trebuchet MS" panose="020B0603020202020204"/>
              </a:rPr>
              <a:t>Faith-Reason mutually infused</a:t>
            </a:r>
            <a:endParaRPr kumimoji="0" lang="en-US" sz="24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Student as responsible agent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Teacher as collaborator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smtClean="0">
                <a:solidFill>
                  <a:prstClr val="white"/>
                </a:solidFill>
                <a:effectLst>
                  <a:outerShdw blurRad="38100" dist="38100" dir="2700000" algn="tl">
                    <a:srgbClr val="000000">
                      <a:alpha val="43137"/>
                    </a:srgbClr>
                  </a:outerShdw>
                </a:effectLst>
                <a:latin typeface="Trebuchet MS" panose="020B0603020202020204"/>
              </a:rPr>
              <a:t>Teacher, c</a:t>
            </a:r>
            <a:r>
              <a:rPr kumimoji="0" lang="en-US" sz="2400" b="0" i="0" u="none" strike="noStrike" kern="1200" cap="none" spc="0" normalizeH="0" baseline="0" noProof="0" dirty="0" err="1" smtClean="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urriculum</a:t>
            </a:r>
            <a:r>
              <a:rPr kumimoji="0" lang="en-US" sz="24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 &amp; student in creative balance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sng"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Called</a:t>
            </a:r>
            <a:r>
              <a:rPr kumimoji="0" lang="en-US" sz="24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 to action, to respond, to discern (head, heart, and hands)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Truth:  best understood in faithful, relational service to “the way, the truth, and the life.”</a:t>
            </a:r>
            <a:endParaRPr kumimoji="0" lang="en-US" sz="24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endParaRPr>
          </a:p>
        </p:txBody>
      </p:sp>
    </p:spTree>
    <p:extLst>
      <p:ext uri="{BB962C8B-B14F-4D97-AF65-F5344CB8AC3E}">
        <p14:creationId xmlns:p14="http://schemas.microsoft.com/office/powerpoint/2010/main" val="377926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fall colors church college"/>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0" y="0"/>
            <a:ext cx="12192000" cy="685301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solidFill>
            <a:schemeClr val="bg1"/>
          </a:solidFill>
        </p:spPr>
        <p:txBody>
          <a:bodyPr>
            <a:normAutofit/>
          </a:bodyPr>
          <a:lstStyle/>
          <a:p>
            <a:r>
              <a:rPr lang="en-US" dirty="0" smtClean="0"/>
              <a:t>Various views of the teacher</a:t>
            </a:r>
            <a:br>
              <a:rPr lang="en-US" dirty="0" smtClean="0"/>
            </a:br>
            <a:r>
              <a:rPr lang="en-US" dirty="0"/>
              <a:t> </a:t>
            </a:r>
            <a:r>
              <a:rPr lang="en-US" dirty="0">
                <a:solidFill>
                  <a:srgbClr val="FFC000"/>
                </a:solidFill>
                <a:sym typeface="Wingdings" panose="05000000000000000000" pitchFamily="2" charset="2"/>
              </a:rPr>
              <a:t> </a:t>
            </a:r>
            <a:r>
              <a:rPr lang="en-US" sz="3100" i="1" dirty="0" smtClean="0">
                <a:solidFill>
                  <a:srgbClr val="FFC000"/>
                </a:solidFill>
              </a:rPr>
              <a:t>What’s your metaphor for the teacher and why?</a:t>
            </a:r>
            <a:endParaRPr lang="en-US" sz="3100" dirty="0"/>
          </a:p>
        </p:txBody>
      </p:sp>
      <p:sp>
        <p:nvSpPr>
          <p:cNvPr id="3" name="Content Placeholder 2"/>
          <p:cNvSpPr>
            <a:spLocks noGrp="1"/>
          </p:cNvSpPr>
          <p:nvPr>
            <p:ph idx="1"/>
          </p:nvPr>
        </p:nvSpPr>
        <p:spPr>
          <a:xfrm>
            <a:off x="680321" y="2008682"/>
            <a:ext cx="9613861" cy="4527029"/>
          </a:xfrm>
          <a:solidFill>
            <a:schemeClr val="bg1">
              <a:alpha val="40000"/>
            </a:schemeClr>
          </a:solidFill>
        </p:spPr>
        <p:txBody>
          <a:bodyPr vert="horz" lIns="91440" tIns="45720" rIns="91440" bIns="45720" rtlCol="0">
            <a:normAutofit lnSpcReduction="10000"/>
          </a:bodyPr>
          <a:lstStyle/>
          <a:p>
            <a:pPr lvl="1"/>
            <a:r>
              <a:rPr lang="en-US" sz="2400" dirty="0" smtClean="0">
                <a:effectLst>
                  <a:outerShdw blurRad="38100" dist="38100" dir="2700000" algn="tl">
                    <a:srgbClr val="000000">
                      <a:alpha val="43137"/>
                    </a:srgbClr>
                  </a:outerShdw>
                </a:effectLst>
              </a:rPr>
              <a:t>Shepherd</a:t>
            </a:r>
            <a:endParaRPr lang="en-US" sz="2400" dirty="0">
              <a:effectLst>
                <a:outerShdw blurRad="38100" dist="38100" dir="2700000" algn="tl">
                  <a:srgbClr val="000000">
                    <a:alpha val="43137"/>
                  </a:srgbClr>
                </a:outerShdw>
              </a:effectLst>
            </a:endParaRPr>
          </a:p>
          <a:p>
            <a:pPr lvl="1"/>
            <a:r>
              <a:rPr lang="en-US" sz="2400" dirty="0" smtClean="0">
                <a:effectLst>
                  <a:outerShdw blurRad="38100" dist="38100" dir="2700000" algn="tl">
                    <a:srgbClr val="000000">
                      <a:alpha val="43137"/>
                    </a:srgbClr>
                  </a:outerShdw>
                </a:effectLst>
              </a:rPr>
              <a:t>Cop  </a:t>
            </a:r>
          </a:p>
          <a:p>
            <a:pPr lvl="1"/>
            <a:r>
              <a:rPr lang="en-US" sz="2400" dirty="0" smtClean="0">
                <a:effectLst>
                  <a:outerShdw blurRad="38100" dist="38100" dir="2700000" algn="tl">
                    <a:srgbClr val="000000">
                      <a:alpha val="43137"/>
                    </a:srgbClr>
                  </a:outerShdw>
                </a:effectLst>
              </a:rPr>
              <a:t>Content </a:t>
            </a:r>
            <a:r>
              <a:rPr lang="en-US" sz="2400" dirty="0">
                <a:effectLst>
                  <a:outerShdw blurRad="38100" dist="38100" dir="2700000" algn="tl">
                    <a:srgbClr val="000000">
                      <a:alpha val="43137"/>
                    </a:srgbClr>
                  </a:outerShdw>
                </a:effectLst>
              </a:rPr>
              <a:t>expert (sage of the stage) </a:t>
            </a:r>
          </a:p>
          <a:p>
            <a:pPr lvl="1"/>
            <a:r>
              <a:rPr lang="en-US" sz="2400" dirty="0" smtClean="0">
                <a:effectLst>
                  <a:outerShdw blurRad="38100" dist="38100" dir="2700000" algn="tl">
                    <a:srgbClr val="000000">
                      <a:alpha val="43137"/>
                    </a:srgbClr>
                  </a:outerShdw>
                </a:effectLst>
              </a:rPr>
              <a:t>Facilitator (guide on the side)</a:t>
            </a:r>
          </a:p>
          <a:p>
            <a:pPr lvl="1"/>
            <a:r>
              <a:rPr lang="en-US" sz="2400" dirty="0" smtClean="0">
                <a:effectLst>
                  <a:outerShdw blurRad="38100" dist="38100" dir="2700000" algn="tl">
                    <a:srgbClr val="000000">
                      <a:alpha val="43137"/>
                    </a:srgbClr>
                  </a:outerShdw>
                </a:effectLst>
              </a:rPr>
              <a:t>Babysitter</a:t>
            </a:r>
          </a:p>
          <a:p>
            <a:pPr lvl="1"/>
            <a:r>
              <a:rPr lang="en-US" sz="2400" dirty="0" smtClean="0">
                <a:effectLst>
                  <a:outerShdw blurRad="38100" dist="38100" dir="2700000" algn="tl">
                    <a:srgbClr val="000000">
                      <a:alpha val="43137"/>
                    </a:srgbClr>
                  </a:outerShdw>
                </a:effectLst>
              </a:rPr>
              <a:t>Coach </a:t>
            </a:r>
          </a:p>
          <a:p>
            <a:pPr lvl="1"/>
            <a:r>
              <a:rPr lang="en-US" sz="2400" dirty="0" smtClean="0">
                <a:effectLst>
                  <a:outerShdw blurRad="38100" dist="38100" dir="2700000" algn="tl">
                    <a:srgbClr val="000000">
                      <a:alpha val="43137"/>
                    </a:srgbClr>
                  </a:outerShdw>
                </a:effectLst>
              </a:rPr>
              <a:t>“Those who can, </a:t>
            </a:r>
            <a:r>
              <a:rPr lang="en-US" sz="2400" i="1" dirty="0" smtClean="0">
                <a:effectLst>
                  <a:outerShdw blurRad="38100" dist="38100" dir="2700000" algn="tl">
                    <a:srgbClr val="000000">
                      <a:alpha val="43137"/>
                    </a:srgbClr>
                  </a:outerShdw>
                </a:effectLst>
              </a:rPr>
              <a:t>do</a:t>
            </a:r>
            <a:r>
              <a:rPr lang="en-US" sz="2400" dirty="0" smtClean="0">
                <a:effectLst>
                  <a:outerShdw blurRad="38100" dist="38100" dir="2700000" algn="tl">
                    <a:srgbClr val="000000">
                      <a:alpha val="43137"/>
                    </a:srgbClr>
                  </a:outerShdw>
                </a:effectLst>
              </a:rPr>
              <a:t>; those who can’t, </a:t>
            </a:r>
            <a:r>
              <a:rPr lang="en-US" sz="2400" i="1" dirty="0" smtClean="0">
                <a:effectLst>
                  <a:outerShdw blurRad="38100" dist="38100" dir="2700000" algn="tl">
                    <a:srgbClr val="000000">
                      <a:alpha val="43137"/>
                    </a:srgbClr>
                  </a:outerShdw>
                </a:effectLst>
              </a:rPr>
              <a:t>teach</a:t>
            </a:r>
            <a:r>
              <a:rPr lang="en-US" sz="2400" dirty="0" smtClean="0">
                <a:effectLst>
                  <a:outerShdw blurRad="38100" dist="38100" dir="2700000" algn="tl">
                    <a:srgbClr val="000000">
                      <a:alpha val="43137"/>
                    </a:srgbClr>
                  </a:outerShdw>
                </a:effectLst>
              </a:rPr>
              <a:t>.”</a:t>
            </a:r>
          </a:p>
          <a:p>
            <a:pPr lvl="1"/>
            <a:r>
              <a:rPr lang="en-US" sz="2400" dirty="0" smtClean="0">
                <a:effectLst>
                  <a:outerShdw blurRad="38100" dist="38100" dir="2700000" algn="tl">
                    <a:srgbClr val="000000">
                      <a:alpha val="43137"/>
                    </a:srgbClr>
                  </a:outerShdw>
                </a:effectLst>
              </a:rPr>
              <a:t>Fellow traveler</a:t>
            </a:r>
            <a:r>
              <a:rPr lang="en-US" sz="2400" dirty="0">
                <a:effectLst>
                  <a:outerShdw blurRad="38100" dist="38100" dir="2700000" algn="tl">
                    <a:srgbClr val="000000">
                      <a:alpha val="43137"/>
                    </a:srgbClr>
                  </a:outerShdw>
                </a:effectLst>
              </a:rPr>
              <a:t> </a:t>
            </a:r>
            <a:endParaRPr lang="en-US" sz="2400" dirty="0" smtClean="0">
              <a:effectLst>
                <a:outerShdw blurRad="38100" dist="38100" dir="2700000" algn="tl">
                  <a:srgbClr val="000000">
                    <a:alpha val="43137"/>
                  </a:srgbClr>
                </a:outerShdw>
              </a:effectLst>
            </a:endParaRPr>
          </a:p>
          <a:p>
            <a:pPr lvl="1"/>
            <a:r>
              <a:rPr lang="en-US" sz="2400" dirty="0" smtClean="0">
                <a:effectLst>
                  <a:outerShdw blurRad="38100" dist="38100" dir="2700000" algn="tl">
                    <a:srgbClr val="000000">
                      <a:alpha val="43137"/>
                    </a:srgbClr>
                  </a:outerShdw>
                </a:effectLst>
              </a:rPr>
              <a:t>Experienced guide   </a:t>
            </a:r>
          </a:p>
          <a:p>
            <a:pPr lvl="1"/>
            <a:r>
              <a:rPr lang="en-US" sz="2400" dirty="0" smtClean="0">
                <a:effectLst>
                  <a:outerShdw blurRad="38100" dist="38100" dir="2700000" algn="tl">
                    <a:srgbClr val="000000">
                      <a:alpha val="43137"/>
                    </a:srgbClr>
                  </a:outerShdw>
                </a:effectLst>
              </a:rPr>
              <a:t>Someone whose 3 best parts of the job are June, July, &amp; August</a:t>
            </a:r>
          </a:p>
          <a:p>
            <a:pPr lvl="1"/>
            <a:r>
              <a:rPr lang="en-US" sz="2400" dirty="0" smtClean="0">
                <a:effectLst>
                  <a:outerShdw blurRad="38100" dist="38100" dir="2700000" algn="tl">
                    <a:srgbClr val="000000">
                      <a:alpha val="43137"/>
                    </a:srgbClr>
                  </a:outerShdw>
                </a:effectLst>
              </a:rPr>
              <a:t>Trainer  </a:t>
            </a:r>
          </a:p>
          <a:p>
            <a:pPr lvl="1"/>
            <a:r>
              <a:rPr lang="en-US" sz="2400" dirty="0" smtClean="0">
                <a:effectLst>
                  <a:outerShdw blurRad="38100" dist="38100" dir="2700000" algn="tl">
                    <a:srgbClr val="000000">
                      <a:alpha val="43137"/>
                    </a:srgbClr>
                  </a:outerShdw>
                </a:effectLst>
              </a:rPr>
              <a:t>Seed planter</a:t>
            </a:r>
            <a:endParaRPr lang="en-US" sz="2400" dirty="0">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3391403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1110</TotalTime>
  <Words>595</Words>
  <Application>Microsoft Office PowerPoint</Application>
  <PresentationFormat>Widescreen</PresentationFormat>
  <Paragraphs>142</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Script MT Bold</vt:lpstr>
      <vt:lpstr>Trebuchet MS</vt:lpstr>
      <vt:lpstr>Wingdings</vt:lpstr>
      <vt:lpstr>Berlin</vt:lpstr>
      <vt:lpstr>Various views of the teacher   in our culture</vt:lpstr>
      <vt:lpstr>Christian perspectives on the teacher   Christianity against culture</vt:lpstr>
      <vt:lpstr>Christian perspectives on the teacher   Christianity embracing culture</vt:lpstr>
      <vt:lpstr>Christian perspectives on the teacher   Christ transforming culture</vt:lpstr>
      <vt:lpstr>Summary:  Different Christian Perspectives  on Making Disciples in the Educational Environment Christianity Against,  X-ity Embracing,    or X Transforming Culture</vt:lpstr>
      <vt:lpstr>Various views of the teacher   What’s your metaphor for the teacher and why?</vt:lpstr>
    </vt:vector>
  </TitlesOfParts>
  <Company>Dordt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Holtrop</dc:creator>
  <cp:lastModifiedBy>Steve Holtrop</cp:lastModifiedBy>
  <cp:revision>125</cp:revision>
  <cp:lastPrinted>2017-10-03T03:50:04Z</cp:lastPrinted>
  <dcterms:created xsi:type="dcterms:W3CDTF">2017-09-28T01:06:33Z</dcterms:created>
  <dcterms:modified xsi:type="dcterms:W3CDTF">2017-11-14T23:35:19Z</dcterms:modified>
</cp:coreProperties>
</file>