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85" r:id="rId3"/>
    <p:sldId id="286" r:id="rId4"/>
    <p:sldId id="287" r:id="rId5"/>
    <p:sldId id="288" r:id="rId6"/>
    <p:sldId id="290" r:id="rId7"/>
    <p:sldId id="289" r:id="rId8"/>
    <p:sldId id="272" r:id="rId9"/>
    <p:sldId id="280" r:id="rId10"/>
    <p:sldId id="281" r:id="rId11"/>
    <p:sldId id="274" r:id="rId12"/>
    <p:sldId id="262" r:id="rId13"/>
    <p:sldId id="282" r:id="rId14"/>
    <p:sldId id="283" r:id="rId15"/>
    <p:sldId id="275" r:id="rId16"/>
    <p:sldId id="284" r:id="rId17"/>
    <p:sldId id="277" r:id="rId18"/>
    <p:sldId id="267" r:id="rId19"/>
    <p:sldId id="269" r:id="rId2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390A"/>
    <a:srgbClr val="52543F"/>
    <a:srgbClr val="5E7D35"/>
    <a:srgbClr val="D7AE85"/>
    <a:srgbClr val="996633"/>
    <a:srgbClr val="EAEFF7"/>
    <a:srgbClr val="F33C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581" y="86"/>
      </p:cViewPr>
      <p:guideLst/>
    </p:cSldViewPr>
  </p:slideViewPr>
  <p:notesTextViewPr>
    <p:cViewPr>
      <p:scale>
        <a:sx n="3" d="2"/>
        <a:sy n="3" d="2"/>
      </p:scale>
      <p:origin x="0" y="0"/>
    </p:cViewPr>
  </p:notesTextViewPr>
  <p:sorterViewPr>
    <p:cViewPr>
      <p:scale>
        <a:sx n="100" d="100"/>
        <a:sy n="100" d="100"/>
      </p:scale>
      <p:origin x="0" y="-27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F581D2F-FCBF-4847-AF1F-A1C764BF6880}" type="datetimeFigureOut">
              <a:rPr lang="en-US" smtClean="0"/>
              <a:t>11/28/2017</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49E18DD-4E08-4BA3-9297-299419B39BA4}" type="slidenum">
              <a:rPr lang="en-US" smtClean="0"/>
              <a:t>‹#›</a:t>
            </a:fld>
            <a:endParaRPr lang="en-US"/>
          </a:p>
        </p:txBody>
      </p:sp>
    </p:spTree>
    <p:extLst>
      <p:ext uri="{BB962C8B-B14F-4D97-AF65-F5344CB8AC3E}">
        <p14:creationId xmlns:p14="http://schemas.microsoft.com/office/powerpoint/2010/main" val="2090568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F3C00A13-3E46-479E-A313-0FB567B80950}" type="datetimeFigureOut">
              <a:rPr lang="en-US" smtClean="0"/>
              <a:t>11/28/2017</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217A15FB-8198-4E02-93B1-8CB2FCAECB62}" type="slidenum">
              <a:rPr lang="en-US" smtClean="0"/>
              <a:t>‹#›</a:t>
            </a:fld>
            <a:endParaRPr lang="en-US"/>
          </a:p>
        </p:txBody>
      </p:sp>
    </p:spTree>
    <p:extLst>
      <p:ext uri="{BB962C8B-B14F-4D97-AF65-F5344CB8AC3E}">
        <p14:creationId xmlns:p14="http://schemas.microsoft.com/office/powerpoint/2010/main" val="4131129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1</a:t>
            </a:fld>
            <a:endParaRPr lang="en-US"/>
          </a:p>
        </p:txBody>
      </p:sp>
    </p:spTree>
    <p:extLst>
      <p:ext uri="{BB962C8B-B14F-4D97-AF65-F5344CB8AC3E}">
        <p14:creationId xmlns:p14="http://schemas.microsoft.com/office/powerpoint/2010/main" val="905667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15</a:t>
            </a:fld>
            <a:endParaRPr lang="en-US"/>
          </a:p>
        </p:txBody>
      </p:sp>
    </p:spTree>
    <p:extLst>
      <p:ext uri="{BB962C8B-B14F-4D97-AF65-F5344CB8AC3E}">
        <p14:creationId xmlns:p14="http://schemas.microsoft.com/office/powerpoint/2010/main" val="3389020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16</a:t>
            </a:fld>
            <a:endParaRPr lang="en-US"/>
          </a:p>
        </p:txBody>
      </p:sp>
    </p:spTree>
    <p:extLst>
      <p:ext uri="{BB962C8B-B14F-4D97-AF65-F5344CB8AC3E}">
        <p14:creationId xmlns:p14="http://schemas.microsoft.com/office/powerpoint/2010/main" val="336127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17</a:t>
            </a:fld>
            <a:endParaRPr lang="en-US"/>
          </a:p>
        </p:txBody>
      </p:sp>
    </p:spTree>
    <p:extLst>
      <p:ext uri="{BB962C8B-B14F-4D97-AF65-F5344CB8AC3E}">
        <p14:creationId xmlns:p14="http://schemas.microsoft.com/office/powerpoint/2010/main" val="3304141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18</a:t>
            </a:fld>
            <a:endParaRPr lang="en-US"/>
          </a:p>
        </p:txBody>
      </p:sp>
    </p:spTree>
    <p:extLst>
      <p:ext uri="{BB962C8B-B14F-4D97-AF65-F5344CB8AC3E}">
        <p14:creationId xmlns:p14="http://schemas.microsoft.com/office/powerpoint/2010/main" val="2763614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19</a:t>
            </a:fld>
            <a:endParaRPr lang="en-US"/>
          </a:p>
        </p:txBody>
      </p:sp>
    </p:spTree>
    <p:extLst>
      <p:ext uri="{BB962C8B-B14F-4D97-AF65-F5344CB8AC3E}">
        <p14:creationId xmlns:p14="http://schemas.microsoft.com/office/powerpoint/2010/main" val="1453457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3</a:t>
            </a:fld>
            <a:endParaRPr lang="en-US"/>
          </a:p>
        </p:txBody>
      </p:sp>
    </p:spTree>
    <p:extLst>
      <p:ext uri="{BB962C8B-B14F-4D97-AF65-F5344CB8AC3E}">
        <p14:creationId xmlns:p14="http://schemas.microsoft.com/office/powerpoint/2010/main" val="1620094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8</a:t>
            </a:fld>
            <a:endParaRPr lang="en-US"/>
          </a:p>
        </p:txBody>
      </p:sp>
    </p:spTree>
    <p:extLst>
      <p:ext uri="{BB962C8B-B14F-4D97-AF65-F5344CB8AC3E}">
        <p14:creationId xmlns:p14="http://schemas.microsoft.com/office/powerpoint/2010/main" val="3372831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9</a:t>
            </a:fld>
            <a:endParaRPr lang="en-US"/>
          </a:p>
        </p:txBody>
      </p:sp>
    </p:spTree>
    <p:extLst>
      <p:ext uri="{BB962C8B-B14F-4D97-AF65-F5344CB8AC3E}">
        <p14:creationId xmlns:p14="http://schemas.microsoft.com/office/powerpoint/2010/main" val="2373015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10</a:t>
            </a:fld>
            <a:endParaRPr lang="en-US"/>
          </a:p>
        </p:txBody>
      </p:sp>
    </p:spTree>
    <p:extLst>
      <p:ext uri="{BB962C8B-B14F-4D97-AF65-F5344CB8AC3E}">
        <p14:creationId xmlns:p14="http://schemas.microsoft.com/office/powerpoint/2010/main" val="3230077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11</a:t>
            </a:fld>
            <a:endParaRPr lang="en-US"/>
          </a:p>
        </p:txBody>
      </p:sp>
    </p:spTree>
    <p:extLst>
      <p:ext uri="{BB962C8B-B14F-4D97-AF65-F5344CB8AC3E}">
        <p14:creationId xmlns:p14="http://schemas.microsoft.com/office/powerpoint/2010/main" val="3674159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12</a:t>
            </a:fld>
            <a:endParaRPr lang="en-US"/>
          </a:p>
        </p:txBody>
      </p:sp>
    </p:spTree>
    <p:extLst>
      <p:ext uri="{BB962C8B-B14F-4D97-AF65-F5344CB8AC3E}">
        <p14:creationId xmlns:p14="http://schemas.microsoft.com/office/powerpoint/2010/main" val="2299667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13</a:t>
            </a:fld>
            <a:endParaRPr lang="en-US"/>
          </a:p>
        </p:txBody>
      </p:sp>
    </p:spTree>
    <p:extLst>
      <p:ext uri="{BB962C8B-B14F-4D97-AF65-F5344CB8AC3E}">
        <p14:creationId xmlns:p14="http://schemas.microsoft.com/office/powerpoint/2010/main" val="1148750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14</a:t>
            </a:fld>
            <a:endParaRPr lang="en-US"/>
          </a:p>
        </p:txBody>
      </p:sp>
    </p:spTree>
    <p:extLst>
      <p:ext uri="{BB962C8B-B14F-4D97-AF65-F5344CB8AC3E}">
        <p14:creationId xmlns:p14="http://schemas.microsoft.com/office/powerpoint/2010/main" val="3386064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https://scontent.xx.fbcdn.net/hphotos-xtf1/v/t1.0-9/10359386_660676747879_8857093602971012047_n.jpg?oh=7fb7c597a67ced2306012fa930ff1ee5&amp;oe=55A57453"/>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userDrawn="1"/>
        </p:nvSpPr>
        <p:spPr>
          <a:xfrm>
            <a:off x="2907323" y="996462"/>
            <a:ext cx="6412523" cy="3974123"/>
          </a:xfrm>
          <a:prstGeom prst="roundRect">
            <a:avLst/>
          </a:prstGeom>
          <a:solidFill>
            <a:schemeClr val="accent5">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effectLst>
                  <a:outerShdw blurRad="38100" dist="38100" dir="2700000" algn="tl">
                    <a:srgbClr val="000000">
                      <a:alpha val="43137"/>
                    </a:srgbClr>
                  </a:outerShdw>
                </a:effectLst>
              </a:defRPr>
            </a:lvl1pPr>
          </a:lstStyle>
          <a:p>
            <a:r>
              <a:rPr lang="en-US" dirty="0" smtClean="0"/>
              <a:t>Week 12 </a:t>
            </a:r>
            <a:br>
              <a:rPr lang="en-US" dirty="0" smtClean="0"/>
            </a:br>
            <a:r>
              <a:rPr lang="en-US" dirty="0" smtClean="0"/>
              <a:t>Graham Part 4</a:t>
            </a:r>
            <a:br>
              <a:rPr lang="en-US" dirty="0" smtClean="0"/>
            </a:br>
            <a:r>
              <a:rPr lang="en-US" dirty="0" smtClean="0"/>
              <a:t>Knight Chapter 11</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baseline="0">
                <a:solidFill>
                  <a:schemeClr val="bg1"/>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EDUC 300 / CORE 310  Philosophy of Education</a:t>
            </a:r>
          </a:p>
          <a:p>
            <a:r>
              <a:rPr lang="en-US" dirty="0" smtClean="0"/>
              <a:t>Fall 2014</a:t>
            </a:r>
          </a:p>
          <a:p>
            <a:r>
              <a:rPr lang="en-US" dirty="0" smtClean="0"/>
              <a:t>Dr. S. Holtrop</a:t>
            </a:r>
            <a:endParaRPr lang="en-US" dirty="0"/>
          </a:p>
        </p:txBody>
      </p:sp>
      <p:sp>
        <p:nvSpPr>
          <p:cNvPr id="4" name="Date Placeholder 3"/>
          <p:cNvSpPr>
            <a:spLocks noGrp="1"/>
          </p:cNvSpPr>
          <p:nvPr>
            <p:ph type="dt" sz="half" idx="10"/>
          </p:nvPr>
        </p:nvSpPr>
        <p:spPr/>
        <p:txBody>
          <a:bodyPr/>
          <a:lstStyle/>
          <a:p>
            <a:fld id="{D19E8236-B531-4673-8F97-01F2346C0C39}" type="datetime1">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3689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D5B92-BC5C-468A-9388-5221054812C9}" type="datetime1">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3169173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847E8B-77DC-44F7-9AEE-8245B0463EFC}" type="datetime1">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194466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050" name="Picture 2" descr="https://scontent.xx.fbcdn.net/hphotos-xtf1/v/t1.0-9/10359386_660676747879_8857093602971012047_n.jpg?oh=7fb7c597a67ced2306012fa930ff1ee5&amp;oe=55A57453"/>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12191998"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userDrawn="1"/>
        </p:nvSpPr>
        <p:spPr>
          <a:xfrm>
            <a:off x="838200" y="365125"/>
            <a:ext cx="10515599" cy="5836518"/>
          </a:xfrm>
          <a:prstGeom prst="roundRect">
            <a:avLst/>
          </a:prstGeom>
          <a:solidFill>
            <a:schemeClr val="accent5">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825625"/>
            <a:ext cx="10515599" cy="4351338"/>
          </a:xfrm>
        </p:spPr>
        <p:txBody>
          <a:bodyPr/>
          <a:lstStyle>
            <a:lvl1pPr>
              <a:defRPr>
                <a:solidFill>
                  <a:schemeClr val="bg1"/>
                </a:solidFill>
                <a:effectLst>
                  <a:outerShdw blurRad="38100" dist="38100" dir="2700000" algn="tl">
                    <a:srgbClr val="000000">
                      <a:alpha val="43137"/>
                    </a:srgbClr>
                  </a:outerShdw>
                </a:effectLst>
              </a:defRPr>
            </a:lvl1pPr>
            <a:lvl2pPr>
              <a:defRPr>
                <a:solidFill>
                  <a:schemeClr val="bg1"/>
                </a:solidFill>
                <a:effectLst>
                  <a:outerShdw blurRad="38100" dist="38100" dir="2700000" algn="tl">
                    <a:srgbClr val="000000">
                      <a:alpha val="43137"/>
                    </a:srgbClr>
                  </a:outerShdw>
                </a:effectLst>
              </a:defRPr>
            </a:lvl2pPr>
            <a:lvl3pPr>
              <a:defRPr>
                <a:solidFill>
                  <a:schemeClr val="bg1"/>
                </a:solidFill>
                <a:effectLst>
                  <a:outerShdw blurRad="38100" dist="38100" dir="2700000" algn="tl">
                    <a:srgbClr val="000000">
                      <a:alpha val="43137"/>
                    </a:srgbClr>
                  </a:outerShdw>
                </a:effectLst>
              </a:defRPr>
            </a:lvl3pPr>
            <a:lvl4pPr>
              <a:defRPr>
                <a:solidFill>
                  <a:schemeClr val="bg1"/>
                </a:solidFill>
                <a:effectLst>
                  <a:outerShdw blurRad="38100" dist="38100" dir="2700000" algn="tl">
                    <a:srgbClr val="000000">
                      <a:alpha val="43137"/>
                    </a:srgbClr>
                  </a:outerShdw>
                </a:effectLst>
              </a:defRPr>
            </a:lvl4pPr>
            <a:lvl5pPr>
              <a:defRPr>
                <a:solidFill>
                  <a:schemeClr val="bg1"/>
                </a:solidFill>
                <a:effectLst>
                  <a:outerShdw blurRad="38100" dist="38100" dir="2700000" algn="tl">
                    <a:srgbClr val="000000">
                      <a:alpha val="43137"/>
                    </a:srgb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BF93691-2101-4766-BCF7-D6CA896131A3}" type="datetime1">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b="1">
                <a:effectLst>
                  <a:outerShdw blurRad="38100" dist="38100" dir="2700000" algn="tl">
                    <a:srgbClr val="000000">
                      <a:alpha val="43137"/>
                    </a:srgbClr>
                  </a:outerShdw>
                </a:effectLst>
              </a:defRPr>
            </a:lvl1pPr>
          </a:lstStyle>
          <a:p>
            <a:fld id="{157281D6-7346-456E-9E1E-5EFA501C73AD}" type="slidenum">
              <a:rPr lang="en-US" smtClean="0"/>
              <a:pPr/>
              <a:t>‹#›</a:t>
            </a:fld>
            <a:endParaRPr lang="en-US" dirty="0"/>
          </a:p>
        </p:txBody>
      </p:sp>
    </p:spTree>
    <p:extLst>
      <p:ext uri="{BB962C8B-B14F-4D97-AF65-F5344CB8AC3E}">
        <p14:creationId xmlns:p14="http://schemas.microsoft.com/office/powerpoint/2010/main" val="2221658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FB8DD2-1A91-445C-BA7A-812447D022B0}" type="datetime1">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3549319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A84C98-00BF-4115-B882-2BF52BB8A47F}" type="datetime1">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50817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4AC02F-4304-4306-BB09-054D94354103}" type="datetime1">
              <a:rPr lang="en-US" smtClean="0"/>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451495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D39104-B8E2-4E80-9F7E-3B2C4EFDFBCE}" type="datetime1">
              <a:rPr lang="en-US" smtClean="0"/>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1731877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ABA35-37A3-4A7B-9F4A-3E63248CC8BA}" type="datetime1">
              <a:rPr lang="en-US" smtClean="0"/>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3678805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CCB9CA-4559-4794-8398-4149BA65D60B}" type="datetime1">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225238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D61BB-D808-463D-B6A3-851398379A6A}" type="datetime1">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784423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FA9D5-25FE-4DF5-9134-B36122DC0263}" type="datetime1">
              <a:rPr lang="en-US" smtClean="0"/>
              <a:t>11/28/2017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281D6-7346-456E-9E1E-5EFA501C73AD}" type="slidenum">
              <a:rPr lang="en-US" smtClean="0"/>
              <a:t>‹#›</a:t>
            </a:fld>
            <a:endParaRPr lang="en-US"/>
          </a:p>
        </p:txBody>
      </p:sp>
    </p:spTree>
    <p:extLst>
      <p:ext uri="{BB962C8B-B14F-4D97-AF65-F5344CB8AC3E}">
        <p14:creationId xmlns:p14="http://schemas.microsoft.com/office/powerpoint/2010/main" val="2168087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2288" y="1215009"/>
            <a:ext cx="9144000" cy="2387600"/>
          </a:xfrm>
        </p:spPr>
        <p:txBody>
          <a:bodyPr>
            <a:normAutofit fontScale="90000"/>
          </a:bodyPr>
          <a:lstStyle/>
          <a:p>
            <a:r>
              <a:rPr lang="en-US" sz="8000" dirty="0" smtClean="0"/>
              <a:t>Graham Part 4</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2889504" y="2679192"/>
            <a:ext cx="6300216" cy="2148840"/>
          </a:xfrm>
        </p:spPr>
        <p:txBody>
          <a:bodyPr>
            <a:noAutofit/>
          </a:bodyPr>
          <a:lstStyle/>
          <a:p>
            <a:pPr algn="r"/>
            <a:r>
              <a:rPr lang="en-US" sz="2800" dirty="0" smtClean="0"/>
              <a:t>EDUC 300 / CORE 310  </a:t>
            </a:r>
          </a:p>
          <a:p>
            <a:pPr algn="r"/>
            <a:r>
              <a:rPr lang="en-US" sz="2800" dirty="0" smtClean="0"/>
              <a:t>Philosophy of Education</a:t>
            </a:r>
          </a:p>
          <a:p>
            <a:pPr algn="r"/>
            <a:r>
              <a:rPr lang="en-US" sz="2800" dirty="0" smtClean="0"/>
              <a:t>Fall </a:t>
            </a:r>
            <a:r>
              <a:rPr lang="en-US" sz="2800" dirty="0" smtClean="0"/>
              <a:t>2017</a:t>
            </a:r>
            <a:endParaRPr lang="en-US" sz="2800" dirty="0" smtClean="0"/>
          </a:p>
          <a:p>
            <a:pPr algn="r"/>
            <a:r>
              <a:rPr lang="en-US" sz="2800" dirty="0" smtClean="0"/>
              <a:t>Dr. S. Holtrop</a:t>
            </a:r>
            <a:endParaRPr lang="en-US" sz="2800" dirty="0"/>
          </a:p>
        </p:txBody>
      </p:sp>
      <p:sp>
        <p:nvSpPr>
          <p:cNvPr id="6" name="Slide Number Placeholder 5"/>
          <p:cNvSpPr>
            <a:spLocks noGrp="1"/>
          </p:cNvSpPr>
          <p:nvPr>
            <p:ph type="sldNum" sz="quarter" idx="12"/>
          </p:nvPr>
        </p:nvSpPr>
        <p:spPr/>
        <p:txBody>
          <a:bodyPr/>
          <a:lstStyle/>
          <a:p>
            <a:fld id="{157281D6-7346-456E-9E1E-5EFA501C73AD}" type="slidenum">
              <a:rPr lang="en-US" smtClean="0"/>
              <a:t>1</a:t>
            </a:fld>
            <a:endParaRPr lang="en-US"/>
          </a:p>
        </p:txBody>
      </p:sp>
    </p:spTree>
    <p:extLst>
      <p:ext uri="{BB962C8B-B14F-4D97-AF65-F5344CB8AC3E}">
        <p14:creationId xmlns:p14="http://schemas.microsoft.com/office/powerpoint/2010/main" val="28088124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126" y="402336"/>
            <a:ext cx="9757776" cy="1667353"/>
          </a:xfrm>
        </p:spPr>
        <p:txBody>
          <a:bodyPr>
            <a:normAutofit/>
          </a:bodyPr>
          <a:lstStyle/>
          <a:p>
            <a:r>
              <a:rPr lang="en-US" sz="3200" b="1" dirty="0" smtClean="0">
                <a:solidFill>
                  <a:schemeClr val="accent5">
                    <a:lumMod val="50000"/>
                  </a:schemeClr>
                </a:solidFill>
                <a:effectLst/>
              </a:rPr>
              <a:t>Overview</a:t>
            </a:r>
            <a:r>
              <a:rPr lang="en-US" dirty="0" smtClean="0"/>
              <a:t/>
            </a:r>
            <a:br>
              <a:rPr lang="en-US" dirty="0" smtClean="0"/>
            </a:br>
            <a:r>
              <a:rPr lang="en-US" sz="3600" b="1" dirty="0" smtClean="0"/>
              <a:t>Learning </a:t>
            </a:r>
            <a:r>
              <a:rPr lang="en-US" sz="3600" b="1" dirty="0"/>
              <a:t>Activities and Assignments (pp. 111-118</a:t>
            </a:r>
            <a:r>
              <a:rPr lang="en-US" sz="3600" b="1" dirty="0" smtClean="0"/>
              <a:t>)</a:t>
            </a:r>
            <a:endParaRPr lang="en-US" sz="4000" dirty="0"/>
          </a:p>
        </p:txBody>
      </p:sp>
      <p:sp>
        <p:nvSpPr>
          <p:cNvPr id="3" name="Content Placeholder 2"/>
          <p:cNvSpPr>
            <a:spLocks noGrp="1"/>
          </p:cNvSpPr>
          <p:nvPr>
            <p:ph idx="1"/>
          </p:nvPr>
        </p:nvSpPr>
        <p:spPr>
          <a:xfrm>
            <a:off x="847345" y="2069689"/>
            <a:ext cx="10357338" cy="4139088"/>
          </a:xfrm>
        </p:spPr>
        <p:txBody>
          <a:bodyPr>
            <a:normAutofit fontScale="92500" lnSpcReduction="10000"/>
          </a:bodyPr>
          <a:lstStyle/>
          <a:p>
            <a:pPr marL="514350" indent="-514350">
              <a:buFont typeface="+mj-lt"/>
              <a:buAutoNum type="arabicPeriod"/>
            </a:pPr>
            <a:r>
              <a:rPr lang="en-US" dirty="0" smtClean="0"/>
              <a:t>Picking projects </a:t>
            </a:r>
            <a:r>
              <a:rPr lang="en-US" dirty="0"/>
              <a:t>that really matter </a:t>
            </a:r>
            <a:r>
              <a:rPr lang="en-US" dirty="0" smtClean="0"/>
              <a:t>(</a:t>
            </a:r>
            <a:r>
              <a:rPr lang="en-US" dirty="0"/>
              <a:t>See p. 103 and 111). </a:t>
            </a:r>
            <a:endParaRPr lang="en-US" dirty="0" smtClean="0"/>
          </a:p>
          <a:p>
            <a:pPr marL="514350" indent="-514350">
              <a:buFont typeface="+mj-lt"/>
              <a:buAutoNum type="arabicPeriod"/>
            </a:pPr>
            <a:r>
              <a:rPr lang="en-US" dirty="0" smtClean="0"/>
              <a:t>Building cooperation </a:t>
            </a:r>
            <a:r>
              <a:rPr lang="en-US" dirty="0"/>
              <a:t>into the unit?  (p. 112)</a:t>
            </a:r>
          </a:p>
          <a:p>
            <a:pPr marL="514350" lvl="0" indent="-514350">
              <a:buFont typeface="+mj-lt"/>
              <a:buAutoNum type="arabicPeriod"/>
            </a:pPr>
            <a:r>
              <a:rPr lang="en-US" dirty="0" smtClean="0"/>
              <a:t>Building service </a:t>
            </a:r>
            <a:r>
              <a:rPr lang="en-US" dirty="0"/>
              <a:t>into the unit?  (p. 113)</a:t>
            </a:r>
          </a:p>
          <a:p>
            <a:pPr marL="514350" lvl="0" indent="-514350">
              <a:buFont typeface="+mj-lt"/>
              <a:buAutoNum type="arabicPeriod"/>
            </a:pPr>
            <a:r>
              <a:rPr lang="en-US" dirty="0" smtClean="0"/>
              <a:t>Including life </a:t>
            </a:r>
            <a:r>
              <a:rPr lang="en-US" dirty="0"/>
              <a:t>outside the school?  (p. 113)</a:t>
            </a:r>
          </a:p>
          <a:p>
            <a:pPr marL="514350" lvl="0" indent="-514350">
              <a:buFont typeface="+mj-lt"/>
              <a:buAutoNum type="arabicPeriod"/>
            </a:pPr>
            <a:r>
              <a:rPr lang="en-US" dirty="0" smtClean="0"/>
              <a:t>Including hands-on </a:t>
            </a:r>
            <a:r>
              <a:rPr lang="en-US" dirty="0"/>
              <a:t>learning, meaningful tasks, and tasks that affect someone?  (p. 114)</a:t>
            </a:r>
          </a:p>
          <a:p>
            <a:pPr marL="514350" lvl="0" indent="-514350">
              <a:buFont typeface="+mj-lt"/>
              <a:buAutoNum type="arabicPeriod"/>
            </a:pPr>
            <a:r>
              <a:rPr lang="en-US" dirty="0" smtClean="0"/>
              <a:t>Including open </a:t>
            </a:r>
            <a:r>
              <a:rPr lang="en-US" dirty="0"/>
              <a:t>interactions, biblical themes, and quiet reflection?  (p. 115)</a:t>
            </a:r>
          </a:p>
          <a:p>
            <a:pPr marL="514350" lvl="0" indent="-514350">
              <a:buFont typeface="+mj-lt"/>
              <a:buAutoNum type="arabicPeriod"/>
            </a:pPr>
            <a:r>
              <a:rPr lang="en-US" dirty="0" smtClean="0"/>
              <a:t>Including success </a:t>
            </a:r>
            <a:r>
              <a:rPr lang="en-US" dirty="0"/>
              <a:t>for all, but also humility, care for creation, and the opportunity and challenge to love others?  (pp. 116-118)</a:t>
            </a:r>
          </a:p>
          <a:p>
            <a:pPr marL="514350" indent="-514350">
              <a:buFont typeface="+mj-lt"/>
              <a:buAutoNum type="arabicPeriod"/>
            </a:pPr>
            <a:endParaRPr lang="en-US" b="1" dirty="0" smtClean="0">
              <a:effectLst/>
            </a:endParaRPr>
          </a:p>
          <a:p>
            <a:pPr marL="514350" indent="-514350">
              <a:buFont typeface="+mj-lt"/>
              <a:buAutoNum type="arabicPeriod"/>
            </a:pPr>
            <a:endParaRPr lang="en-US" dirty="0" smtClean="0">
              <a:effectLst/>
            </a:endParaRPr>
          </a:p>
          <a:p>
            <a:endParaRPr lang="en-US" u="sng" dirty="0" smtClean="0">
              <a:effectLst/>
            </a:endParaRPr>
          </a:p>
          <a:p>
            <a:endParaRPr lang="en-US" dirty="0"/>
          </a:p>
        </p:txBody>
      </p:sp>
      <p:sp>
        <p:nvSpPr>
          <p:cNvPr id="5" name="Slide Number Placeholder 4"/>
          <p:cNvSpPr>
            <a:spLocks noGrp="1"/>
          </p:cNvSpPr>
          <p:nvPr>
            <p:ph type="sldNum" sz="quarter" idx="12"/>
          </p:nvPr>
        </p:nvSpPr>
        <p:spPr/>
        <p:txBody>
          <a:bodyPr/>
          <a:lstStyle/>
          <a:p>
            <a:fld id="{157281D6-7346-456E-9E1E-5EFA501C73AD}" type="slidenum">
              <a:rPr lang="en-US" smtClean="0"/>
              <a:t>10</a:t>
            </a:fld>
            <a:endParaRPr lang="en-US"/>
          </a:p>
        </p:txBody>
      </p:sp>
      <p:sp>
        <p:nvSpPr>
          <p:cNvPr id="4" name="Rectangle 3"/>
          <p:cNvSpPr/>
          <p:nvPr/>
        </p:nvSpPr>
        <p:spPr>
          <a:xfrm>
            <a:off x="7232904" y="547432"/>
            <a:ext cx="3872244" cy="646331"/>
          </a:xfrm>
          <a:prstGeom prst="rect">
            <a:avLst/>
          </a:prstGeom>
        </p:spPr>
        <p:txBody>
          <a:bodyPr wrap="square">
            <a:spAutoFit/>
          </a:bodyPr>
          <a:lstStyle/>
          <a:p>
            <a:r>
              <a:rPr lang="en-US" dirty="0">
                <a:solidFill>
                  <a:srgbClr val="FFFF00"/>
                </a:solidFill>
                <a:effectLst>
                  <a:outerShdw blurRad="38100" dist="38100" dir="2700000" algn="tl">
                    <a:srgbClr val="000000">
                      <a:alpha val="43137"/>
                    </a:srgbClr>
                  </a:outerShdw>
                </a:effectLst>
              </a:rPr>
              <a:t>S</a:t>
            </a:r>
            <a:r>
              <a:rPr lang="en-US" dirty="0" smtClean="0">
                <a:solidFill>
                  <a:srgbClr val="FFFF00"/>
                </a:solidFill>
                <a:effectLst>
                  <a:outerShdw blurRad="38100" dist="38100" dir="2700000" algn="tl">
                    <a:srgbClr val="000000">
                      <a:alpha val="43137"/>
                    </a:srgbClr>
                  </a:outerShdw>
                </a:effectLst>
              </a:rPr>
              <a:t>mall groups reporting out what they may have already said about these…  </a:t>
            </a:r>
            <a:endParaRPr lang="en-US"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3121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126" y="402336"/>
            <a:ext cx="9757776" cy="1667353"/>
          </a:xfrm>
        </p:spPr>
        <p:txBody>
          <a:bodyPr>
            <a:normAutofit/>
          </a:bodyPr>
          <a:lstStyle/>
          <a:p>
            <a:r>
              <a:rPr lang="en-US" sz="3200" b="1" dirty="0">
                <a:solidFill>
                  <a:schemeClr val="accent5">
                    <a:lumMod val="50000"/>
                  </a:schemeClr>
                </a:solidFill>
                <a:effectLst/>
              </a:rPr>
              <a:t>Group </a:t>
            </a:r>
            <a:r>
              <a:rPr lang="en-US" sz="3200" b="1" dirty="0" smtClean="0">
                <a:solidFill>
                  <a:schemeClr val="accent5">
                    <a:lumMod val="50000"/>
                  </a:schemeClr>
                </a:solidFill>
                <a:effectLst/>
              </a:rPr>
              <a:t>discussion</a:t>
            </a:r>
            <a:r>
              <a:rPr lang="en-US" dirty="0" smtClean="0"/>
              <a:t/>
            </a:r>
            <a:br>
              <a:rPr lang="en-US" dirty="0" smtClean="0"/>
            </a:br>
            <a:r>
              <a:rPr lang="en-US" sz="3600" b="1" dirty="0" smtClean="0"/>
              <a:t>Learning </a:t>
            </a:r>
            <a:r>
              <a:rPr lang="en-US" sz="3600" b="1" dirty="0"/>
              <a:t>Activities and Assignments (pp. 111-118</a:t>
            </a:r>
            <a:r>
              <a:rPr lang="en-US" sz="3600" b="1" dirty="0" smtClean="0"/>
              <a:t>)</a:t>
            </a:r>
            <a:endParaRPr lang="en-US" sz="4000" dirty="0"/>
          </a:p>
        </p:txBody>
      </p:sp>
      <p:sp>
        <p:nvSpPr>
          <p:cNvPr id="3" name="Content Placeholder 2"/>
          <p:cNvSpPr>
            <a:spLocks noGrp="1"/>
          </p:cNvSpPr>
          <p:nvPr>
            <p:ph idx="1"/>
          </p:nvPr>
        </p:nvSpPr>
        <p:spPr>
          <a:xfrm>
            <a:off x="847345" y="2069689"/>
            <a:ext cx="10357338" cy="4139088"/>
          </a:xfrm>
        </p:spPr>
        <p:txBody>
          <a:bodyPr>
            <a:normAutofit fontScale="77500" lnSpcReduction="20000"/>
          </a:bodyPr>
          <a:lstStyle/>
          <a:p>
            <a:pPr marL="514350" indent="-514350">
              <a:buFont typeface="+mj-lt"/>
              <a:buAutoNum type="arabicPeriod"/>
            </a:pPr>
            <a:r>
              <a:rPr lang="en-US" dirty="0"/>
              <a:t>Pick a content area (e.g., social studies) and a specific focus in the content (e.g., politics</a:t>
            </a:r>
            <a:r>
              <a:rPr lang="en-US" dirty="0" smtClean="0"/>
              <a:t>). </a:t>
            </a:r>
          </a:p>
          <a:p>
            <a:pPr marL="514350" indent="-514350">
              <a:buFont typeface="+mj-lt"/>
              <a:buAutoNum type="arabicPeriod"/>
            </a:pPr>
            <a:r>
              <a:rPr lang="en-US" dirty="0" smtClean="0"/>
              <a:t>What </a:t>
            </a:r>
            <a:r>
              <a:rPr lang="en-US" dirty="0"/>
              <a:t>kinds of projects that really matter could you assign for this unit?  (See p. 103 and 111). What additional perspective do we get from the non-</a:t>
            </a:r>
            <a:r>
              <a:rPr lang="en-US" dirty="0" err="1"/>
              <a:t>ed</a:t>
            </a:r>
            <a:r>
              <a:rPr lang="en-US" dirty="0"/>
              <a:t> majors</a:t>
            </a:r>
            <a:r>
              <a:rPr lang="en-US" dirty="0" smtClean="0"/>
              <a:t>?</a:t>
            </a:r>
            <a:endParaRPr lang="en-US" dirty="0"/>
          </a:p>
          <a:p>
            <a:pPr marL="514350" lvl="0" indent="-514350">
              <a:buFont typeface="+mj-lt"/>
              <a:buAutoNum type="arabicPeriod"/>
            </a:pPr>
            <a:r>
              <a:rPr lang="en-US" dirty="0"/>
              <a:t>How can you build cooperation into the unit?  (p. 112)</a:t>
            </a:r>
          </a:p>
          <a:p>
            <a:pPr marL="514350" lvl="0" indent="-514350">
              <a:buFont typeface="+mj-lt"/>
              <a:buAutoNum type="arabicPeriod"/>
            </a:pPr>
            <a:r>
              <a:rPr lang="en-US" dirty="0"/>
              <a:t>How can you build service into the unit?  (p. 113)</a:t>
            </a:r>
          </a:p>
          <a:p>
            <a:pPr marL="514350" lvl="0" indent="-514350">
              <a:buFont typeface="+mj-lt"/>
              <a:buAutoNum type="arabicPeriod"/>
            </a:pPr>
            <a:r>
              <a:rPr lang="en-US" dirty="0"/>
              <a:t>How can you include life outside the school?  (p. 113)</a:t>
            </a:r>
          </a:p>
          <a:p>
            <a:pPr marL="514350" lvl="0" indent="-514350">
              <a:buFont typeface="+mj-lt"/>
              <a:buAutoNum type="arabicPeriod"/>
            </a:pPr>
            <a:r>
              <a:rPr lang="en-US" dirty="0"/>
              <a:t>How can you include hands-on learning, meaningful tasks, and tasks that affect someone?  (p. 114)</a:t>
            </a:r>
          </a:p>
          <a:p>
            <a:pPr marL="514350" lvl="0" indent="-514350">
              <a:buFont typeface="+mj-lt"/>
              <a:buAutoNum type="arabicPeriod"/>
            </a:pPr>
            <a:r>
              <a:rPr lang="en-US" dirty="0"/>
              <a:t>How can you include open interactions, biblical themes, and quiet reflection?  (p. 115)</a:t>
            </a:r>
          </a:p>
          <a:p>
            <a:pPr marL="514350" lvl="0" indent="-514350">
              <a:buFont typeface="+mj-lt"/>
              <a:buAutoNum type="arabicPeriod"/>
            </a:pPr>
            <a:r>
              <a:rPr lang="en-US" dirty="0"/>
              <a:t>How </a:t>
            </a:r>
            <a:r>
              <a:rPr lang="en-US" dirty="0" smtClean="0"/>
              <a:t>could </a:t>
            </a:r>
            <a:r>
              <a:rPr lang="en-US" dirty="0"/>
              <a:t>you design your unit to include success for all, but also humility, care for creation, and the opportunity and challenge to love others?  (pp. 116-118)</a:t>
            </a:r>
          </a:p>
          <a:p>
            <a:pPr marL="514350" indent="-514350">
              <a:buFont typeface="+mj-lt"/>
              <a:buAutoNum type="arabicPeriod"/>
            </a:pPr>
            <a:endParaRPr lang="en-US" b="1" dirty="0" smtClean="0">
              <a:effectLst/>
            </a:endParaRPr>
          </a:p>
          <a:p>
            <a:pPr marL="514350" indent="-514350">
              <a:buFont typeface="+mj-lt"/>
              <a:buAutoNum type="arabicPeriod"/>
            </a:pPr>
            <a:endParaRPr lang="en-US" dirty="0" smtClean="0">
              <a:effectLst/>
            </a:endParaRPr>
          </a:p>
          <a:p>
            <a:endParaRPr lang="en-US" u="sng" dirty="0" smtClean="0">
              <a:effectLst/>
            </a:endParaRPr>
          </a:p>
          <a:p>
            <a:endParaRPr lang="en-US" dirty="0"/>
          </a:p>
        </p:txBody>
      </p:sp>
      <p:sp>
        <p:nvSpPr>
          <p:cNvPr id="5" name="Slide Number Placeholder 4"/>
          <p:cNvSpPr>
            <a:spLocks noGrp="1"/>
          </p:cNvSpPr>
          <p:nvPr>
            <p:ph type="sldNum" sz="quarter" idx="12"/>
          </p:nvPr>
        </p:nvSpPr>
        <p:spPr/>
        <p:txBody>
          <a:bodyPr/>
          <a:lstStyle/>
          <a:p>
            <a:fld id="{157281D6-7346-456E-9E1E-5EFA501C73AD}" type="slidenum">
              <a:rPr lang="en-US" smtClean="0"/>
              <a:t>11</a:t>
            </a:fld>
            <a:endParaRPr lang="en-US"/>
          </a:p>
        </p:txBody>
      </p:sp>
    </p:spTree>
    <p:extLst>
      <p:ext uri="{BB962C8B-B14F-4D97-AF65-F5344CB8AC3E}">
        <p14:creationId xmlns:p14="http://schemas.microsoft.com/office/powerpoint/2010/main" val="2118250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 y="0"/>
            <a:ext cx="12191999" cy="6858000"/>
          </a:xfrm>
          <a:prstGeom prst="rect">
            <a:avLst/>
          </a:prstGeom>
        </p:spPr>
      </p:pic>
      <p:sp>
        <p:nvSpPr>
          <p:cNvPr id="4" name="Slide Number Placeholder 3"/>
          <p:cNvSpPr>
            <a:spLocks noGrp="1"/>
          </p:cNvSpPr>
          <p:nvPr>
            <p:ph type="sldNum" sz="quarter" idx="12"/>
          </p:nvPr>
        </p:nvSpPr>
        <p:spPr/>
        <p:txBody>
          <a:bodyPr/>
          <a:lstStyle/>
          <a:p>
            <a:fld id="{157281D6-7346-456E-9E1E-5EFA501C73AD}" type="slidenum">
              <a:rPr lang="en-US" smtClean="0"/>
              <a:t>12</a:t>
            </a:fld>
            <a:endParaRPr lang="en-US"/>
          </a:p>
        </p:txBody>
      </p:sp>
      <p:sp>
        <p:nvSpPr>
          <p:cNvPr id="2" name="Rectangle 1"/>
          <p:cNvSpPr/>
          <p:nvPr/>
        </p:nvSpPr>
        <p:spPr>
          <a:xfrm>
            <a:off x="3995928" y="5534561"/>
            <a:ext cx="6428232" cy="1323439"/>
          </a:xfrm>
          <a:prstGeom prst="rect">
            <a:avLst/>
          </a:prstGeom>
          <a:solidFill>
            <a:srgbClr val="D7AE85">
              <a:alpha val="66000"/>
            </a:srgbClr>
          </a:solidFill>
        </p:spPr>
        <p:txBody>
          <a:bodyPr wrap="square">
            <a:spAutoFit/>
          </a:bodyPr>
          <a:lstStyle/>
          <a:p>
            <a:pPr algn="ctr"/>
            <a:r>
              <a:rPr lang="en-US" sz="2000" dirty="0" smtClean="0"/>
              <a:t>“When </a:t>
            </a:r>
            <a:r>
              <a:rPr lang="en-US" sz="2000" dirty="0"/>
              <a:t>schools are so focused on standardized testing, how can the emphasis be taken off that, and instead </a:t>
            </a:r>
            <a:r>
              <a:rPr lang="en-US" sz="2000" dirty="0" smtClean="0"/>
              <a:t>focused on </a:t>
            </a:r>
            <a:r>
              <a:rPr lang="en-US" sz="2000" dirty="0"/>
              <a:t>personal progress, growth, and an understanding of calling in God's world</a:t>
            </a:r>
            <a:r>
              <a:rPr lang="en-US" sz="2000" dirty="0" smtClean="0"/>
              <a:t>?”  </a:t>
            </a:r>
            <a:r>
              <a:rPr lang="en-US" sz="2000" dirty="0"/>
              <a:t>[See </a:t>
            </a:r>
            <a:r>
              <a:rPr lang="en-US" sz="2000" dirty="0" smtClean="0"/>
              <a:t>background </a:t>
            </a:r>
            <a:r>
              <a:rPr lang="en-US" sz="2000" dirty="0"/>
              <a:t>pic.]</a:t>
            </a:r>
          </a:p>
        </p:txBody>
      </p:sp>
    </p:spTree>
    <p:extLst>
      <p:ext uri="{BB962C8B-B14F-4D97-AF65-F5344CB8AC3E}">
        <p14:creationId xmlns:p14="http://schemas.microsoft.com/office/powerpoint/2010/main" val="3318077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1999" cy="6858000"/>
          </a:xfrm>
          <a:prstGeom prst="rect">
            <a:avLst/>
          </a:prstGeom>
        </p:spPr>
      </p:pic>
      <p:sp>
        <p:nvSpPr>
          <p:cNvPr id="2" name="Title 1"/>
          <p:cNvSpPr>
            <a:spLocks noGrp="1"/>
          </p:cNvSpPr>
          <p:nvPr>
            <p:ph type="title"/>
          </p:nvPr>
        </p:nvSpPr>
        <p:spPr>
          <a:xfrm>
            <a:off x="1148862" y="365125"/>
            <a:ext cx="10204938" cy="1180211"/>
          </a:xfrm>
        </p:spPr>
        <p:txBody>
          <a:bodyPr>
            <a:normAutofit fontScale="90000"/>
          </a:bodyPr>
          <a:lstStyle/>
          <a:p>
            <a:r>
              <a:rPr lang="en-US" sz="3600" b="1" dirty="0" smtClean="0">
                <a:solidFill>
                  <a:schemeClr val="accent4">
                    <a:lumMod val="60000"/>
                    <a:lumOff val="40000"/>
                  </a:schemeClr>
                </a:solidFill>
              </a:rPr>
              <a:t>Overview</a:t>
            </a:r>
            <a:r>
              <a:rPr lang="en-US" dirty="0"/>
              <a:t/>
            </a:r>
            <a:br>
              <a:rPr lang="en-US" dirty="0"/>
            </a:br>
            <a:r>
              <a:rPr lang="en-US" sz="4000" b="1" dirty="0"/>
              <a:t>Measurement, Evaluation, and Grading (pp. 119-127</a:t>
            </a:r>
            <a:r>
              <a:rPr lang="en-US" sz="4000" b="1" dirty="0" smtClean="0"/>
              <a:t>)</a:t>
            </a:r>
            <a:endParaRPr lang="en-US" sz="2200" dirty="0"/>
          </a:p>
        </p:txBody>
      </p:sp>
      <p:sp>
        <p:nvSpPr>
          <p:cNvPr id="3" name="Content Placeholder 2"/>
          <p:cNvSpPr>
            <a:spLocks noGrp="1"/>
          </p:cNvSpPr>
          <p:nvPr>
            <p:ph idx="1"/>
          </p:nvPr>
        </p:nvSpPr>
        <p:spPr>
          <a:xfrm>
            <a:off x="838200" y="1825625"/>
            <a:ext cx="10515599" cy="4394200"/>
          </a:xfrm>
          <a:solidFill>
            <a:schemeClr val="accent4">
              <a:lumMod val="50000"/>
              <a:alpha val="50000"/>
            </a:schemeClr>
          </a:solidFill>
        </p:spPr>
        <p:txBody>
          <a:bodyPr>
            <a:normAutofit lnSpcReduction="10000"/>
          </a:bodyPr>
          <a:lstStyle/>
          <a:p>
            <a:pPr marL="514350" indent="-514350">
              <a:buFont typeface="+mj-lt"/>
              <a:buAutoNum type="arabicPeriod"/>
            </a:pPr>
            <a:r>
              <a:rPr lang="en-US" dirty="0" smtClean="0"/>
              <a:t>Downplaying the </a:t>
            </a:r>
            <a:r>
              <a:rPr lang="en-US" dirty="0"/>
              <a:t>grade </a:t>
            </a:r>
            <a:r>
              <a:rPr lang="en-US" dirty="0" smtClean="0"/>
              <a:t>for a unit.  </a:t>
            </a:r>
            <a:r>
              <a:rPr lang="en-US" dirty="0"/>
              <a:t>E.g., </a:t>
            </a:r>
            <a:r>
              <a:rPr lang="en-US" i="1" dirty="0"/>
              <a:t>not grade everything</a:t>
            </a:r>
            <a:r>
              <a:rPr lang="en-US" dirty="0"/>
              <a:t>, not let the grade be the only motivation to participate in the learning opportunities.  (p. 119</a:t>
            </a:r>
            <a:r>
              <a:rPr lang="en-US" dirty="0" smtClean="0"/>
              <a:t>)  </a:t>
            </a:r>
          </a:p>
          <a:p>
            <a:pPr marL="514350" lvl="0" indent="-514350">
              <a:buFont typeface="+mj-lt"/>
              <a:buAutoNum type="arabicPeriod"/>
            </a:pPr>
            <a:r>
              <a:rPr lang="en-US" i="1" dirty="0" smtClean="0"/>
              <a:t>Letting </a:t>
            </a:r>
            <a:r>
              <a:rPr lang="en-US" i="1" dirty="0"/>
              <a:t>failure be acceptable </a:t>
            </a:r>
            <a:r>
              <a:rPr lang="en-US" dirty="0"/>
              <a:t>for some of the learning experiences like it is in the real </a:t>
            </a:r>
            <a:r>
              <a:rPr lang="en-US" dirty="0" smtClean="0"/>
              <a:t>world  </a:t>
            </a:r>
            <a:r>
              <a:rPr lang="en-US" dirty="0"/>
              <a:t>(p. 120</a:t>
            </a:r>
            <a:r>
              <a:rPr lang="en-US" dirty="0" smtClean="0"/>
              <a:t>).</a:t>
            </a:r>
            <a:endParaRPr lang="en-US" dirty="0"/>
          </a:p>
          <a:p>
            <a:pPr marL="514350" lvl="0" indent="-514350">
              <a:buFont typeface="+mj-lt"/>
              <a:buAutoNum type="arabicPeriod"/>
            </a:pPr>
            <a:r>
              <a:rPr lang="en-US" dirty="0" smtClean="0"/>
              <a:t>Building in </a:t>
            </a:r>
            <a:r>
              <a:rPr lang="en-US" i="1" dirty="0"/>
              <a:t>multiple opportunities </a:t>
            </a:r>
            <a:r>
              <a:rPr lang="en-US" dirty="0"/>
              <a:t>to </a:t>
            </a:r>
            <a:r>
              <a:rPr lang="en-US" dirty="0" smtClean="0"/>
              <a:t>achieve.  </a:t>
            </a:r>
            <a:r>
              <a:rPr lang="en-US" dirty="0"/>
              <a:t>(p. 120)</a:t>
            </a:r>
          </a:p>
          <a:p>
            <a:pPr marL="514350" lvl="0" indent="-514350">
              <a:buFont typeface="+mj-lt"/>
              <a:buAutoNum type="arabicPeriod"/>
            </a:pPr>
            <a:r>
              <a:rPr lang="en-US" dirty="0" smtClean="0"/>
              <a:t>Making sure the </a:t>
            </a:r>
            <a:r>
              <a:rPr lang="en-US" i="1" dirty="0"/>
              <a:t>criteria</a:t>
            </a:r>
            <a:r>
              <a:rPr lang="en-US" dirty="0"/>
              <a:t> for evaluation are identified at the beginning of the </a:t>
            </a:r>
            <a:r>
              <a:rPr lang="en-US" dirty="0" smtClean="0"/>
              <a:t>unit.  </a:t>
            </a:r>
            <a:r>
              <a:rPr lang="en-US" dirty="0"/>
              <a:t>(p. 120)</a:t>
            </a:r>
          </a:p>
          <a:p>
            <a:pPr marL="514350" lvl="0" indent="-514350">
              <a:buFont typeface="+mj-lt"/>
              <a:buAutoNum type="arabicPeriod"/>
            </a:pPr>
            <a:r>
              <a:rPr lang="en-US" dirty="0" smtClean="0"/>
              <a:t>Getting students to engage </a:t>
            </a:r>
            <a:r>
              <a:rPr lang="en-US" dirty="0"/>
              <a:t>in </a:t>
            </a:r>
            <a:r>
              <a:rPr lang="en-US" i="1" dirty="0"/>
              <a:t>self-evaluation and </a:t>
            </a:r>
            <a:r>
              <a:rPr lang="en-US" i="1" dirty="0" smtClean="0"/>
              <a:t>peer-evaluation</a:t>
            </a:r>
            <a:r>
              <a:rPr lang="en-US" dirty="0" smtClean="0"/>
              <a:t>.  </a:t>
            </a:r>
            <a:r>
              <a:rPr lang="en-US" dirty="0"/>
              <a:t>(p. 121</a:t>
            </a:r>
            <a:r>
              <a:rPr lang="en-US" dirty="0" smtClean="0"/>
              <a:t>)</a:t>
            </a:r>
            <a:endParaRPr lang="en-US" u="sng" dirty="0" smtClean="0">
              <a:effectLst/>
            </a:endParaRPr>
          </a:p>
          <a:p>
            <a:pPr marL="514350" indent="-514350">
              <a:buFont typeface="+mj-lt"/>
              <a:buAutoNum type="arabicPeriod"/>
            </a:pPr>
            <a:endParaRPr lang="en-US" u="sng" dirty="0" smtClean="0">
              <a:effectLst/>
            </a:endParaRPr>
          </a:p>
          <a:p>
            <a:pPr marL="514350" indent="-514350">
              <a:buFont typeface="+mj-lt"/>
              <a:buAutoNum type="arabicPeriod"/>
            </a:pPr>
            <a:endParaRPr lang="en-US" u="sng" dirty="0" smtClean="0">
              <a:effectLst/>
            </a:endParaRPr>
          </a:p>
          <a:p>
            <a:pPr marL="514350" indent="-514350">
              <a:buFont typeface="+mj-lt"/>
              <a:buAutoNum type="arabicPeriod"/>
            </a:pPr>
            <a:endParaRPr lang="en-US" dirty="0" smtClean="0">
              <a:effectLst/>
            </a:endParaRPr>
          </a:p>
        </p:txBody>
      </p:sp>
      <p:sp>
        <p:nvSpPr>
          <p:cNvPr id="4" name="Slide Number Placeholder 3"/>
          <p:cNvSpPr>
            <a:spLocks noGrp="1"/>
          </p:cNvSpPr>
          <p:nvPr>
            <p:ph type="sldNum" sz="quarter" idx="12"/>
          </p:nvPr>
        </p:nvSpPr>
        <p:spPr/>
        <p:txBody>
          <a:bodyPr/>
          <a:lstStyle/>
          <a:p>
            <a:fld id="{157281D6-7346-456E-9E1E-5EFA501C73AD}" type="slidenum">
              <a:rPr lang="en-US" smtClean="0"/>
              <a:t>13</a:t>
            </a:fld>
            <a:endParaRPr lang="en-US"/>
          </a:p>
        </p:txBody>
      </p:sp>
    </p:spTree>
    <p:extLst>
      <p:ext uri="{BB962C8B-B14F-4D97-AF65-F5344CB8AC3E}">
        <p14:creationId xmlns:p14="http://schemas.microsoft.com/office/powerpoint/2010/main" val="3681376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1999" cy="6858000"/>
          </a:xfrm>
          <a:prstGeom prst="rect">
            <a:avLst/>
          </a:prstGeom>
        </p:spPr>
      </p:pic>
      <p:sp>
        <p:nvSpPr>
          <p:cNvPr id="2" name="Title 1"/>
          <p:cNvSpPr>
            <a:spLocks noGrp="1"/>
          </p:cNvSpPr>
          <p:nvPr>
            <p:ph type="title"/>
          </p:nvPr>
        </p:nvSpPr>
        <p:spPr>
          <a:xfrm>
            <a:off x="1148862" y="365125"/>
            <a:ext cx="10204938" cy="1180211"/>
          </a:xfrm>
        </p:spPr>
        <p:txBody>
          <a:bodyPr>
            <a:normAutofit fontScale="90000"/>
          </a:bodyPr>
          <a:lstStyle/>
          <a:p>
            <a:r>
              <a:rPr lang="en-US" sz="3600" b="1" dirty="0" smtClean="0">
                <a:solidFill>
                  <a:schemeClr val="accent4">
                    <a:lumMod val="60000"/>
                    <a:lumOff val="40000"/>
                  </a:schemeClr>
                </a:solidFill>
              </a:rPr>
              <a:t>Overview</a:t>
            </a:r>
            <a:r>
              <a:rPr lang="en-US" dirty="0"/>
              <a:t/>
            </a:r>
            <a:br>
              <a:rPr lang="en-US" dirty="0"/>
            </a:br>
            <a:r>
              <a:rPr lang="en-US" sz="4000" b="1" dirty="0"/>
              <a:t>Measurement, Evaluation, and Grading (pp. 119-127</a:t>
            </a:r>
            <a:r>
              <a:rPr lang="en-US" sz="4000" b="1" dirty="0" smtClean="0"/>
              <a:t>)</a:t>
            </a:r>
            <a:endParaRPr lang="en-US" sz="2000" dirty="0"/>
          </a:p>
        </p:txBody>
      </p:sp>
      <p:sp>
        <p:nvSpPr>
          <p:cNvPr id="3" name="Content Placeholder 2"/>
          <p:cNvSpPr>
            <a:spLocks noGrp="1"/>
          </p:cNvSpPr>
          <p:nvPr>
            <p:ph idx="1"/>
          </p:nvPr>
        </p:nvSpPr>
        <p:spPr>
          <a:solidFill>
            <a:schemeClr val="accent4">
              <a:lumMod val="50000"/>
              <a:alpha val="50000"/>
            </a:schemeClr>
          </a:solidFill>
        </p:spPr>
        <p:txBody>
          <a:bodyPr>
            <a:normAutofit fontScale="85000" lnSpcReduction="10000"/>
          </a:bodyPr>
          <a:lstStyle/>
          <a:p>
            <a:pPr marL="514350" lvl="0" indent="-514350">
              <a:buFont typeface="+mj-lt"/>
              <a:buAutoNum type="arabicPeriod"/>
            </a:pPr>
            <a:r>
              <a:rPr lang="en-US" sz="3000" dirty="0"/>
              <a:t>Observing student participation and student learning, both formally and informally in this unit.  (p. 121)</a:t>
            </a:r>
          </a:p>
          <a:p>
            <a:pPr marL="514350" lvl="0" indent="-514350">
              <a:buFont typeface="+mj-lt"/>
              <a:buAutoNum type="arabicPeriod"/>
            </a:pPr>
            <a:r>
              <a:rPr lang="en-US" sz="3000" dirty="0"/>
              <a:t>Using the portfolio approach with this unit (p. 121).  What kinds of choices will the students have for what to include?  How can portfolio grading enhance the concept of the image of God (p. 103) in students?  </a:t>
            </a:r>
          </a:p>
          <a:p>
            <a:pPr marL="514350" lvl="0" indent="-514350">
              <a:buFont typeface="+mj-lt"/>
              <a:buAutoNum type="arabicPeriod"/>
            </a:pPr>
            <a:r>
              <a:rPr lang="en-US" sz="3000" dirty="0"/>
              <a:t>Using “authentic assessment” or “assessment in real situations” (p. 122).</a:t>
            </a:r>
          </a:p>
          <a:p>
            <a:pPr marL="514350" lvl="0" indent="-514350">
              <a:buFont typeface="+mj-lt"/>
              <a:buAutoNum type="arabicPeriod"/>
            </a:pPr>
            <a:r>
              <a:rPr lang="en-US" sz="3000" dirty="0"/>
              <a:t>Using Graham’s suggestions on teacher-made tests from pp. 122-123.</a:t>
            </a:r>
          </a:p>
          <a:p>
            <a:pPr marL="514350" lvl="0" indent="-514350">
              <a:buFont typeface="+mj-lt"/>
              <a:buAutoNum type="arabicPeriod"/>
            </a:pPr>
            <a:r>
              <a:rPr lang="en-US" sz="3000" dirty="0"/>
              <a:t>Using “evaluative comments” in the final evaluation of this unit  (p. 126, e.g., comments that could be shared with parents at parent-teacher conferences or emailed to parents at the end of the unit).</a:t>
            </a:r>
          </a:p>
          <a:p>
            <a:pPr marL="514350" indent="-514350">
              <a:buFont typeface="+mj-lt"/>
              <a:buAutoNum type="arabicPeriod"/>
            </a:pPr>
            <a:endParaRPr lang="en-US" u="sng" dirty="0" smtClean="0">
              <a:effectLst/>
            </a:endParaRPr>
          </a:p>
          <a:p>
            <a:pPr marL="514350" indent="-514350">
              <a:buFont typeface="+mj-lt"/>
              <a:buAutoNum type="arabicPeriod"/>
            </a:pPr>
            <a:endParaRPr lang="en-US" u="sng" dirty="0" smtClean="0">
              <a:effectLst/>
            </a:endParaRPr>
          </a:p>
          <a:p>
            <a:pPr marL="514350" indent="-514350">
              <a:buFont typeface="+mj-lt"/>
              <a:buAutoNum type="arabicPeriod"/>
            </a:pPr>
            <a:endParaRPr lang="en-US" u="sng" dirty="0" smtClean="0">
              <a:effectLst/>
            </a:endParaRPr>
          </a:p>
          <a:p>
            <a:pPr marL="514350" indent="-514350">
              <a:buFont typeface="+mj-lt"/>
              <a:buAutoNum type="arabicPeriod"/>
            </a:pPr>
            <a:endParaRPr lang="en-US" dirty="0" smtClean="0">
              <a:effectLst/>
            </a:endParaRPr>
          </a:p>
        </p:txBody>
      </p:sp>
      <p:sp>
        <p:nvSpPr>
          <p:cNvPr id="4" name="Slide Number Placeholder 3"/>
          <p:cNvSpPr>
            <a:spLocks noGrp="1"/>
          </p:cNvSpPr>
          <p:nvPr>
            <p:ph type="sldNum" sz="quarter" idx="12"/>
          </p:nvPr>
        </p:nvSpPr>
        <p:spPr/>
        <p:txBody>
          <a:bodyPr/>
          <a:lstStyle/>
          <a:p>
            <a:fld id="{157281D6-7346-456E-9E1E-5EFA501C73AD}" type="slidenum">
              <a:rPr lang="en-US" smtClean="0"/>
              <a:t>14</a:t>
            </a:fld>
            <a:endParaRPr lang="en-US" dirty="0"/>
          </a:p>
        </p:txBody>
      </p:sp>
    </p:spTree>
    <p:extLst>
      <p:ext uri="{BB962C8B-B14F-4D97-AF65-F5344CB8AC3E}">
        <p14:creationId xmlns:p14="http://schemas.microsoft.com/office/powerpoint/2010/main" val="2921709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1999" cy="6858000"/>
          </a:xfrm>
          <a:prstGeom prst="rect">
            <a:avLst/>
          </a:prstGeom>
        </p:spPr>
      </p:pic>
      <p:sp>
        <p:nvSpPr>
          <p:cNvPr id="2" name="Title 1"/>
          <p:cNvSpPr>
            <a:spLocks noGrp="1"/>
          </p:cNvSpPr>
          <p:nvPr>
            <p:ph type="title"/>
          </p:nvPr>
        </p:nvSpPr>
        <p:spPr>
          <a:xfrm>
            <a:off x="1148861" y="487112"/>
            <a:ext cx="10204938" cy="1180211"/>
          </a:xfrm>
        </p:spPr>
        <p:txBody>
          <a:bodyPr>
            <a:normAutofit fontScale="90000"/>
          </a:bodyPr>
          <a:lstStyle/>
          <a:p>
            <a:r>
              <a:rPr lang="en-US" sz="3600" b="1" dirty="0">
                <a:solidFill>
                  <a:schemeClr val="accent4">
                    <a:lumMod val="60000"/>
                    <a:lumOff val="40000"/>
                  </a:schemeClr>
                </a:solidFill>
              </a:rPr>
              <a:t>Group </a:t>
            </a:r>
            <a:r>
              <a:rPr lang="en-US" sz="3600" b="1" dirty="0" smtClean="0">
                <a:solidFill>
                  <a:schemeClr val="accent4">
                    <a:lumMod val="60000"/>
                    <a:lumOff val="40000"/>
                  </a:schemeClr>
                </a:solidFill>
              </a:rPr>
              <a:t>discussion 3  </a:t>
            </a:r>
            <a:r>
              <a:rPr lang="en-US" dirty="0"/>
              <a:t/>
            </a:r>
            <a:br>
              <a:rPr lang="en-US" dirty="0"/>
            </a:br>
            <a:r>
              <a:rPr lang="en-US" sz="4000" b="1" dirty="0"/>
              <a:t>Measurement, Evaluation, and Grading (pp. 119-127</a:t>
            </a:r>
            <a:r>
              <a:rPr lang="en-US" sz="4000" b="1" dirty="0" smtClean="0"/>
              <a:t>)</a:t>
            </a:r>
            <a:endParaRPr lang="en-US" sz="2200" dirty="0"/>
          </a:p>
        </p:txBody>
      </p:sp>
      <p:sp>
        <p:nvSpPr>
          <p:cNvPr id="3" name="Content Placeholder 2"/>
          <p:cNvSpPr>
            <a:spLocks noGrp="1"/>
          </p:cNvSpPr>
          <p:nvPr>
            <p:ph idx="1"/>
          </p:nvPr>
        </p:nvSpPr>
        <p:spPr>
          <a:xfrm>
            <a:off x="838200" y="1825625"/>
            <a:ext cx="10515599" cy="4895850"/>
          </a:xfrm>
          <a:solidFill>
            <a:schemeClr val="accent4">
              <a:lumMod val="50000"/>
              <a:alpha val="50000"/>
            </a:schemeClr>
          </a:solidFill>
        </p:spPr>
        <p:txBody>
          <a:bodyPr>
            <a:normAutofit fontScale="77500" lnSpcReduction="20000"/>
          </a:bodyPr>
          <a:lstStyle/>
          <a:p>
            <a:pPr marL="514350" lvl="0" indent="-514350">
              <a:buFont typeface="+mj-lt"/>
              <a:buAutoNum type="arabicPeriod"/>
            </a:pPr>
            <a:r>
              <a:rPr lang="en-US" dirty="0"/>
              <a:t>Pick a content area (e.g., social studies) and a specific focus in the content (e.g., politics).</a:t>
            </a:r>
          </a:p>
          <a:p>
            <a:pPr marL="514350" indent="-514350">
              <a:buFont typeface="+mj-lt"/>
              <a:buAutoNum type="arabicPeriod"/>
            </a:pPr>
            <a:r>
              <a:rPr lang="en-US" dirty="0"/>
              <a:t>How can you downplay the grade for this unit?  E.g., not grade everything, not let the grade be the only motivation to participate in the learning opportunities.  (p. 119</a:t>
            </a:r>
            <a:r>
              <a:rPr lang="en-US" dirty="0" smtClean="0"/>
              <a:t>)  What </a:t>
            </a:r>
            <a:r>
              <a:rPr lang="en-US" dirty="0"/>
              <a:t>additional perspective do we get from the non-</a:t>
            </a:r>
            <a:r>
              <a:rPr lang="en-US" dirty="0" err="1"/>
              <a:t>ed</a:t>
            </a:r>
            <a:r>
              <a:rPr lang="en-US" dirty="0"/>
              <a:t> majors</a:t>
            </a:r>
            <a:r>
              <a:rPr lang="en-US" dirty="0" smtClean="0"/>
              <a:t>?</a:t>
            </a:r>
            <a:endParaRPr lang="en-US" dirty="0"/>
          </a:p>
          <a:p>
            <a:pPr marL="514350" lvl="0" indent="-514350">
              <a:buFont typeface="+mj-lt"/>
              <a:buAutoNum type="arabicPeriod"/>
            </a:pPr>
            <a:r>
              <a:rPr lang="en-US" dirty="0"/>
              <a:t>Can failure be acceptable for some of the learning experiences like it is in the real world?  (p. 120)</a:t>
            </a:r>
          </a:p>
          <a:p>
            <a:pPr marL="514350" lvl="0" indent="-514350">
              <a:buFont typeface="+mj-lt"/>
              <a:buAutoNum type="arabicPeriod"/>
            </a:pPr>
            <a:r>
              <a:rPr lang="en-US" dirty="0"/>
              <a:t>How can you build in multiple opportunities to achieve?  (p. 120)</a:t>
            </a:r>
          </a:p>
          <a:p>
            <a:pPr marL="514350" lvl="0" indent="-514350">
              <a:buFont typeface="+mj-lt"/>
              <a:buAutoNum type="arabicPeriod"/>
            </a:pPr>
            <a:r>
              <a:rPr lang="en-US" dirty="0"/>
              <a:t>What will you have to do to make sure the criteria for evaluation are identified at the beginning of the unit?  (p. 120)</a:t>
            </a:r>
          </a:p>
          <a:p>
            <a:pPr marL="514350" lvl="0" indent="-514350">
              <a:buFont typeface="+mj-lt"/>
              <a:buAutoNum type="arabicPeriod"/>
            </a:pPr>
            <a:r>
              <a:rPr lang="en-US" dirty="0"/>
              <a:t>In what ways can the students engage in self-evaluation and peer-evaluation?  (p. 121</a:t>
            </a:r>
            <a:r>
              <a:rPr lang="en-US" dirty="0" smtClean="0"/>
              <a:t>)</a:t>
            </a:r>
          </a:p>
          <a:p>
            <a:pPr marL="514350" indent="-514350">
              <a:buFont typeface="+mj-lt"/>
              <a:buAutoNum type="arabicPeriod"/>
            </a:pPr>
            <a:r>
              <a:rPr lang="en-US" dirty="0"/>
              <a:t>What aspects of “authentic assessment” or “assessment in real situations” could you use in this unit?  (p. 122</a:t>
            </a:r>
            <a:r>
              <a:rPr lang="en-US" dirty="0" smtClean="0"/>
              <a:t>)</a:t>
            </a:r>
          </a:p>
          <a:p>
            <a:pPr marL="514350" lvl="0" indent="-514350">
              <a:buFont typeface="+mj-lt"/>
              <a:buAutoNum type="arabicPeriod"/>
            </a:pPr>
            <a:r>
              <a:rPr lang="en-US" dirty="0"/>
              <a:t>What kinds of “evaluative comments” could you include in the final evaluation of this unit?  (p. 126, e.g., comments that could be shared with parents at parent-teacher conferences or emailed to parents at the end of the unit.)</a:t>
            </a:r>
          </a:p>
          <a:p>
            <a:pPr marL="514350" indent="-514350">
              <a:buFont typeface="+mj-lt"/>
              <a:buAutoNum type="arabicPeriod"/>
            </a:pPr>
            <a:endParaRPr lang="en-US" dirty="0"/>
          </a:p>
          <a:p>
            <a:pPr marL="514350" lvl="0" indent="-514350">
              <a:buFont typeface="+mj-lt"/>
              <a:buAutoNum type="arabicPeriod"/>
            </a:pPr>
            <a:endParaRPr lang="en-US" dirty="0"/>
          </a:p>
          <a:p>
            <a:pPr marL="514350" indent="-514350">
              <a:buFont typeface="+mj-lt"/>
              <a:buAutoNum type="arabicPeriod"/>
            </a:pPr>
            <a:endParaRPr lang="en-US" u="sng" dirty="0" smtClean="0">
              <a:effectLst/>
            </a:endParaRPr>
          </a:p>
          <a:p>
            <a:pPr marL="514350" indent="-514350">
              <a:buFont typeface="+mj-lt"/>
              <a:buAutoNum type="arabicPeriod"/>
            </a:pPr>
            <a:endParaRPr lang="en-US" u="sng" dirty="0" smtClean="0">
              <a:effectLst/>
            </a:endParaRPr>
          </a:p>
          <a:p>
            <a:pPr marL="514350" indent="-514350">
              <a:buFont typeface="+mj-lt"/>
              <a:buAutoNum type="arabicPeriod"/>
            </a:pPr>
            <a:endParaRPr lang="en-US" u="sng" dirty="0" smtClean="0">
              <a:effectLst/>
            </a:endParaRPr>
          </a:p>
          <a:p>
            <a:pPr marL="514350" indent="-514350">
              <a:buFont typeface="+mj-lt"/>
              <a:buAutoNum type="arabicPeriod"/>
            </a:pPr>
            <a:endParaRPr lang="en-US" dirty="0" smtClean="0">
              <a:effectLst/>
            </a:endParaRPr>
          </a:p>
        </p:txBody>
      </p:sp>
      <p:sp>
        <p:nvSpPr>
          <p:cNvPr id="4" name="Slide Number Placeholder 3"/>
          <p:cNvSpPr>
            <a:spLocks noGrp="1"/>
          </p:cNvSpPr>
          <p:nvPr>
            <p:ph type="sldNum" sz="quarter" idx="12"/>
          </p:nvPr>
        </p:nvSpPr>
        <p:spPr/>
        <p:txBody>
          <a:bodyPr/>
          <a:lstStyle/>
          <a:p>
            <a:fld id="{157281D6-7346-456E-9E1E-5EFA501C73AD}" type="slidenum">
              <a:rPr lang="en-US" smtClean="0"/>
              <a:t>15</a:t>
            </a:fld>
            <a:endParaRPr lang="en-US"/>
          </a:p>
        </p:txBody>
      </p:sp>
    </p:spTree>
    <p:extLst>
      <p:ext uri="{BB962C8B-B14F-4D97-AF65-F5344CB8AC3E}">
        <p14:creationId xmlns:p14="http://schemas.microsoft.com/office/powerpoint/2010/main" val="3007334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868" y="356616"/>
            <a:ext cx="10064815" cy="1640659"/>
          </a:xfrm>
        </p:spPr>
        <p:txBody>
          <a:bodyPr>
            <a:normAutofit fontScale="90000"/>
          </a:bodyPr>
          <a:lstStyle/>
          <a:p>
            <a:r>
              <a:rPr lang="en-US" sz="3600" b="1" dirty="0" smtClean="0">
                <a:solidFill>
                  <a:schemeClr val="accent5">
                    <a:lumMod val="50000"/>
                  </a:schemeClr>
                </a:solidFill>
                <a:effectLst/>
              </a:rPr>
              <a:t>Overview</a:t>
            </a:r>
            <a:r>
              <a:rPr lang="en-US" dirty="0" smtClean="0"/>
              <a:t/>
            </a:r>
            <a:br>
              <a:rPr lang="en-US" dirty="0" smtClean="0"/>
            </a:br>
            <a:r>
              <a:rPr lang="en-US" b="1" dirty="0"/>
              <a:t>Classroom Behavior and Discipline (pp. 129-137</a:t>
            </a:r>
            <a:r>
              <a:rPr lang="en-US" b="1" dirty="0" smtClean="0"/>
              <a:t>)</a:t>
            </a:r>
            <a:endParaRPr lang="en-US" dirty="0"/>
          </a:p>
        </p:txBody>
      </p:sp>
      <p:sp>
        <p:nvSpPr>
          <p:cNvPr id="3" name="Content Placeholder 2"/>
          <p:cNvSpPr>
            <a:spLocks noGrp="1"/>
          </p:cNvSpPr>
          <p:nvPr>
            <p:ph idx="1"/>
          </p:nvPr>
        </p:nvSpPr>
        <p:spPr>
          <a:xfrm>
            <a:off x="847345" y="2119794"/>
            <a:ext cx="10357338" cy="4139088"/>
          </a:xfrm>
        </p:spPr>
        <p:txBody>
          <a:bodyPr>
            <a:normAutofit fontScale="70000" lnSpcReduction="20000"/>
          </a:bodyPr>
          <a:lstStyle/>
          <a:p>
            <a:pPr marL="514350" lvl="0" indent="-514350">
              <a:buFont typeface="+mj-lt"/>
              <a:buAutoNum type="arabicPeriod"/>
            </a:pPr>
            <a:r>
              <a:rPr lang="en-US" sz="3400" dirty="0" smtClean="0"/>
              <a:t>Task-focused vs. relationship-focused (</a:t>
            </a:r>
            <a:r>
              <a:rPr lang="en-US" sz="3400" dirty="0"/>
              <a:t>p. 129)</a:t>
            </a:r>
          </a:p>
          <a:p>
            <a:pPr marL="514350" lvl="0" indent="-514350">
              <a:buFont typeface="+mj-lt"/>
              <a:buAutoNum type="arabicPeriod"/>
            </a:pPr>
            <a:r>
              <a:rPr lang="en-US" sz="3400" dirty="0" smtClean="0"/>
              <a:t>Classroom management (“</a:t>
            </a:r>
            <a:r>
              <a:rPr lang="en-US" sz="3400" dirty="0"/>
              <a:t>systems of rewards and punishments</a:t>
            </a:r>
            <a:r>
              <a:rPr lang="en-US" sz="3400" dirty="0" smtClean="0"/>
              <a:t>” p</a:t>
            </a:r>
            <a:r>
              <a:rPr lang="en-US" sz="3400" dirty="0"/>
              <a:t>. 129</a:t>
            </a:r>
            <a:r>
              <a:rPr lang="en-US" sz="3400" dirty="0" smtClean="0"/>
              <a:t>) vs. Graham’s “</a:t>
            </a:r>
            <a:r>
              <a:rPr lang="en-US" sz="3400" dirty="0"/>
              <a:t>a better approach” (p. 130)?  </a:t>
            </a:r>
          </a:p>
          <a:p>
            <a:pPr marL="514350" lvl="0" indent="-514350">
              <a:buFont typeface="+mj-lt"/>
              <a:buAutoNum type="arabicPeriod"/>
            </a:pPr>
            <a:r>
              <a:rPr lang="en-US" sz="3400" dirty="0" smtClean="0"/>
              <a:t>Compliance </a:t>
            </a:r>
            <a:r>
              <a:rPr lang="en-US" sz="3400" dirty="0"/>
              <a:t>vs. True Community</a:t>
            </a:r>
          </a:p>
          <a:p>
            <a:pPr lvl="1"/>
            <a:r>
              <a:rPr lang="en-US" sz="3400" dirty="0"/>
              <a:t>Ensuring student “compliance” can include both “nice” teaching and “mean” teaching—enticing rewards and entertaining distractions keeping students from acting out or dire consequences guaranteed for acting out.  </a:t>
            </a:r>
          </a:p>
          <a:p>
            <a:pPr marL="514350" indent="-514350">
              <a:buFont typeface="+mj-lt"/>
              <a:buAutoNum type="arabicPeriod"/>
            </a:pPr>
            <a:r>
              <a:rPr lang="en-US" sz="3400" dirty="0"/>
              <a:t>But Graham advocates “moving beyond compliance” (p. 130) to “true community” (pp. 131-133</a:t>
            </a:r>
            <a:r>
              <a:rPr lang="en-US" sz="3400" dirty="0" smtClean="0"/>
              <a:t>).</a:t>
            </a:r>
          </a:p>
          <a:p>
            <a:pPr marL="457200" indent="-457200">
              <a:buFont typeface="+mj-lt"/>
              <a:buAutoNum type="arabicPeriod"/>
            </a:pPr>
            <a:r>
              <a:rPr lang="en-US" sz="3400" dirty="0" smtClean="0"/>
              <a:t>Role </a:t>
            </a:r>
            <a:r>
              <a:rPr lang="en-US" sz="3400" dirty="0"/>
              <a:t>of the learner vs. role of teacher in a true community classroom (pp. 133-135</a:t>
            </a:r>
            <a:r>
              <a:rPr lang="en-US" sz="3400" dirty="0" smtClean="0"/>
              <a:t>)</a:t>
            </a:r>
          </a:p>
          <a:p>
            <a:pPr marL="457200" indent="-457200">
              <a:buFont typeface="+mj-lt"/>
              <a:buAutoNum type="arabicPeriod"/>
            </a:pPr>
            <a:r>
              <a:rPr lang="en-US" sz="3400" dirty="0" smtClean="0"/>
              <a:t>“</a:t>
            </a:r>
            <a:r>
              <a:rPr lang="en-US" sz="3400" dirty="0"/>
              <a:t>Teaching </a:t>
            </a:r>
            <a:r>
              <a:rPr lang="en-US" sz="3400" dirty="0" err="1"/>
              <a:t>redemptively</a:t>
            </a:r>
            <a:r>
              <a:rPr lang="en-US" sz="3400" dirty="0"/>
              <a:t>” (pp. 135-137)</a:t>
            </a:r>
          </a:p>
          <a:p>
            <a:pPr marL="514350" lvl="0" indent="-514350">
              <a:buFont typeface="+mj-lt"/>
              <a:buAutoNum type="arabicPeriod"/>
            </a:pPr>
            <a:endParaRPr lang="en-US" b="1" dirty="0" smtClean="0">
              <a:effectLst/>
            </a:endParaRPr>
          </a:p>
          <a:p>
            <a:pPr marL="514350" indent="-514350">
              <a:buFont typeface="+mj-lt"/>
              <a:buAutoNum type="arabicPeriod"/>
            </a:pPr>
            <a:endParaRPr lang="en-US" dirty="0" smtClean="0">
              <a:effectLst/>
            </a:endParaRPr>
          </a:p>
          <a:p>
            <a:endParaRPr lang="en-US" u="sng" dirty="0" smtClean="0">
              <a:effectLst/>
            </a:endParaRPr>
          </a:p>
          <a:p>
            <a:endParaRPr lang="en-US" dirty="0"/>
          </a:p>
        </p:txBody>
      </p:sp>
      <p:sp>
        <p:nvSpPr>
          <p:cNvPr id="5" name="Slide Number Placeholder 4"/>
          <p:cNvSpPr>
            <a:spLocks noGrp="1"/>
          </p:cNvSpPr>
          <p:nvPr>
            <p:ph type="sldNum" sz="quarter" idx="12"/>
          </p:nvPr>
        </p:nvSpPr>
        <p:spPr/>
        <p:txBody>
          <a:bodyPr/>
          <a:lstStyle/>
          <a:p>
            <a:fld id="{157281D6-7346-456E-9E1E-5EFA501C73AD}" type="slidenum">
              <a:rPr lang="en-US" smtClean="0"/>
              <a:t>16</a:t>
            </a:fld>
            <a:endParaRPr lang="en-US"/>
          </a:p>
        </p:txBody>
      </p:sp>
    </p:spTree>
    <p:extLst>
      <p:ext uri="{BB962C8B-B14F-4D97-AF65-F5344CB8AC3E}">
        <p14:creationId xmlns:p14="http://schemas.microsoft.com/office/powerpoint/2010/main" val="34727844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868" y="356616"/>
            <a:ext cx="10064815" cy="1640659"/>
          </a:xfrm>
        </p:spPr>
        <p:txBody>
          <a:bodyPr>
            <a:normAutofit/>
          </a:bodyPr>
          <a:lstStyle/>
          <a:p>
            <a:r>
              <a:rPr lang="en-US" sz="4000" b="1" dirty="0" smtClean="0"/>
              <a:t>Classroom </a:t>
            </a:r>
            <a:r>
              <a:rPr lang="en-US" sz="4000" b="1" dirty="0"/>
              <a:t>Behavior and Discipline (pp. 129-137</a:t>
            </a:r>
            <a:r>
              <a:rPr lang="en-US" sz="4000" b="1" dirty="0" smtClean="0"/>
              <a:t>)</a:t>
            </a:r>
            <a:endParaRPr lang="en-US" sz="4000" dirty="0"/>
          </a:p>
        </p:txBody>
      </p:sp>
      <p:sp>
        <p:nvSpPr>
          <p:cNvPr id="3" name="Content Placeholder 2"/>
          <p:cNvSpPr>
            <a:spLocks noGrp="1"/>
          </p:cNvSpPr>
          <p:nvPr>
            <p:ph idx="1"/>
          </p:nvPr>
        </p:nvSpPr>
        <p:spPr>
          <a:xfrm>
            <a:off x="1139867" y="1645919"/>
            <a:ext cx="10064815" cy="4553713"/>
          </a:xfrm>
        </p:spPr>
        <p:txBody>
          <a:bodyPr>
            <a:normAutofit fontScale="77500" lnSpcReduction="20000"/>
          </a:bodyPr>
          <a:lstStyle/>
          <a:p>
            <a:pPr marL="514350" lvl="0" indent="-514350">
              <a:buFont typeface="+mj-lt"/>
              <a:buAutoNum type="arabicPeriod"/>
            </a:pPr>
            <a:r>
              <a:rPr lang="en-US" dirty="0"/>
              <a:t>Would you say Graham is more task-focused or relationship-focused in his philosophy of classroom management?  (p. 129)</a:t>
            </a:r>
          </a:p>
          <a:p>
            <a:pPr marL="514350" lvl="0" indent="-514350">
              <a:buFont typeface="+mj-lt"/>
              <a:buAutoNum type="arabicPeriod"/>
            </a:pPr>
            <a:r>
              <a:rPr lang="en-US" dirty="0"/>
              <a:t>What does he seem to think of “systems of rewards and punishments”?  (p. 129)  Why does he think this way?</a:t>
            </a:r>
          </a:p>
          <a:p>
            <a:pPr marL="514350" lvl="0" indent="-514350">
              <a:buFont typeface="+mj-lt"/>
              <a:buAutoNum type="arabicPeriod"/>
            </a:pPr>
            <a:r>
              <a:rPr lang="en-US" dirty="0"/>
              <a:t>Recall a teacher you had that seemed to focus more on the fallen nature of the students (p. 130).  What was that classroom like?  </a:t>
            </a:r>
          </a:p>
          <a:p>
            <a:pPr marL="514350" lvl="0" indent="-514350">
              <a:buFont typeface="+mj-lt"/>
              <a:buAutoNum type="arabicPeriod"/>
            </a:pPr>
            <a:r>
              <a:rPr lang="en-US" dirty="0"/>
              <a:t>Did you ever have a teacher who seemed to focus most on the “created potential” of students instead of their </a:t>
            </a:r>
            <a:r>
              <a:rPr lang="en-US" dirty="0" err="1"/>
              <a:t>fallenness</a:t>
            </a:r>
            <a:r>
              <a:rPr lang="en-US" dirty="0"/>
              <a:t> (p. 130)?  What was that classroom like?  </a:t>
            </a:r>
          </a:p>
          <a:p>
            <a:pPr marL="514350" lvl="0" indent="-514350">
              <a:buFont typeface="+mj-lt"/>
              <a:buAutoNum type="arabicPeriod"/>
            </a:pPr>
            <a:r>
              <a:rPr lang="en-US" dirty="0"/>
              <a:t>Have you had teachers who seem successful with what Graham calls “a better approach” (p. 130)?  What were those classrooms like</a:t>
            </a:r>
            <a:r>
              <a:rPr lang="en-US" dirty="0" smtClean="0"/>
              <a:t>?</a:t>
            </a:r>
          </a:p>
          <a:p>
            <a:pPr marL="514350" lvl="0" indent="-514350">
              <a:buFont typeface="+mj-lt"/>
              <a:buAutoNum type="arabicPeriod" startAt="6"/>
            </a:pPr>
            <a:r>
              <a:rPr lang="en-US" dirty="0"/>
              <a:t>What do you see as the role of the learner and the role of teacher in a true community classroom (pp. 133-135)?  </a:t>
            </a:r>
          </a:p>
          <a:p>
            <a:pPr marL="514350" lvl="0" indent="-514350">
              <a:buFont typeface="+mj-lt"/>
              <a:buAutoNum type="arabicPeriod" startAt="6"/>
            </a:pPr>
            <a:r>
              <a:rPr lang="en-US" dirty="0"/>
              <a:t>How does a compliance approach “undermine the Gospel” (p. 135)?</a:t>
            </a:r>
          </a:p>
          <a:p>
            <a:pPr marL="514350" lvl="0" indent="-514350">
              <a:buFont typeface="+mj-lt"/>
              <a:buAutoNum type="arabicPeriod" startAt="6"/>
            </a:pPr>
            <a:r>
              <a:rPr lang="en-US" dirty="0"/>
              <a:t>What does “teaching </a:t>
            </a:r>
            <a:r>
              <a:rPr lang="en-US" dirty="0" err="1"/>
              <a:t>redemptively</a:t>
            </a:r>
            <a:r>
              <a:rPr lang="en-US" dirty="0"/>
              <a:t>” mean for you?  (pp. 135-137)</a:t>
            </a:r>
          </a:p>
          <a:p>
            <a:pPr marL="514350" lvl="0" indent="-514350">
              <a:buFont typeface="+mj-lt"/>
              <a:buAutoNum type="arabicPeriod"/>
            </a:pPr>
            <a:endParaRPr lang="en-US" dirty="0"/>
          </a:p>
          <a:p>
            <a:pPr marL="514350" indent="-514350">
              <a:buFont typeface="+mj-lt"/>
              <a:buAutoNum type="arabicPeriod"/>
            </a:pPr>
            <a:endParaRPr lang="en-US" b="1" dirty="0" smtClean="0">
              <a:effectLst/>
            </a:endParaRPr>
          </a:p>
          <a:p>
            <a:pPr marL="514350" indent="-514350">
              <a:buFont typeface="+mj-lt"/>
              <a:buAutoNum type="arabicPeriod"/>
            </a:pPr>
            <a:endParaRPr lang="en-US" dirty="0" smtClean="0">
              <a:effectLst/>
            </a:endParaRPr>
          </a:p>
          <a:p>
            <a:endParaRPr lang="en-US" u="sng" dirty="0" smtClean="0">
              <a:effectLst/>
            </a:endParaRPr>
          </a:p>
          <a:p>
            <a:endParaRPr lang="en-US" dirty="0"/>
          </a:p>
        </p:txBody>
      </p:sp>
      <p:sp>
        <p:nvSpPr>
          <p:cNvPr id="5" name="Slide Number Placeholder 4"/>
          <p:cNvSpPr>
            <a:spLocks noGrp="1"/>
          </p:cNvSpPr>
          <p:nvPr>
            <p:ph type="sldNum" sz="quarter" idx="12"/>
          </p:nvPr>
        </p:nvSpPr>
        <p:spPr/>
        <p:txBody>
          <a:bodyPr/>
          <a:lstStyle/>
          <a:p>
            <a:fld id="{157281D6-7346-456E-9E1E-5EFA501C73AD}" type="slidenum">
              <a:rPr lang="en-US" smtClean="0"/>
              <a:t>17</a:t>
            </a:fld>
            <a:endParaRPr lang="en-US"/>
          </a:p>
        </p:txBody>
      </p:sp>
    </p:spTree>
    <p:extLst>
      <p:ext uri="{BB962C8B-B14F-4D97-AF65-F5344CB8AC3E}">
        <p14:creationId xmlns:p14="http://schemas.microsoft.com/office/powerpoint/2010/main" val="2150032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3459"/>
            <a:ext cx="10515600" cy="1481558"/>
          </a:xfrm>
        </p:spPr>
        <p:txBody>
          <a:bodyPr>
            <a:normAutofit/>
          </a:bodyPr>
          <a:lstStyle/>
          <a:p>
            <a:r>
              <a:rPr lang="en-US" sz="4000" dirty="0"/>
              <a:t>Looking ahead ~ Faith </a:t>
            </a:r>
            <a:r>
              <a:rPr lang="en-US" sz="4000" dirty="0" smtClean="0"/>
              <a:t>development in adulthood</a:t>
            </a:r>
            <a:endParaRPr lang="en-US" sz="4000" dirty="0"/>
          </a:p>
        </p:txBody>
      </p:sp>
      <p:sp>
        <p:nvSpPr>
          <p:cNvPr id="3" name="Content Placeholder 2"/>
          <p:cNvSpPr>
            <a:spLocks noGrp="1"/>
          </p:cNvSpPr>
          <p:nvPr>
            <p:ph idx="1"/>
          </p:nvPr>
        </p:nvSpPr>
        <p:spPr>
          <a:xfrm>
            <a:off x="838200" y="2095017"/>
            <a:ext cx="10515599" cy="4081945"/>
          </a:xfrm>
        </p:spPr>
        <p:txBody>
          <a:bodyPr>
            <a:normAutofit/>
          </a:bodyPr>
          <a:lstStyle/>
          <a:p>
            <a:pPr marL="514350" indent="-514350">
              <a:buAutoNum type="arabicPeriod"/>
            </a:pPr>
            <a:r>
              <a:rPr lang="en-US" sz="3200" dirty="0" smtClean="0"/>
              <a:t>What is your view of God? </a:t>
            </a:r>
          </a:p>
          <a:p>
            <a:pPr lvl="1"/>
            <a:r>
              <a:rPr lang="en-US" dirty="0" smtClean="0"/>
              <a:t>What picture would you pick to represent who God is to you?</a:t>
            </a:r>
          </a:p>
          <a:p>
            <a:pPr lvl="1"/>
            <a:r>
              <a:rPr lang="en-US" dirty="0" smtClean="0"/>
              <a:t>Can you picture being a friend of God?  (See </a:t>
            </a:r>
            <a:r>
              <a:rPr lang="en-US" dirty="0">
                <a:effectLst/>
              </a:rPr>
              <a:t>John 15: </a:t>
            </a:r>
            <a:r>
              <a:rPr lang="en-US" dirty="0" smtClean="0">
                <a:effectLst/>
              </a:rPr>
              <a:t>12-17 – next slide)</a:t>
            </a:r>
            <a:r>
              <a:rPr lang="en-US" dirty="0" smtClean="0"/>
              <a:t> </a:t>
            </a:r>
          </a:p>
          <a:p>
            <a:pPr marL="514350" indent="-514350">
              <a:buAutoNum type="arabicPeriod"/>
            </a:pPr>
            <a:r>
              <a:rPr lang="en-US" sz="3200" dirty="0" smtClean="0"/>
              <a:t>Why is your own relationship to God so important for a teacher?  </a:t>
            </a:r>
          </a:p>
          <a:p>
            <a:pPr lvl="1"/>
            <a:r>
              <a:rPr lang="en-US" sz="2800" dirty="0" smtClean="0"/>
              <a:t>What would Graham say?</a:t>
            </a:r>
          </a:p>
          <a:p>
            <a:pPr lvl="1"/>
            <a:r>
              <a:rPr lang="en-US" sz="2800" dirty="0" smtClean="0"/>
              <a:t>What would your spiritual mentors say?  </a:t>
            </a:r>
          </a:p>
          <a:p>
            <a:pPr lvl="1"/>
            <a:r>
              <a:rPr lang="en-US" sz="2800" dirty="0" smtClean="0"/>
              <a:t>How does this prepare you to be a more effective teacher?  </a:t>
            </a:r>
          </a:p>
        </p:txBody>
      </p:sp>
      <p:sp>
        <p:nvSpPr>
          <p:cNvPr id="4" name="Slide Number Placeholder 3"/>
          <p:cNvSpPr>
            <a:spLocks noGrp="1"/>
          </p:cNvSpPr>
          <p:nvPr>
            <p:ph type="sldNum" sz="quarter" idx="12"/>
          </p:nvPr>
        </p:nvSpPr>
        <p:spPr/>
        <p:txBody>
          <a:bodyPr/>
          <a:lstStyle/>
          <a:p>
            <a:fld id="{157281D6-7346-456E-9E1E-5EFA501C73AD}" type="slidenum">
              <a:rPr lang="en-US" smtClean="0"/>
              <a:pPr/>
              <a:t>18</a:t>
            </a:fld>
            <a:endParaRPr lang="en-US" dirty="0"/>
          </a:p>
        </p:txBody>
      </p:sp>
    </p:spTree>
    <p:extLst>
      <p:ext uri="{BB962C8B-B14F-4D97-AF65-F5344CB8AC3E}">
        <p14:creationId xmlns:p14="http://schemas.microsoft.com/office/powerpoint/2010/main" val="40173234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55699"/>
          </a:xfrm>
        </p:spPr>
        <p:txBody>
          <a:bodyPr/>
          <a:lstStyle/>
          <a:p>
            <a:r>
              <a:rPr lang="en-US" dirty="0" smtClean="0"/>
              <a:t>Looking ahead ~ John </a:t>
            </a:r>
            <a:r>
              <a:rPr lang="en-US" dirty="0"/>
              <a:t>15: </a:t>
            </a:r>
            <a:r>
              <a:rPr lang="en-US" dirty="0" smtClean="0"/>
              <a:t>12-17</a:t>
            </a:r>
            <a:endParaRPr lang="en-US" dirty="0"/>
          </a:p>
        </p:txBody>
      </p:sp>
      <p:sp>
        <p:nvSpPr>
          <p:cNvPr id="3" name="Content Placeholder 2"/>
          <p:cNvSpPr>
            <a:spLocks noGrp="1"/>
          </p:cNvSpPr>
          <p:nvPr>
            <p:ph idx="1"/>
          </p:nvPr>
        </p:nvSpPr>
        <p:spPr>
          <a:xfrm>
            <a:off x="960120" y="2020825"/>
            <a:ext cx="10393679" cy="4156138"/>
          </a:xfrm>
        </p:spPr>
        <p:txBody>
          <a:bodyPr>
            <a:normAutofit fontScale="85000" lnSpcReduction="20000"/>
          </a:bodyPr>
          <a:lstStyle/>
          <a:p>
            <a:pPr>
              <a:lnSpc>
                <a:spcPct val="110000"/>
              </a:lnSpc>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My command is this: Love each other as I have loved you. Greater love has no one than this: to lay down one’s life for one’s friends.  You are my </a:t>
            </a:r>
            <a:r>
              <a:rPr lang="en-US" sz="3200" u="sng" dirty="0">
                <a:latin typeface="Times New Roman" panose="02020603050405020304" pitchFamily="18" charset="0"/>
                <a:cs typeface="Times New Roman" panose="02020603050405020304" pitchFamily="18" charset="0"/>
              </a:rPr>
              <a:t>friends</a:t>
            </a:r>
            <a:r>
              <a:rPr lang="en-US" sz="3200" dirty="0">
                <a:latin typeface="Times New Roman" panose="02020603050405020304" pitchFamily="18" charset="0"/>
                <a:cs typeface="Times New Roman" panose="02020603050405020304" pitchFamily="18" charset="0"/>
              </a:rPr>
              <a:t> if you do what I command.  I no longer call you servants, because a servant does not know his master’s business. </a:t>
            </a:r>
            <a:endParaRPr lang="en-US" sz="3200" dirty="0" smtClean="0">
              <a:latin typeface="Times New Roman" panose="02020603050405020304" pitchFamily="18" charset="0"/>
              <a:cs typeface="Times New Roman" panose="02020603050405020304" pitchFamily="18" charset="0"/>
            </a:endParaRPr>
          </a:p>
          <a:p>
            <a:pPr>
              <a:lnSpc>
                <a:spcPct val="110000"/>
              </a:lnSpc>
            </a:pPr>
            <a:r>
              <a:rPr lang="en-US" sz="3200" dirty="0" smtClean="0">
                <a:latin typeface="Times New Roman" panose="02020603050405020304" pitchFamily="18" charset="0"/>
                <a:cs typeface="Times New Roman" panose="02020603050405020304" pitchFamily="18" charset="0"/>
              </a:rPr>
              <a:t>Instead</a:t>
            </a:r>
            <a:r>
              <a:rPr lang="en-US" sz="3200" dirty="0">
                <a:latin typeface="Times New Roman" panose="02020603050405020304" pitchFamily="18" charset="0"/>
                <a:cs typeface="Times New Roman" panose="02020603050405020304" pitchFamily="18" charset="0"/>
              </a:rPr>
              <a:t>, I have called you </a:t>
            </a:r>
            <a:r>
              <a:rPr lang="en-US" sz="3200" u="sng" dirty="0">
                <a:latin typeface="Times New Roman" panose="02020603050405020304" pitchFamily="18" charset="0"/>
                <a:cs typeface="Times New Roman" panose="02020603050405020304" pitchFamily="18" charset="0"/>
              </a:rPr>
              <a:t>friends</a:t>
            </a:r>
            <a:r>
              <a:rPr lang="en-US" sz="3200" dirty="0">
                <a:latin typeface="Times New Roman" panose="02020603050405020304" pitchFamily="18" charset="0"/>
                <a:cs typeface="Times New Roman" panose="02020603050405020304" pitchFamily="18" charset="0"/>
              </a:rPr>
              <a:t>, for everything that I learned from my Father I have made known to you.  You did not choose me, but I chose you and appointed you so that you might go and bear fruit—fruit that will last—and so that whatever you ask in my name the Father will give you. </a:t>
            </a:r>
            <a:endParaRPr lang="en-US" sz="3200" dirty="0" smtClean="0">
              <a:latin typeface="Times New Roman" panose="02020603050405020304" pitchFamily="18" charset="0"/>
              <a:cs typeface="Times New Roman" panose="02020603050405020304" pitchFamily="18" charset="0"/>
            </a:endParaRPr>
          </a:p>
          <a:p>
            <a:pPr>
              <a:lnSpc>
                <a:spcPct val="110000"/>
              </a:lnSpc>
            </a:pPr>
            <a:r>
              <a:rPr lang="en-US" sz="3200" dirty="0" smtClean="0">
                <a:latin typeface="Times New Roman" panose="02020603050405020304" pitchFamily="18" charset="0"/>
                <a:cs typeface="Times New Roman" panose="02020603050405020304" pitchFamily="18" charset="0"/>
              </a:rPr>
              <a:t>This </a:t>
            </a:r>
            <a:r>
              <a:rPr lang="en-US" sz="3200" dirty="0">
                <a:latin typeface="Times New Roman" panose="02020603050405020304" pitchFamily="18" charset="0"/>
                <a:cs typeface="Times New Roman" panose="02020603050405020304" pitchFamily="18" charset="0"/>
              </a:rPr>
              <a:t>is my command: Love each other."</a:t>
            </a:r>
          </a:p>
          <a:p>
            <a:endParaRPr lang="en-US" dirty="0"/>
          </a:p>
        </p:txBody>
      </p:sp>
      <p:sp>
        <p:nvSpPr>
          <p:cNvPr id="4" name="Slide Number Placeholder 3"/>
          <p:cNvSpPr>
            <a:spLocks noGrp="1"/>
          </p:cNvSpPr>
          <p:nvPr>
            <p:ph type="sldNum" sz="quarter" idx="12"/>
          </p:nvPr>
        </p:nvSpPr>
        <p:spPr/>
        <p:txBody>
          <a:bodyPr/>
          <a:lstStyle/>
          <a:p>
            <a:fld id="{157281D6-7346-456E-9E1E-5EFA501C73AD}" type="slidenum">
              <a:rPr lang="en-US" smtClean="0"/>
              <a:pPr/>
              <a:t>19</a:t>
            </a:fld>
            <a:endParaRPr lang="en-US" dirty="0"/>
          </a:p>
        </p:txBody>
      </p:sp>
    </p:spTree>
    <p:extLst>
      <p:ext uri="{BB962C8B-B14F-4D97-AF65-F5344CB8AC3E}">
        <p14:creationId xmlns:p14="http://schemas.microsoft.com/office/powerpoint/2010/main" val="1416411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157281D6-7346-456E-9E1E-5EFA501C73AD}" type="slidenum">
              <a:rPr lang="en-US" smtClean="0"/>
              <a:pPr/>
              <a:t>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24660218"/>
              </p:ext>
            </p:extLst>
          </p:nvPr>
        </p:nvGraphicFramePr>
        <p:xfrm>
          <a:off x="458723" y="365125"/>
          <a:ext cx="11274551" cy="5876946"/>
        </p:xfrm>
        <a:graphic>
          <a:graphicData uri="http://schemas.openxmlformats.org/drawingml/2006/table">
            <a:tbl>
              <a:tblPr firstRow="1" firstCol="1" bandRow="1">
                <a:tableStyleId>{5C22544A-7EE6-4342-B048-85BDC9FD1C3A}</a:tableStyleId>
              </a:tblPr>
              <a:tblGrid>
                <a:gridCol w="5971031">
                  <a:extLst>
                    <a:ext uri="{9D8B030D-6E8A-4147-A177-3AD203B41FA5}">
                      <a16:colId xmlns:a16="http://schemas.microsoft.com/office/drawing/2014/main" val="1093656754"/>
                    </a:ext>
                  </a:extLst>
                </a:gridCol>
                <a:gridCol w="1389888">
                  <a:extLst>
                    <a:ext uri="{9D8B030D-6E8A-4147-A177-3AD203B41FA5}">
                      <a16:colId xmlns:a16="http://schemas.microsoft.com/office/drawing/2014/main" val="851975655"/>
                    </a:ext>
                  </a:extLst>
                </a:gridCol>
                <a:gridCol w="2302766">
                  <a:extLst>
                    <a:ext uri="{9D8B030D-6E8A-4147-A177-3AD203B41FA5}">
                      <a16:colId xmlns:a16="http://schemas.microsoft.com/office/drawing/2014/main" val="929178847"/>
                    </a:ext>
                  </a:extLst>
                </a:gridCol>
                <a:gridCol w="1610866">
                  <a:extLst>
                    <a:ext uri="{9D8B030D-6E8A-4147-A177-3AD203B41FA5}">
                      <a16:colId xmlns:a16="http://schemas.microsoft.com/office/drawing/2014/main" val="2094694709"/>
                    </a:ext>
                  </a:extLst>
                </a:gridCol>
              </a:tblGrid>
              <a:tr h="328156">
                <a:tc>
                  <a:txBody>
                    <a:bodyPr/>
                    <a:lstStyle/>
                    <a:p>
                      <a:pPr marL="0" algn="l" defTabSz="914400" rtl="0" eaLnBrk="1" latinLnBrk="0" hangingPunct="1"/>
                      <a:r>
                        <a:rPr lang="en-US" sz="32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Assignments</a:t>
                      </a:r>
                      <a:endParaRPr lang="en-US" sz="32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rgbClr val="951A17"/>
                    </a:solidFill>
                  </a:tcPr>
                </a:tc>
                <a:tc>
                  <a:txBody>
                    <a:bodyPr/>
                    <a:lstStyle/>
                    <a:p>
                      <a:pPr marL="0" algn="l" defTabSz="914400" rtl="0" eaLnBrk="1" latinLnBrk="0" hangingPunct="1"/>
                      <a:r>
                        <a:rPr lang="en-US" sz="3200" b="1"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Points</a:t>
                      </a:r>
                      <a:endParaRPr lang="en-US" sz="32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algn="l" defTabSz="914400" rtl="0" eaLnBrk="1" latinLnBrk="0" hangingPunct="1"/>
                      <a:r>
                        <a:rPr lang="en-US" sz="3200" b="1"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Completed</a:t>
                      </a:r>
                      <a:endParaRPr lang="en-US" sz="32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algn="l" defTabSz="914400" rtl="0" eaLnBrk="1" latinLnBrk="0" hangingPunct="1"/>
                      <a:r>
                        <a:rPr lang="en-US" sz="3200" b="1"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Ahead</a:t>
                      </a:r>
                      <a:endParaRPr lang="en-US" sz="32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18259915"/>
                  </a:ext>
                </a:extLst>
              </a:tr>
              <a:tr h="953494">
                <a:tc>
                  <a:txBody>
                    <a:bodyPr/>
                    <a:lstStyle/>
                    <a:p>
                      <a:pPr marL="45720" marR="0" algn="l" defTabSz="914400" rtl="0" eaLnBrk="1" latinLnBrk="0" hangingPunct="1">
                        <a:lnSpc>
                          <a:spcPct val="130000"/>
                        </a:lnSpc>
                        <a:spcBef>
                          <a:spcPts val="0"/>
                        </a:spcBef>
                        <a:spcAft>
                          <a:spcPts val="0"/>
                        </a:spcAft>
                      </a:pPr>
                      <a:r>
                        <a:rPr lang="en-US" sz="24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Weekly discussion forums on the readings</a:t>
                      </a:r>
                      <a:endPar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rgbClr val="951A17"/>
                    </a:solidFill>
                  </a:tcP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sz="2800" b="1"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10</a:t>
                      </a:r>
                    </a:p>
                  </a:txBody>
                  <a:tcPr marL="68580" marR="68580" marT="0" marB="0" anchor="ct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sz="2200" b="0" strike="sngStrike"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1 2 3 4 5 6 7 8 </a:t>
                      </a:r>
                      <a:r>
                        <a:rPr lang="en-US" sz="2200" b="0" strike="sngStrike"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9 10</a:t>
                      </a:r>
                      <a:endParaRPr lang="en-US" sz="2200" b="0" strike="sngStrike"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sz="2800" b="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#11</a:t>
                      </a:r>
                      <a:endParaRPr lang="en-US" sz="2800" b="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70896435"/>
                  </a:ext>
                </a:extLst>
              </a:tr>
              <a:tr h="745978">
                <a:tc>
                  <a:txBody>
                    <a:bodyPr/>
                    <a:lstStyle/>
                    <a:p>
                      <a:pPr marL="45720" marR="0" algn="l" defTabSz="914400" rtl="0" eaLnBrk="1" latinLnBrk="0" hangingPunct="1">
                        <a:lnSpc>
                          <a:spcPct val="130000"/>
                        </a:lnSpc>
                        <a:spcBef>
                          <a:spcPts val="0"/>
                        </a:spcBef>
                        <a:spcAft>
                          <a:spcPts val="0"/>
                        </a:spcAft>
                      </a:pPr>
                      <a:r>
                        <a:rPr lang="en-US" sz="24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Group</a:t>
                      </a:r>
                      <a:r>
                        <a:rPr lang="en-US" sz="2400" b="1" kern="1200" baseline="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 presentations</a:t>
                      </a:r>
                      <a:endPar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rgbClr val="951A17"/>
                    </a:solidFill>
                  </a:tcP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sz="2800" b="1"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25</a:t>
                      </a:r>
                    </a:p>
                  </a:txBody>
                  <a:tcPr marL="68580" marR="68580" marT="0" marB="0" anchor="ct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sz="2800" b="0" strike="sngStrike"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1</a:t>
                      </a:r>
                    </a:p>
                  </a:txBody>
                  <a:tcPr marL="68580" marR="68580" marT="0" marB="0" anchor="ct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sz="2800" b="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#2</a:t>
                      </a:r>
                      <a:endParaRPr lang="en-US" sz="2800" b="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61637578"/>
                  </a:ext>
                </a:extLst>
              </a:tr>
              <a:tr h="953494">
                <a:tc>
                  <a:txBody>
                    <a:bodyPr/>
                    <a:lstStyle/>
                    <a:p>
                      <a:pPr marL="45720" marR="0" algn="l" defTabSz="914400" rtl="0" eaLnBrk="1" latinLnBrk="0" hangingPunct="1">
                        <a:lnSpc>
                          <a:spcPct val="130000"/>
                        </a:lnSpc>
                        <a:spcBef>
                          <a:spcPts val="0"/>
                        </a:spcBef>
                        <a:spcAft>
                          <a:spcPts val="0"/>
                        </a:spcAft>
                      </a:pPr>
                      <a:r>
                        <a:rPr lang="en-US" sz="24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Midterm Test</a:t>
                      </a:r>
                      <a:endPar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rgbClr val="951A17"/>
                    </a:solidFill>
                  </a:tcP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sz="2800" b="1" strike="noStrike"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100</a:t>
                      </a:r>
                    </a:p>
                  </a:txBody>
                  <a:tcPr marL="68580" marR="68580" marT="0" marB="0" anchor="ct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sz="2800" b="0" strike="sngStrike"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1</a:t>
                      </a:r>
                    </a:p>
                  </a:txBody>
                  <a:tcPr marL="68580" marR="68580" marT="0" marB="0" anchor="ct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endParaRPr lang="en-US" sz="2800" b="0" strike="sngStrike"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71681142"/>
                  </a:ext>
                </a:extLst>
              </a:tr>
              <a:tr h="912100">
                <a:tc>
                  <a:txBody>
                    <a:bodyPr/>
                    <a:lstStyle/>
                    <a:p>
                      <a:pPr marL="0" marR="0" lvl="0" indent="0" algn="l" defTabSz="914400" rtl="0" eaLnBrk="1" latinLnBrk="0" hangingPunct="1">
                        <a:lnSpc>
                          <a:spcPct val="130000"/>
                        </a:lnSpc>
                        <a:spcBef>
                          <a:spcPts val="0"/>
                        </a:spcBef>
                        <a:spcAft>
                          <a:spcPts val="0"/>
                        </a:spcAft>
                        <a:buFont typeface="Symbol" panose="05050102010706020507" pitchFamily="18" charset="2"/>
                        <a:buNone/>
                      </a:pPr>
                      <a:r>
                        <a:rPr lang="en-US" sz="24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Sections of Philosophy Paper</a:t>
                      </a:r>
                      <a:endPar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rgbClr val="951A17"/>
                    </a:solidFill>
                  </a:tcP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sz="2800" b="1"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10</a:t>
                      </a:r>
                    </a:p>
                  </a:txBody>
                  <a:tcPr marL="68580" marR="68580" marT="0" marB="0" anchor="ctr">
                    <a:solidFill>
                      <a:srgbClr val="F9E8E8"/>
                    </a:solidFill>
                  </a:tcP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sz="2800" b="0" strike="sngStrike"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1 </a:t>
                      </a:r>
                      <a:r>
                        <a:rPr lang="en-US" sz="2800" b="0" strike="sngStrike"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2 3 4 5 </a:t>
                      </a:r>
                      <a:endParaRPr lang="en-US" sz="2800" b="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solidFill>
                      <a:srgbClr val="F9E8E8"/>
                    </a:solidFill>
                  </a:tcP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sz="2800" b="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#6</a:t>
                      </a:r>
                      <a:endParaRPr lang="en-US" sz="2800" b="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solidFill>
                      <a:srgbClr val="F9E8E8"/>
                    </a:solidFill>
                  </a:tcPr>
                </a:tc>
                <a:extLst>
                  <a:ext uri="{0D108BD9-81ED-4DB2-BD59-A6C34878D82A}">
                    <a16:rowId xmlns:a16="http://schemas.microsoft.com/office/drawing/2014/main" val="579528230"/>
                  </a:ext>
                </a:extLst>
              </a:tr>
              <a:tr h="912100">
                <a:tc>
                  <a:txBody>
                    <a:bodyPr/>
                    <a:lstStyle/>
                    <a:p>
                      <a:pPr marL="0" marR="0" lvl="0" indent="0" algn="l" defTabSz="914400" rtl="0" eaLnBrk="1" latinLnBrk="0" hangingPunct="1">
                        <a:lnSpc>
                          <a:spcPct val="130000"/>
                        </a:lnSpc>
                        <a:spcBef>
                          <a:spcPts val="0"/>
                        </a:spcBef>
                        <a:spcAft>
                          <a:spcPts val="0"/>
                        </a:spcAft>
                        <a:buFont typeface="Symbol" panose="05050102010706020507" pitchFamily="18" charset="2"/>
                        <a:buNone/>
                      </a:pPr>
                      <a:r>
                        <a:rPr lang="en-US" sz="24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Drafts of Philosophy Paper</a:t>
                      </a:r>
                      <a:endPar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rgbClr val="951A17"/>
                    </a:solidFill>
                  </a:tcP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sz="2800" b="1"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25, 105</a:t>
                      </a:r>
                    </a:p>
                  </a:txBody>
                  <a:tcPr marL="68580" marR="68580" marT="0" marB="0" anchor="ctr">
                    <a:solidFill>
                      <a:srgbClr val="F0C2C2"/>
                    </a:solidFill>
                  </a:tcP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endParaRPr lang="en-US" sz="2800" b="0"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solidFill>
                      <a:srgbClr val="F0C2C2"/>
                    </a:solidFill>
                  </a:tcP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sz="2800" b="0"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#1   #2</a:t>
                      </a:r>
                      <a:endParaRPr lang="en-US" sz="2800" b="0"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solidFill>
                      <a:srgbClr val="F0C2C2"/>
                    </a:solidFill>
                  </a:tcPr>
                </a:tc>
                <a:extLst>
                  <a:ext uri="{0D108BD9-81ED-4DB2-BD59-A6C34878D82A}">
                    <a16:rowId xmlns:a16="http://schemas.microsoft.com/office/drawing/2014/main" val="4055875522"/>
                  </a:ext>
                </a:extLst>
              </a:tr>
              <a:tr h="912100">
                <a:tc>
                  <a:txBody>
                    <a:bodyPr/>
                    <a:lstStyle/>
                    <a:p>
                      <a:pPr marL="0" marR="0" lvl="0" indent="0" algn="l" defTabSz="914400" rtl="0" eaLnBrk="1" latinLnBrk="0" hangingPunct="1">
                        <a:lnSpc>
                          <a:spcPct val="130000"/>
                        </a:lnSpc>
                        <a:spcBef>
                          <a:spcPts val="0"/>
                        </a:spcBef>
                        <a:spcAft>
                          <a:spcPts val="0"/>
                        </a:spcAft>
                        <a:buFont typeface="Symbol" panose="05050102010706020507" pitchFamily="18" charset="2"/>
                        <a:buNone/>
                      </a:pPr>
                      <a:r>
                        <a:rPr lang="en-US" sz="24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Peer responses on Philosophy Paper</a:t>
                      </a:r>
                      <a:endPar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rgbClr val="951A17"/>
                    </a:solidFill>
                  </a:tcP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sz="2800" b="1"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5</a:t>
                      </a:r>
                    </a:p>
                  </a:txBody>
                  <a:tcPr marL="68580" marR="68580" marT="0" marB="0" anchor="ctr">
                    <a:solidFill>
                      <a:srgbClr val="F9E8E8"/>
                    </a:solidFill>
                  </a:tcP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endParaRPr lang="en-US" sz="2800" b="0"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solidFill>
                      <a:srgbClr val="F9E8E8"/>
                    </a:solidFill>
                  </a:tcP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sz="2800" b="0"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#1   #2</a:t>
                      </a:r>
                      <a:endParaRPr lang="en-US" sz="2800" b="0"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solidFill>
                      <a:srgbClr val="F9E8E8"/>
                    </a:solidFill>
                  </a:tcPr>
                </a:tc>
                <a:extLst>
                  <a:ext uri="{0D108BD9-81ED-4DB2-BD59-A6C34878D82A}">
                    <a16:rowId xmlns:a16="http://schemas.microsoft.com/office/drawing/2014/main" val="2798672354"/>
                  </a:ext>
                </a:extLst>
              </a:tr>
            </a:tbl>
          </a:graphicData>
        </a:graphic>
      </p:graphicFrame>
    </p:spTree>
    <p:extLst>
      <p:ext uri="{BB962C8B-B14F-4D97-AF65-F5344CB8AC3E}">
        <p14:creationId xmlns:p14="http://schemas.microsoft.com/office/powerpoint/2010/main" val="242479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57281D6-7346-456E-9E1E-5EFA501C73AD}" type="slidenum">
              <a:rPr lang="en-US" smtClean="0"/>
              <a:t>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156434939"/>
              </p:ext>
            </p:extLst>
          </p:nvPr>
        </p:nvGraphicFramePr>
        <p:xfrm>
          <a:off x="507492" y="2361252"/>
          <a:ext cx="11177015" cy="3230880"/>
        </p:xfrm>
        <a:graphic>
          <a:graphicData uri="http://schemas.openxmlformats.org/drawingml/2006/table">
            <a:tbl>
              <a:tblPr firstRow="1" firstCol="1" bandRow="1">
                <a:tableStyleId>{5C22544A-7EE6-4342-B048-85BDC9FD1C3A}</a:tableStyleId>
              </a:tblPr>
              <a:tblGrid>
                <a:gridCol w="1389712">
                  <a:extLst>
                    <a:ext uri="{9D8B030D-6E8A-4147-A177-3AD203B41FA5}">
                      <a16:colId xmlns:a16="http://schemas.microsoft.com/office/drawing/2014/main" val="1570790352"/>
                    </a:ext>
                  </a:extLst>
                </a:gridCol>
                <a:gridCol w="3406316">
                  <a:extLst>
                    <a:ext uri="{9D8B030D-6E8A-4147-A177-3AD203B41FA5}">
                      <a16:colId xmlns:a16="http://schemas.microsoft.com/office/drawing/2014/main" val="2581055741"/>
                    </a:ext>
                  </a:extLst>
                </a:gridCol>
                <a:gridCol w="6380987">
                  <a:extLst>
                    <a:ext uri="{9D8B030D-6E8A-4147-A177-3AD203B41FA5}">
                      <a16:colId xmlns:a16="http://schemas.microsoft.com/office/drawing/2014/main" val="1744885063"/>
                    </a:ext>
                  </a:extLst>
                </a:gridCol>
              </a:tblGrid>
              <a:tr h="498314">
                <a:tc>
                  <a:txBody>
                    <a:bodyPr/>
                    <a:lstStyle/>
                    <a:p>
                      <a:pPr marL="0" marR="0">
                        <a:spcBef>
                          <a:spcPts val="0"/>
                        </a:spcBef>
                        <a:spcAft>
                          <a:spcPts val="0"/>
                        </a:spcAft>
                      </a:pPr>
                      <a:r>
                        <a:rPr lang="en-US" sz="3200" b="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Dec. 5</a:t>
                      </a:r>
                      <a:endParaRPr lang="en-US" sz="3200" b="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90000"/>
                      </a:srgbClr>
                    </a:solidFill>
                  </a:tcPr>
                </a:tc>
                <a:tc>
                  <a:txBody>
                    <a:bodyPr/>
                    <a:lstStyle/>
                    <a:p>
                      <a:pPr marL="0" marR="0">
                        <a:spcBef>
                          <a:spcPts val="0"/>
                        </a:spcBef>
                        <a:spcAft>
                          <a:spcPts val="0"/>
                        </a:spcAft>
                      </a:pPr>
                      <a:r>
                        <a:rPr lang="en-US" sz="3200" b="0" dirty="0">
                          <a:solidFill>
                            <a:schemeClr val="bg1"/>
                          </a:solidFill>
                          <a:effectLst>
                            <a:outerShdw blurRad="38100" dist="38100" dir="2700000" algn="tl">
                              <a:srgbClr val="000000">
                                <a:alpha val="43137"/>
                              </a:srgbClr>
                            </a:outerShdw>
                          </a:effectLst>
                        </a:rPr>
                        <a:t>Read Graham Parts 5&amp;6</a:t>
                      </a:r>
                      <a:endParaRPr lang="en-US" sz="3200" b="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75000"/>
                      </a:srgbClr>
                    </a:solidFill>
                  </a:tcPr>
                </a:tc>
                <a:tc>
                  <a:txBody>
                    <a:bodyPr/>
                    <a:lstStyle/>
                    <a:p>
                      <a:pPr marL="0" marR="0">
                        <a:spcBef>
                          <a:spcPts val="0"/>
                        </a:spcBef>
                        <a:spcAft>
                          <a:spcPts val="0"/>
                        </a:spcAft>
                      </a:pPr>
                      <a:r>
                        <a:rPr lang="en-US" sz="3200" b="0" dirty="0" smtClean="0">
                          <a:solidFill>
                            <a:schemeClr val="bg1"/>
                          </a:solidFill>
                          <a:effectLst>
                            <a:outerShdw blurRad="38100" dist="38100" dir="2700000" algn="tl">
                              <a:srgbClr val="000000">
                                <a:alpha val="43137"/>
                              </a:srgbClr>
                            </a:outerShdw>
                          </a:effectLst>
                        </a:rPr>
                        <a:t>Write worldview</a:t>
                      </a:r>
                      <a:r>
                        <a:rPr lang="en-US" sz="3200" b="0" baseline="0" dirty="0" smtClean="0">
                          <a:solidFill>
                            <a:schemeClr val="bg1"/>
                          </a:solidFill>
                          <a:effectLst>
                            <a:outerShdw blurRad="38100" dist="38100" dir="2700000" algn="tl">
                              <a:srgbClr val="000000">
                                <a:alpha val="43137"/>
                              </a:srgbClr>
                            </a:outerShdw>
                          </a:effectLst>
                        </a:rPr>
                        <a:t> section.</a:t>
                      </a:r>
                    </a:p>
                    <a:p>
                      <a:pPr marL="0" marR="0">
                        <a:spcBef>
                          <a:spcPts val="0"/>
                        </a:spcBef>
                        <a:spcAft>
                          <a:spcPts val="0"/>
                        </a:spcAft>
                      </a:pPr>
                      <a:r>
                        <a:rPr lang="en-US" sz="3200" b="0"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Do discussion forum 11.</a:t>
                      </a:r>
                      <a:endParaRPr lang="en-US" sz="3200" b="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75000"/>
                      </a:srgbClr>
                    </a:solidFill>
                  </a:tcPr>
                </a:tc>
                <a:extLst>
                  <a:ext uri="{0D108BD9-81ED-4DB2-BD59-A6C34878D82A}">
                    <a16:rowId xmlns:a16="http://schemas.microsoft.com/office/drawing/2014/main" val="1865557786"/>
                  </a:ext>
                </a:extLst>
              </a:tr>
              <a:tr h="640689">
                <a:tc>
                  <a:txBody>
                    <a:bodyPr/>
                    <a:lstStyle/>
                    <a:p>
                      <a:pPr marL="0" marR="0">
                        <a:spcBef>
                          <a:spcPts val="0"/>
                        </a:spcBef>
                        <a:spcAft>
                          <a:spcPts val="0"/>
                        </a:spcAft>
                      </a:pPr>
                      <a:r>
                        <a:rPr lang="en-US" sz="3200" b="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Dec. 12</a:t>
                      </a:r>
                      <a:endParaRPr lang="en-US" sz="3200" b="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spcBef>
                          <a:spcPts val="0"/>
                        </a:spcBef>
                        <a:spcAft>
                          <a:spcPts val="0"/>
                        </a:spcAft>
                      </a:pPr>
                      <a:r>
                        <a:rPr lang="en-US" sz="3200" b="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No readings</a:t>
                      </a:r>
                      <a:endParaRPr lang="en-US" sz="3200" b="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kern="1200" dirty="0" smtClean="0">
                          <a:solidFill>
                            <a:schemeClr val="bg1"/>
                          </a:solidFill>
                          <a:effectLst>
                            <a:outerShdw blurRad="38100" dist="38100" dir="2700000" algn="tl">
                              <a:srgbClr val="000000">
                                <a:alpha val="43137"/>
                              </a:srgbClr>
                            </a:outerShdw>
                          </a:effectLst>
                          <a:latin typeface="+mn-lt"/>
                          <a:ea typeface="+mn-ea"/>
                          <a:cs typeface="+mn-cs"/>
                        </a:rPr>
                        <a:t>Group presentations on teaching methods.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kern="1200" dirty="0" smtClean="0">
                          <a:solidFill>
                            <a:schemeClr val="bg1"/>
                          </a:solidFill>
                          <a:effectLst>
                            <a:outerShdw blurRad="38100" dist="38100" dir="2700000" algn="tl">
                              <a:srgbClr val="000000">
                                <a:alpha val="43137"/>
                              </a:srgbClr>
                            </a:outerShdw>
                          </a:effectLst>
                          <a:latin typeface="+mn-lt"/>
                          <a:ea typeface="+mn-ea"/>
                          <a:cs typeface="+mn-cs"/>
                        </a:rPr>
                        <a:t>Paper Primo due for peer reviews Dec. 12.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kern="1200" dirty="0" smtClean="0">
                          <a:solidFill>
                            <a:schemeClr val="bg1"/>
                          </a:solidFill>
                          <a:effectLst>
                            <a:outerShdw blurRad="38100" dist="38100" dir="2700000" algn="tl">
                              <a:srgbClr val="000000">
                                <a:alpha val="43137"/>
                              </a:srgbClr>
                            </a:outerShdw>
                          </a:effectLst>
                          <a:latin typeface="+mn-lt"/>
                          <a:ea typeface="+mn-ea"/>
                          <a:cs typeface="+mn-cs"/>
                        </a:rPr>
                        <a:t>Peer reviews due Dec 15.  See Canvas.  </a:t>
                      </a:r>
                    </a:p>
                  </a:txBody>
                  <a:tcPr marL="68580" marR="68580" marT="0" marB="0">
                    <a:solidFill>
                      <a:schemeClr val="accent2">
                        <a:lumMod val="75000"/>
                      </a:schemeClr>
                    </a:solidFill>
                  </a:tcPr>
                </a:tc>
                <a:extLst>
                  <a:ext uri="{0D108BD9-81ED-4DB2-BD59-A6C34878D82A}">
                    <a16:rowId xmlns:a16="http://schemas.microsoft.com/office/drawing/2014/main" val="2360420764"/>
                  </a:ext>
                </a:extLst>
              </a:tr>
              <a:tr h="543890">
                <a:tc>
                  <a:txBody>
                    <a:bodyPr/>
                    <a:lstStyle/>
                    <a:p>
                      <a:pPr marL="0" marR="0">
                        <a:spcBef>
                          <a:spcPts val="0"/>
                        </a:spcBef>
                        <a:spcAft>
                          <a:spcPts val="0"/>
                        </a:spcAft>
                      </a:pPr>
                      <a:r>
                        <a:rPr lang="en-US" sz="3200" b="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Exam Week</a:t>
                      </a:r>
                      <a:endParaRPr lang="en-US" sz="3200" b="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90000"/>
                      </a:srgbClr>
                    </a:solidFill>
                  </a:tcPr>
                </a:tc>
                <a:tc>
                  <a:txBody>
                    <a:bodyPr/>
                    <a:lstStyle/>
                    <a:p>
                      <a:pPr marL="0" marR="0">
                        <a:spcBef>
                          <a:spcPts val="0"/>
                        </a:spcBef>
                        <a:spcAft>
                          <a:spcPts val="0"/>
                        </a:spcAft>
                      </a:pPr>
                      <a:r>
                        <a:rPr lang="en-US" sz="3200" b="0" dirty="0" smtClean="0">
                          <a:solidFill>
                            <a:schemeClr val="bg1"/>
                          </a:solidFill>
                          <a:effectLst>
                            <a:outerShdw blurRad="38100" dist="38100" dir="2700000" algn="tl">
                              <a:srgbClr val="000000">
                                <a:alpha val="43137"/>
                              </a:srgbClr>
                            </a:outerShdw>
                          </a:effectLst>
                        </a:rPr>
                        <a:t>No exam</a:t>
                      </a:r>
                      <a:endParaRPr lang="en-US" sz="3200" b="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75000"/>
                      </a:srgbClr>
                    </a:solidFill>
                  </a:tcPr>
                </a:tc>
                <a:tc>
                  <a:txBody>
                    <a:bodyPr/>
                    <a:lstStyle/>
                    <a:p>
                      <a:pPr marL="0" marR="0">
                        <a:spcBef>
                          <a:spcPts val="0"/>
                        </a:spcBef>
                        <a:spcAft>
                          <a:spcPts val="0"/>
                        </a:spcAft>
                      </a:pPr>
                      <a:r>
                        <a:rPr lang="en-US" sz="3200" b="0" dirty="0" smtClean="0">
                          <a:solidFill>
                            <a:schemeClr val="bg1"/>
                          </a:solidFill>
                          <a:effectLst>
                            <a:outerShdw blurRad="38100" dist="38100" dir="2700000" algn="tl">
                              <a:srgbClr val="000000">
                                <a:alpha val="43137"/>
                              </a:srgbClr>
                            </a:outerShdw>
                          </a:effectLst>
                        </a:rPr>
                        <a:t>Paper </a:t>
                      </a:r>
                      <a:r>
                        <a:rPr lang="en-US" sz="3200" b="0" dirty="0" err="1" smtClean="0">
                          <a:solidFill>
                            <a:schemeClr val="bg1"/>
                          </a:solidFill>
                          <a:effectLst>
                            <a:outerShdw blurRad="38100" dist="38100" dir="2700000" algn="tl">
                              <a:srgbClr val="000000">
                                <a:alpha val="43137"/>
                              </a:srgbClr>
                            </a:outerShdw>
                          </a:effectLst>
                        </a:rPr>
                        <a:t>Fini</a:t>
                      </a:r>
                      <a:r>
                        <a:rPr lang="en-US" sz="3200" b="0" dirty="0" smtClean="0">
                          <a:solidFill>
                            <a:schemeClr val="bg1"/>
                          </a:solidFill>
                          <a:effectLst>
                            <a:outerShdw blurRad="38100" dist="38100" dir="2700000" algn="tl">
                              <a:srgbClr val="000000">
                                <a:alpha val="43137"/>
                              </a:srgbClr>
                            </a:outerShdw>
                          </a:effectLst>
                        </a:rPr>
                        <a:t> due Tue. Dec. 19 at midnight.</a:t>
                      </a:r>
                    </a:p>
                  </a:txBody>
                  <a:tcPr marL="68580" marR="68580" marT="0" marB="0">
                    <a:solidFill>
                      <a:srgbClr val="512507">
                        <a:alpha val="75000"/>
                      </a:srgbClr>
                    </a:solidFill>
                  </a:tcPr>
                </a:tc>
                <a:extLst>
                  <a:ext uri="{0D108BD9-81ED-4DB2-BD59-A6C34878D82A}">
                    <a16:rowId xmlns:a16="http://schemas.microsoft.com/office/drawing/2014/main" val="3697962911"/>
                  </a:ext>
                </a:extLst>
              </a:tr>
            </a:tbl>
          </a:graphicData>
        </a:graphic>
      </p:graphicFrame>
      <p:sp>
        <p:nvSpPr>
          <p:cNvPr id="8" name="Title 1"/>
          <p:cNvSpPr txBox="1">
            <a:spLocks/>
          </p:cNvSpPr>
          <p:nvPr/>
        </p:nvSpPr>
        <p:spPr>
          <a:xfrm>
            <a:off x="507492" y="1112421"/>
            <a:ext cx="11177014" cy="969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bg1"/>
                </a:solidFill>
                <a:effectLst>
                  <a:outerShdw blurRad="38100" dist="38100" dir="2700000" algn="tl">
                    <a:srgbClr val="000000">
                      <a:alpha val="43137"/>
                    </a:srgbClr>
                  </a:outerShdw>
                </a:effectLst>
                <a:latin typeface="+mj-lt"/>
                <a:ea typeface="+mj-ea"/>
                <a:cs typeface="+mj-cs"/>
              </a:defRPr>
            </a:lvl1pPr>
          </a:lstStyle>
          <a:p>
            <a:r>
              <a:rPr lang="en-US" dirty="0" smtClean="0"/>
              <a:t>Looking ahead</a:t>
            </a:r>
            <a:endParaRPr lang="en-US" dirty="0"/>
          </a:p>
        </p:txBody>
      </p:sp>
    </p:spTree>
    <p:extLst>
      <p:ext uri="{BB962C8B-B14F-4D97-AF65-F5344CB8AC3E}">
        <p14:creationId xmlns:p14="http://schemas.microsoft.com/office/powerpoint/2010/main" val="2840989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365125"/>
            <a:ext cx="10073640" cy="1325563"/>
          </a:xfrm>
        </p:spPr>
        <p:txBody>
          <a:bodyPr>
            <a:normAutofit/>
          </a:bodyPr>
          <a:lstStyle/>
          <a:p>
            <a:r>
              <a:rPr lang="en-US" sz="5400" dirty="0"/>
              <a:t>Group </a:t>
            </a:r>
            <a:r>
              <a:rPr lang="en-US" sz="5400" dirty="0" smtClean="0"/>
              <a:t>presentations</a:t>
            </a:r>
            <a:endParaRPr lang="en-US" sz="5400" dirty="0"/>
          </a:p>
        </p:txBody>
      </p:sp>
      <p:sp>
        <p:nvSpPr>
          <p:cNvPr id="3" name="Content Placeholder 2"/>
          <p:cNvSpPr>
            <a:spLocks noGrp="1"/>
          </p:cNvSpPr>
          <p:nvPr>
            <p:ph idx="1"/>
          </p:nvPr>
        </p:nvSpPr>
        <p:spPr>
          <a:xfrm>
            <a:off x="838200" y="2066543"/>
            <a:ext cx="10515599" cy="4110419"/>
          </a:xfrm>
        </p:spPr>
        <p:txBody>
          <a:bodyPr/>
          <a:lstStyle/>
          <a:p>
            <a:pPr lvl="1"/>
            <a:r>
              <a:rPr lang="en-US" sz="2800" dirty="0"/>
              <a:t>Get a group and a teaching method.  We need about 4-5 groups.  </a:t>
            </a:r>
            <a:br>
              <a:rPr lang="en-US" sz="2800" dirty="0"/>
            </a:br>
            <a:r>
              <a:rPr lang="en-US" sz="2800" dirty="0"/>
              <a:t>(4-5 students per group.)</a:t>
            </a:r>
          </a:p>
          <a:p>
            <a:pPr lvl="1"/>
            <a:r>
              <a:rPr lang="en-US" sz="2800" dirty="0"/>
              <a:t>Look at a popular teaching method — like flipping the classroom, case studies, games/simulations, social media, lectures, brainstorming, discussion, group work, worksheets, online teaching — and analyze the philosophical assumptions for each. </a:t>
            </a:r>
          </a:p>
          <a:p>
            <a:pPr lvl="2"/>
            <a:r>
              <a:rPr lang="en-US" sz="2400" dirty="0" smtClean="0"/>
              <a:t>-isms</a:t>
            </a:r>
          </a:p>
          <a:p>
            <a:pPr lvl="2"/>
            <a:r>
              <a:rPr lang="en-US" sz="2400" dirty="0" smtClean="0"/>
              <a:t>Implied view of student, curriculum, teacher, calling, purpose of education</a:t>
            </a:r>
          </a:p>
          <a:p>
            <a:pPr lvl="1"/>
            <a:r>
              <a:rPr lang="en-US" sz="2800" dirty="0" smtClean="0"/>
              <a:t>15-20-min </a:t>
            </a:r>
            <a:r>
              <a:rPr lang="en-US" sz="2800" dirty="0"/>
              <a:t>group presentations.</a:t>
            </a:r>
          </a:p>
          <a:p>
            <a:endParaRPr lang="en-US" dirty="0"/>
          </a:p>
        </p:txBody>
      </p:sp>
      <p:sp>
        <p:nvSpPr>
          <p:cNvPr id="4" name="Slide Number Placeholder 3"/>
          <p:cNvSpPr>
            <a:spLocks noGrp="1"/>
          </p:cNvSpPr>
          <p:nvPr>
            <p:ph type="sldNum" sz="quarter" idx="12"/>
          </p:nvPr>
        </p:nvSpPr>
        <p:spPr/>
        <p:txBody>
          <a:bodyPr/>
          <a:lstStyle/>
          <a:p>
            <a:fld id="{157281D6-7346-456E-9E1E-5EFA501C73AD}" type="slidenum">
              <a:rPr lang="en-US" smtClean="0"/>
              <a:pPr/>
              <a:t>4</a:t>
            </a:fld>
            <a:endParaRPr lang="en-US" dirty="0"/>
          </a:p>
        </p:txBody>
      </p:sp>
    </p:spTree>
    <p:extLst>
      <p:ext uri="{BB962C8B-B14F-4D97-AF65-F5344CB8AC3E}">
        <p14:creationId xmlns:p14="http://schemas.microsoft.com/office/powerpoint/2010/main" val="4151017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8176" y="365125"/>
            <a:ext cx="9945624" cy="1325563"/>
          </a:xfrm>
        </p:spPr>
        <p:txBody>
          <a:bodyPr>
            <a:normAutofit/>
          </a:bodyPr>
          <a:lstStyle/>
          <a:p>
            <a:r>
              <a:rPr lang="en-US" dirty="0"/>
              <a:t>Prevailing metaphors in your </a:t>
            </a:r>
            <a:br>
              <a:rPr lang="en-US" dirty="0"/>
            </a:br>
            <a:r>
              <a:rPr lang="en-US" i="1" dirty="0"/>
              <a:t>view of </a:t>
            </a:r>
            <a:r>
              <a:rPr lang="en-US" i="1" dirty="0" smtClean="0"/>
              <a:t>teacher &amp; student </a:t>
            </a:r>
            <a:r>
              <a:rPr lang="en-US" dirty="0" smtClean="0"/>
              <a:t>papers</a:t>
            </a:r>
            <a:endParaRPr lang="en-US" dirty="0"/>
          </a:p>
        </p:txBody>
      </p:sp>
      <p:sp>
        <p:nvSpPr>
          <p:cNvPr id="3" name="Content Placeholder 2"/>
          <p:cNvSpPr>
            <a:spLocks noGrp="1"/>
          </p:cNvSpPr>
          <p:nvPr>
            <p:ph idx="1"/>
          </p:nvPr>
        </p:nvSpPr>
        <p:spPr>
          <a:xfrm>
            <a:off x="838200" y="2139695"/>
            <a:ext cx="6678168" cy="4037267"/>
          </a:xfrm>
        </p:spPr>
        <p:txBody>
          <a:bodyPr>
            <a:normAutofit fontScale="92500" lnSpcReduction="20000"/>
          </a:bodyPr>
          <a:lstStyle/>
          <a:p>
            <a:r>
              <a:rPr lang="en-US" sz="3600" dirty="0">
                <a:solidFill>
                  <a:srgbClr val="FFFF00"/>
                </a:solidFill>
              </a:rPr>
              <a:t>Groups of </a:t>
            </a:r>
            <a:r>
              <a:rPr lang="en-US" sz="3600" dirty="0" smtClean="0">
                <a:solidFill>
                  <a:srgbClr val="FFFF00"/>
                </a:solidFill>
              </a:rPr>
              <a:t>3-5 </a:t>
            </a:r>
            <a:r>
              <a:rPr lang="en-US" sz="3600" dirty="0">
                <a:solidFill>
                  <a:srgbClr val="FFFF00"/>
                </a:solidFill>
              </a:rPr>
              <a:t>students</a:t>
            </a:r>
          </a:p>
          <a:p>
            <a:pPr marL="457200" indent="-457200"/>
            <a:r>
              <a:rPr lang="en-US" sz="3600" dirty="0" smtClean="0"/>
              <a:t>Choose:</a:t>
            </a:r>
          </a:p>
          <a:p>
            <a:pPr marL="914400" lvl="1" indent="-457200"/>
            <a:r>
              <a:rPr lang="en-US" sz="3200" dirty="0" smtClean="0"/>
              <a:t>View of the teacher</a:t>
            </a:r>
          </a:p>
          <a:p>
            <a:pPr marL="914400" lvl="1" indent="-457200"/>
            <a:r>
              <a:rPr lang="en-US" sz="3200" dirty="0" smtClean="0"/>
              <a:t>View of the student</a:t>
            </a:r>
            <a:endParaRPr lang="en-US" sz="3200" dirty="0"/>
          </a:p>
          <a:p>
            <a:pPr marL="457200" indent="-457200"/>
            <a:r>
              <a:rPr lang="en-US" sz="3600" dirty="0" smtClean="0"/>
              <a:t>Combine </a:t>
            </a:r>
            <a:r>
              <a:rPr lang="en-US" sz="3600" dirty="0"/>
              <a:t>all your papers into </a:t>
            </a:r>
            <a:r>
              <a:rPr lang="en-US" sz="3600" dirty="0" smtClean="0"/>
              <a:t/>
            </a:r>
            <a:br>
              <a:rPr lang="en-US" sz="3600" dirty="0" smtClean="0"/>
            </a:br>
            <a:r>
              <a:rPr lang="en-US" sz="3600" dirty="0" smtClean="0"/>
              <a:t>one </a:t>
            </a:r>
            <a:r>
              <a:rPr lang="en-US" sz="3600" dirty="0" smtClean="0"/>
              <a:t>document</a:t>
            </a:r>
            <a:r>
              <a:rPr lang="en-US" sz="3600" dirty="0"/>
              <a:t>.</a:t>
            </a:r>
          </a:p>
          <a:p>
            <a:pPr marL="457200" indent="-457200"/>
            <a:r>
              <a:rPr lang="en-US" sz="3600" dirty="0"/>
              <a:t>Paste that document into WordItOut.com.</a:t>
            </a:r>
          </a:p>
          <a:p>
            <a:pPr marL="457200" indent="-457200"/>
            <a:r>
              <a:rPr lang="en-US" sz="3600" dirty="0"/>
              <a:t>Send me a </a:t>
            </a:r>
            <a:r>
              <a:rPr lang="en-US" sz="3600" dirty="0" smtClean="0"/>
              <a:t>screenshot</a:t>
            </a:r>
            <a:endParaRPr lang="en-US" sz="3600" dirty="0"/>
          </a:p>
        </p:txBody>
      </p:sp>
      <p:pic>
        <p:nvPicPr>
          <p:cNvPr id="1026" name="Picture 2" descr="Image result for word it 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33642" y="788256"/>
            <a:ext cx="2170321" cy="189903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8011" y="2687288"/>
            <a:ext cx="5415952" cy="3100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6107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1520"/>
            <a:ext cx="10515600" cy="1344168"/>
          </a:xfrm>
        </p:spPr>
        <p:txBody>
          <a:bodyPr/>
          <a:lstStyle/>
          <a:p>
            <a:r>
              <a:rPr lang="en-US" b="1" dirty="0" smtClean="0"/>
              <a:t>Worldview section</a:t>
            </a:r>
            <a:endParaRPr lang="en-US" b="1" dirty="0"/>
          </a:p>
        </p:txBody>
      </p:sp>
      <p:sp>
        <p:nvSpPr>
          <p:cNvPr id="3" name="Content Placeholder 2"/>
          <p:cNvSpPr>
            <a:spLocks noGrp="1"/>
          </p:cNvSpPr>
          <p:nvPr>
            <p:ph idx="1"/>
          </p:nvPr>
        </p:nvSpPr>
        <p:spPr>
          <a:xfrm>
            <a:off x="838200" y="2167127"/>
            <a:ext cx="10515599" cy="4009835"/>
          </a:xfrm>
        </p:spPr>
        <p:txBody>
          <a:bodyPr/>
          <a:lstStyle/>
          <a:p>
            <a:r>
              <a:rPr lang="en-US" sz="3200" b="1" dirty="0">
                <a:latin typeface="Calibri" panose="020F0502020204030204" pitchFamily="34" charset="0"/>
                <a:ea typeface="Calibri" panose="020F0502020204030204" pitchFamily="34" charset="0"/>
                <a:cs typeface="Times New Roman" panose="02020603050405020304" pitchFamily="18" charset="0"/>
              </a:rPr>
              <a:t>Need to include </a:t>
            </a:r>
            <a:r>
              <a:rPr lang="en-US" sz="3200" b="1" i="1" dirty="0">
                <a:latin typeface="Calibri" panose="020F0502020204030204" pitchFamily="34" charset="0"/>
                <a:ea typeface="Calibri" panose="020F0502020204030204" pitchFamily="34" charset="0"/>
                <a:cs typeface="Times New Roman" panose="02020603050405020304" pitchFamily="18" charset="0"/>
              </a:rPr>
              <a:t>metaphysics, epistemology, and axiology </a:t>
            </a:r>
            <a:r>
              <a:rPr lang="en-US" sz="3200" b="1" dirty="0">
                <a:latin typeface="Calibri" panose="020F0502020204030204" pitchFamily="34" charset="0"/>
                <a:ea typeface="Calibri" panose="020F0502020204030204" pitchFamily="34" charset="0"/>
                <a:cs typeface="Times New Roman" panose="02020603050405020304" pitchFamily="18" charset="0"/>
              </a:rPr>
              <a:t>(incl. </a:t>
            </a:r>
            <a:r>
              <a:rPr lang="en-US" sz="3200" b="1" i="1" dirty="0">
                <a:latin typeface="Calibri" panose="020F0502020204030204" pitchFamily="34" charset="0"/>
                <a:ea typeface="Calibri" panose="020F0502020204030204" pitchFamily="34" charset="0"/>
                <a:cs typeface="Times New Roman" panose="02020603050405020304" pitchFamily="18" charset="0"/>
              </a:rPr>
              <a:t>aesthetics</a:t>
            </a:r>
            <a:r>
              <a:rPr lang="en-US" sz="3200" b="1" dirty="0">
                <a:latin typeface="Calibri" panose="020F0502020204030204" pitchFamily="34" charset="0"/>
                <a:ea typeface="Calibri" panose="020F0502020204030204" pitchFamily="34" charset="0"/>
                <a:cs typeface="Times New Roman" panose="02020603050405020304" pitchFamily="18" charset="0"/>
              </a:rPr>
              <a:t>).  </a:t>
            </a:r>
            <a:endParaRPr lang="en-US" sz="3200" b="1" dirty="0" smtClean="0">
              <a:latin typeface="Calibri" panose="020F0502020204030204" pitchFamily="34" charset="0"/>
              <a:ea typeface="Calibri" panose="020F0502020204030204" pitchFamily="34" charset="0"/>
              <a:cs typeface="Times New Roman" panose="02020603050405020304" pitchFamily="18" charset="0"/>
            </a:endParaRPr>
          </a:p>
          <a:p>
            <a:r>
              <a:rPr lang="en-US" sz="3200" b="1" dirty="0" smtClean="0">
                <a:latin typeface="Calibri" panose="020F0502020204030204" pitchFamily="34" charset="0"/>
                <a:ea typeface="Calibri" panose="020F0502020204030204" pitchFamily="34" charset="0"/>
                <a:cs typeface="Times New Roman" panose="02020603050405020304" pitchFamily="18" charset="0"/>
              </a:rPr>
              <a:t>Don’t </a:t>
            </a:r>
            <a:r>
              <a:rPr lang="en-US" sz="3200" b="1" dirty="0">
                <a:latin typeface="Calibri" panose="020F0502020204030204" pitchFamily="34" charset="0"/>
                <a:ea typeface="Calibri" panose="020F0502020204030204" pitchFamily="34" charset="0"/>
                <a:cs typeface="Times New Roman" panose="02020603050405020304" pitchFamily="18" charset="0"/>
              </a:rPr>
              <a:t>overdo the </a:t>
            </a:r>
            <a:r>
              <a:rPr lang="en-US" sz="3200" b="1" dirty="0" smtClean="0">
                <a:latin typeface="Calibri" panose="020F0502020204030204" pitchFamily="34" charset="0"/>
                <a:ea typeface="Calibri" panose="020F0502020204030204" pitchFamily="34" charset="0"/>
                <a:cs typeface="Times New Roman" panose="02020603050405020304" pitchFamily="18" charset="0"/>
              </a:rPr>
              <a:t>-</a:t>
            </a:r>
            <a:r>
              <a:rPr lang="en-US" sz="3200" b="1" i="1" dirty="0" smtClean="0">
                <a:latin typeface="Calibri" panose="020F0502020204030204" pitchFamily="34" charset="0"/>
                <a:ea typeface="Calibri" panose="020F0502020204030204" pitchFamily="34" charset="0"/>
                <a:cs typeface="Times New Roman" panose="02020603050405020304" pitchFamily="18" charset="0"/>
              </a:rPr>
              <a:t>isms</a:t>
            </a:r>
            <a:r>
              <a:rPr lang="en-US" sz="3200" b="1" dirty="0" smtClean="0">
                <a:latin typeface="Calibri" panose="020F0502020204030204" pitchFamily="34" charset="0"/>
                <a:ea typeface="Calibri" panose="020F0502020204030204" pitchFamily="34" charset="0"/>
                <a:cs typeface="Times New Roman" panose="02020603050405020304" pitchFamily="18" charset="0"/>
              </a:rPr>
              <a:t>.</a:t>
            </a:r>
          </a:p>
          <a:p>
            <a:r>
              <a:rPr lang="en-US" sz="3200" b="1" dirty="0" smtClean="0">
                <a:latin typeface="Calibri" panose="020F0502020204030204" pitchFamily="34" charset="0"/>
                <a:ea typeface="Calibri" panose="020F0502020204030204" pitchFamily="34" charset="0"/>
                <a:cs typeface="Times New Roman" panose="02020603050405020304" pitchFamily="18" charset="0"/>
              </a:rPr>
              <a:t>Should be personal.</a:t>
            </a:r>
          </a:p>
          <a:p>
            <a:r>
              <a:rPr lang="en-US" sz="3200" b="1" dirty="0" smtClean="0">
                <a:latin typeface="Calibri" panose="020F0502020204030204" pitchFamily="34" charset="0"/>
                <a:ea typeface="Calibri" panose="020F0502020204030204" pitchFamily="34" charset="0"/>
                <a:cs typeface="Times New Roman" panose="02020603050405020304" pitchFamily="18" charset="0"/>
              </a:rPr>
              <a:t>Should tie together and explain your view of the student, teacher, curriculum, calling &amp; work, and purpose of education</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157281D6-7346-456E-9E1E-5EFA501C73AD}" type="slidenum">
              <a:rPr lang="en-US" smtClean="0"/>
              <a:pPr/>
              <a:t>6</a:t>
            </a:fld>
            <a:endParaRPr lang="en-US" dirty="0"/>
          </a:p>
        </p:txBody>
      </p:sp>
    </p:spTree>
    <p:extLst>
      <p:ext uri="{BB962C8B-B14F-4D97-AF65-F5344CB8AC3E}">
        <p14:creationId xmlns:p14="http://schemas.microsoft.com/office/powerpoint/2010/main" val="2975542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9808"/>
            <a:ext cx="10515600" cy="940880"/>
          </a:xfrm>
        </p:spPr>
        <p:txBody>
          <a:bodyPr>
            <a:normAutofit/>
          </a:bodyPr>
          <a:lstStyle/>
          <a:p>
            <a:r>
              <a:rPr lang="en-US" sz="4000" dirty="0" smtClean="0"/>
              <a:t>How will you arrange and improve your paper?</a:t>
            </a:r>
            <a:endParaRPr lang="en-US" sz="4000" dirty="0"/>
          </a:p>
        </p:txBody>
      </p:sp>
      <p:sp>
        <p:nvSpPr>
          <p:cNvPr id="3" name="Content Placeholder 2"/>
          <p:cNvSpPr>
            <a:spLocks noGrp="1"/>
          </p:cNvSpPr>
          <p:nvPr>
            <p:ph idx="1"/>
          </p:nvPr>
        </p:nvSpPr>
        <p:spPr>
          <a:xfrm>
            <a:off x="838201" y="2130551"/>
            <a:ext cx="5251704" cy="4046411"/>
          </a:xfrm>
        </p:spPr>
        <p:txBody>
          <a:bodyPr>
            <a:normAutofit/>
          </a:bodyPr>
          <a:lstStyle/>
          <a:p>
            <a:r>
              <a:rPr lang="en-US" sz="4000" dirty="0" smtClean="0"/>
              <a:t>Purpose of education</a:t>
            </a:r>
          </a:p>
          <a:p>
            <a:r>
              <a:rPr lang="en-US" sz="4000" dirty="0" smtClean="0"/>
              <a:t>View of curriculum</a:t>
            </a:r>
          </a:p>
          <a:p>
            <a:r>
              <a:rPr lang="en-US" sz="4000" dirty="0" smtClean="0"/>
              <a:t>View of calling/work</a:t>
            </a:r>
          </a:p>
          <a:p>
            <a:r>
              <a:rPr lang="en-US" sz="4000" dirty="0" smtClean="0"/>
              <a:t>View of teacher</a:t>
            </a:r>
          </a:p>
          <a:p>
            <a:r>
              <a:rPr lang="en-US" sz="4000" dirty="0" smtClean="0"/>
              <a:t>View of student</a:t>
            </a:r>
          </a:p>
          <a:p>
            <a:r>
              <a:rPr lang="en-US" sz="4000" dirty="0" smtClean="0"/>
              <a:t>Worldview</a:t>
            </a:r>
            <a:endParaRPr lang="en-US" sz="4000" dirty="0"/>
          </a:p>
        </p:txBody>
      </p:sp>
      <p:sp>
        <p:nvSpPr>
          <p:cNvPr id="4" name="Slide Number Placeholder 3"/>
          <p:cNvSpPr>
            <a:spLocks noGrp="1"/>
          </p:cNvSpPr>
          <p:nvPr>
            <p:ph type="sldNum" sz="quarter" idx="12"/>
          </p:nvPr>
        </p:nvSpPr>
        <p:spPr/>
        <p:txBody>
          <a:bodyPr/>
          <a:lstStyle/>
          <a:p>
            <a:fld id="{157281D6-7346-456E-9E1E-5EFA501C73AD}" type="slidenum">
              <a:rPr lang="en-US" smtClean="0"/>
              <a:pPr/>
              <a:t>7</a:t>
            </a:fld>
            <a:endParaRPr lang="en-US" dirty="0"/>
          </a:p>
        </p:txBody>
      </p:sp>
      <p:sp>
        <p:nvSpPr>
          <p:cNvPr id="5" name="Content Placeholder 2"/>
          <p:cNvSpPr txBox="1">
            <a:spLocks/>
          </p:cNvSpPr>
          <p:nvPr/>
        </p:nvSpPr>
        <p:spPr>
          <a:xfrm>
            <a:off x="5984748" y="2130551"/>
            <a:ext cx="5251704" cy="40464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dirty="0"/>
              <a:t>Worldview</a:t>
            </a:r>
          </a:p>
          <a:p>
            <a:r>
              <a:rPr lang="en-US" sz="4000" dirty="0"/>
              <a:t>View of student</a:t>
            </a:r>
          </a:p>
          <a:p>
            <a:r>
              <a:rPr lang="en-US" sz="4000" dirty="0"/>
              <a:t>View of teacher</a:t>
            </a:r>
          </a:p>
          <a:p>
            <a:r>
              <a:rPr lang="en-US" sz="4000" dirty="0"/>
              <a:t>View of curriculum</a:t>
            </a:r>
          </a:p>
          <a:p>
            <a:r>
              <a:rPr lang="en-US" sz="4000" dirty="0" smtClean="0"/>
              <a:t>Purpose of education</a:t>
            </a:r>
          </a:p>
          <a:p>
            <a:r>
              <a:rPr lang="en-US" sz="4000" dirty="0" smtClean="0"/>
              <a:t>View of calling/work</a:t>
            </a:r>
          </a:p>
        </p:txBody>
      </p:sp>
    </p:spTree>
    <p:extLst>
      <p:ext uri="{BB962C8B-B14F-4D97-AF65-F5344CB8AC3E}">
        <p14:creationId xmlns:p14="http://schemas.microsoft.com/office/powerpoint/2010/main" val="3135692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138" y="356616"/>
            <a:ext cx="10216662" cy="1791273"/>
          </a:xfrm>
        </p:spPr>
        <p:txBody>
          <a:bodyPr>
            <a:normAutofit/>
          </a:bodyPr>
          <a:lstStyle/>
          <a:p>
            <a:r>
              <a:rPr lang="en-US" sz="3100" b="1" dirty="0" smtClean="0">
                <a:solidFill>
                  <a:schemeClr val="accent5">
                    <a:lumMod val="50000"/>
                  </a:schemeClr>
                </a:solidFill>
                <a:effectLst/>
              </a:rPr>
              <a:t>Overview</a:t>
            </a:r>
            <a:r>
              <a:rPr lang="en-US" sz="3100" b="1" dirty="0" smtClean="0">
                <a:solidFill>
                  <a:schemeClr val="accent5">
                    <a:lumMod val="75000"/>
                  </a:schemeClr>
                </a:solidFill>
                <a:effectLst/>
              </a:rPr>
              <a:t/>
            </a:r>
            <a:br>
              <a:rPr lang="en-US" sz="3100" b="1" dirty="0" smtClean="0">
                <a:solidFill>
                  <a:schemeClr val="accent5">
                    <a:lumMod val="75000"/>
                  </a:schemeClr>
                </a:solidFill>
                <a:effectLst/>
              </a:rPr>
            </a:br>
            <a:r>
              <a:rPr lang="en-US" dirty="0" smtClean="0"/>
              <a:t>Curriculum (pp. 103-109</a:t>
            </a:r>
            <a:r>
              <a:rPr lang="en-US" dirty="0"/>
              <a:t>)</a:t>
            </a:r>
          </a:p>
        </p:txBody>
      </p:sp>
      <p:sp>
        <p:nvSpPr>
          <p:cNvPr id="3" name="Content Placeholder 2"/>
          <p:cNvSpPr>
            <a:spLocks noGrp="1"/>
          </p:cNvSpPr>
          <p:nvPr>
            <p:ph idx="1"/>
          </p:nvPr>
        </p:nvSpPr>
        <p:spPr>
          <a:xfrm>
            <a:off x="847345" y="2147889"/>
            <a:ext cx="10357338" cy="4042599"/>
          </a:xfrm>
        </p:spPr>
        <p:txBody>
          <a:bodyPr>
            <a:normAutofit fontScale="92500" lnSpcReduction="10000"/>
          </a:bodyPr>
          <a:lstStyle/>
          <a:p>
            <a:pPr marL="514350" lvl="0" indent="-514350">
              <a:buFont typeface="+mj-lt"/>
              <a:buAutoNum type="arabicPeriod"/>
            </a:pPr>
            <a:r>
              <a:rPr lang="en-US" dirty="0" smtClean="0"/>
              <a:t>Bringing </a:t>
            </a:r>
            <a:r>
              <a:rPr lang="en-US" dirty="0">
                <a:solidFill>
                  <a:srgbClr val="FFFF00"/>
                </a:solidFill>
              </a:rPr>
              <a:t>biblical ideas </a:t>
            </a:r>
            <a:r>
              <a:rPr lang="en-US" dirty="0"/>
              <a:t>into this curriculum focus (see p. 103</a:t>
            </a:r>
            <a:r>
              <a:rPr lang="en-US" dirty="0" smtClean="0"/>
              <a:t>).  </a:t>
            </a:r>
          </a:p>
          <a:p>
            <a:pPr marL="514350" lvl="0" indent="-514350">
              <a:buFont typeface="+mj-lt"/>
              <a:buAutoNum type="arabicPeriod"/>
            </a:pPr>
            <a:r>
              <a:rPr lang="en-US" dirty="0" smtClean="0">
                <a:solidFill>
                  <a:srgbClr val="FFFF00"/>
                </a:solidFill>
              </a:rPr>
              <a:t>Integrating</a:t>
            </a:r>
            <a:r>
              <a:rPr lang="en-US" dirty="0" smtClean="0"/>
              <a:t> the lesson (connected</a:t>
            </a:r>
            <a:r>
              <a:rPr lang="en-US" dirty="0"/>
              <a:t>, part of a coherent whole) with other content and with out-of-school events or groups (see p. 104 &amp; 107</a:t>
            </a:r>
            <a:r>
              <a:rPr lang="en-US" dirty="0" smtClean="0"/>
              <a:t>).</a:t>
            </a:r>
            <a:endParaRPr lang="en-US" dirty="0"/>
          </a:p>
          <a:p>
            <a:pPr marL="514350" lvl="0" indent="-514350">
              <a:buFont typeface="+mj-lt"/>
              <a:buAutoNum type="arabicPeriod"/>
            </a:pPr>
            <a:r>
              <a:rPr lang="en-US" dirty="0" smtClean="0"/>
              <a:t>Asking students </a:t>
            </a:r>
            <a:r>
              <a:rPr lang="en-US" dirty="0"/>
              <a:t>to be </a:t>
            </a:r>
            <a:r>
              <a:rPr lang="en-US" dirty="0">
                <a:solidFill>
                  <a:srgbClr val="FFFF00"/>
                </a:solidFill>
              </a:rPr>
              <a:t>responsible</a:t>
            </a:r>
            <a:r>
              <a:rPr lang="en-US" dirty="0"/>
              <a:t> with these new concepts?  (What will they do?  Projects?  See p. 105).  What will they explore?  What problems will they solve?  (See p. 106).  </a:t>
            </a:r>
          </a:p>
          <a:p>
            <a:pPr marL="514350" lvl="0" indent="-514350">
              <a:buFont typeface="+mj-lt"/>
              <a:buAutoNum type="arabicPeriod"/>
            </a:pPr>
            <a:r>
              <a:rPr lang="en-US" dirty="0" smtClean="0"/>
              <a:t>Using the </a:t>
            </a:r>
            <a:r>
              <a:rPr lang="en-US" dirty="0"/>
              <a:t>students’ </a:t>
            </a:r>
            <a:r>
              <a:rPr lang="en-US" dirty="0">
                <a:solidFill>
                  <a:srgbClr val="FFFF00"/>
                </a:solidFill>
              </a:rPr>
              <a:t>own lives </a:t>
            </a:r>
            <a:r>
              <a:rPr lang="en-US" dirty="0"/>
              <a:t>and current events to add to the curriculum (see p. 105)? </a:t>
            </a:r>
          </a:p>
          <a:p>
            <a:pPr marL="514350" lvl="0" indent="-514350">
              <a:buFont typeface="+mj-lt"/>
              <a:buAutoNum type="arabicPeriod"/>
            </a:pPr>
            <a:r>
              <a:rPr lang="en-US" dirty="0" smtClean="0"/>
              <a:t>Applying </a:t>
            </a:r>
            <a:r>
              <a:rPr lang="en-US" dirty="0" smtClean="0">
                <a:solidFill>
                  <a:srgbClr val="FFFF00"/>
                </a:solidFill>
              </a:rPr>
              <a:t>biblical </a:t>
            </a:r>
            <a:r>
              <a:rPr lang="en-US" dirty="0">
                <a:solidFill>
                  <a:srgbClr val="FFFF00"/>
                </a:solidFill>
              </a:rPr>
              <a:t>principles </a:t>
            </a:r>
            <a:r>
              <a:rPr lang="en-US" dirty="0"/>
              <a:t>(such as caring for others and stewardship) </a:t>
            </a:r>
            <a:r>
              <a:rPr lang="en-US" dirty="0" smtClean="0"/>
              <a:t>to the curriculum.</a:t>
            </a:r>
            <a:endParaRPr lang="en-US" dirty="0"/>
          </a:p>
          <a:p>
            <a:pPr marL="514350" indent="-514350">
              <a:buFont typeface="+mj-lt"/>
              <a:buAutoNum type="arabicPeriod"/>
            </a:pPr>
            <a:endParaRPr lang="en-US" b="1" dirty="0" smtClean="0">
              <a:effectLst/>
            </a:endParaRPr>
          </a:p>
          <a:p>
            <a:pPr marL="514350" indent="-514350">
              <a:buFont typeface="+mj-lt"/>
              <a:buAutoNum type="arabicPeriod"/>
            </a:pPr>
            <a:endParaRPr lang="en-US" dirty="0" smtClean="0">
              <a:effectLst/>
            </a:endParaRPr>
          </a:p>
          <a:p>
            <a:endParaRPr lang="en-US" u="sng" dirty="0" smtClean="0">
              <a:effectLst/>
            </a:endParaRPr>
          </a:p>
          <a:p>
            <a:endParaRPr lang="en-US" dirty="0"/>
          </a:p>
        </p:txBody>
      </p:sp>
      <p:sp>
        <p:nvSpPr>
          <p:cNvPr id="5" name="Slide Number Placeholder 4"/>
          <p:cNvSpPr>
            <a:spLocks noGrp="1"/>
          </p:cNvSpPr>
          <p:nvPr>
            <p:ph type="sldNum" sz="quarter" idx="12"/>
          </p:nvPr>
        </p:nvSpPr>
        <p:spPr/>
        <p:txBody>
          <a:bodyPr/>
          <a:lstStyle/>
          <a:p>
            <a:fld id="{157281D6-7346-456E-9E1E-5EFA501C73AD}" type="slidenum">
              <a:rPr lang="en-US" smtClean="0"/>
              <a:t>8</a:t>
            </a:fld>
            <a:endParaRPr lang="en-US"/>
          </a:p>
        </p:txBody>
      </p:sp>
    </p:spTree>
    <p:extLst>
      <p:ext uri="{BB962C8B-B14F-4D97-AF65-F5344CB8AC3E}">
        <p14:creationId xmlns:p14="http://schemas.microsoft.com/office/powerpoint/2010/main" val="3232644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138" y="777240"/>
            <a:ext cx="10216662" cy="1370649"/>
          </a:xfrm>
        </p:spPr>
        <p:txBody>
          <a:bodyPr>
            <a:normAutofit/>
          </a:bodyPr>
          <a:lstStyle/>
          <a:p>
            <a:r>
              <a:rPr lang="en-US" dirty="0" smtClean="0"/>
              <a:t>Curriculum Design </a:t>
            </a:r>
            <a:r>
              <a:rPr lang="en-US" dirty="0" smtClean="0"/>
              <a:t>(pp. 103-109</a:t>
            </a:r>
            <a:r>
              <a:rPr lang="en-US" dirty="0"/>
              <a:t>)</a:t>
            </a:r>
          </a:p>
        </p:txBody>
      </p:sp>
      <p:sp>
        <p:nvSpPr>
          <p:cNvPr id="3" name="Content Placeholder 2"/>
          <p:cNvSpPr>
            <a:spLocks noGrp="1"/>
          </p:cNvSpPr>
          <p:nvPr>
            <p:ph idx="1"/>
          </p:nvPr>
        </p:nvSpPr>
        <p:spPr>
          <a:xfrm>
            <a:off x="847345" y="2147889"/>
            <a:ext cx="10506455" cy="4106607"/>
          </a:xfrm>
        </p:spPr>
        <p:txBody>
          <a:bodyPr>
            <a:normAutofit fontScale="47500" lnSpcReduction="20000"/>
          </a:bodyPr>
          <a:lstStyle/>
          <a:p>
            <a:pPr marL="514350" lvl="0" indent="-514350">
              <a:buFont typeface="+mj-lt"/>
              <a:buAutoNum type="arabicPeriod"/>
            </a:pPr>
            <a:r>
              <a:rPr lang="en-US" sz="4300" dirty="0"/>
              <a:t>Pick a content area (e.g., social studies) and a specific focus in the content (e.g., </a:t>
            </a:r>
            <a:r>
              <a:rPr lang="en-US" sz="4300" dirty="0" smtClean="0"/>
              <a:t>government).</a:t>
            </a:r>
            <a:endParaRPr lang="en-US" sz="4300" dirty="0"/>
          </a:p>
          <a:p>
            <a:pPr marL="514350" lvl="0" indent="-514350">
              <a:buFont typeface="+mj-lt"/>
              <a:buAutoNum type="arabicPeriod"/>
            </a:pPr>
            <a:r>
              <a:rPr lang="en-US" sz="4300" dirty="0"/>
              <a:t>Identify ways that </a:t>
            </a:r>
            <a:r>
              <a:rPr lang="en-US" sz="4300" dirty="0" smtClean="0"/>
              <a:t>teachers can </a:t>
            </a:r>
            <a:r>
              <a:rPr lang="en-US" sz="4300" dirty="0"/>
              <a:t>bring biblical ideas into this curriculum focus (see p. 103</a:t>
            </a:r>
            <a:r>
              <a:rPr lang="en-US" sz="4300" dirty="0" smtClean="0"/>
              <a:t>).  What additional perspective do we get from the non-</a:t>
            </a:r>
            <a:r>
              <a:rPr lang="en-US" sz="4300" dirty="0" err="1" smtClean="0"/>
              <a:t>ed</a:t>
            </a:r>
            <a:r>
              <a:rPr lang="en-US" sz="4300" dirty="0" smtClean="0"/>
              <a:t> majors?</a:t>
            </a:r>
            <a:endParaRPr lang="en-US" sz="4300" dirty="0"/>
          </a:p>
          <a:p>
            <a:pPr marL="514350" lvl="0" indent="-514350">
              <a:buFont typeface="+mj-lt"/>
              <a:buAutoNum type="arabicPeriod"/>
            </a:pPr>
            <a:r>
              <a:rPr lang="en-US" sz="4300" dirty="0"/>
              <a:t>How can this lesson be integrated (connected, part of a coherent whole) with other content and with out-of-school events or groups (see p. 104 &amp; 107)?</a:t>
            </a:r>
          </a:p>
          <a:p>
            <a:pPr marL="514350" lvl="0" indent="-514350">
              <a:buFont typeface="+mj-lt"/>
              <a:buAutoNum type="arabicPeriod"/>
            </a:pPr>
            <a:r>
              <a:rPr lang="en-US" sz="4300" dirty="0"/>
              <a:t>How will you ask students to be responsible with these new concepts?  (What will they do?  Projects?  See p. 105).  What will they explore?  What problems will they solve?  (See p. 106).  </a:t>
            </a:r>
          </a:p>
          <a:p>
            <a:pPr marL="514350" lvl="0" indent="-514350">
              <a:buFont typeface="+mj-lt"/>
              <a:buAutoNum type="arabicPeriod"/>
            </a:pPr>
            <a:r>
              <a:rPr lang="en-US" sz="4300" dirty="0"/>
              <a:t>How would you use the students’ own lives and current events to add to the curriculum (see p. 105)? </a:t>
            </a:r>
          </a:p>
          <a:p>
            <a:pPr marL="514350" lvl="0" indent="-514350">
              <a:buFont typeface="+mj-lt"/>
              <a:buAutoNum type="arabicPeriod"/>
            </a:pPr>
            <a:r>
              <a:rPr lang="en-US" sz="4300" dirty="0"/>
              <a:t>Which biblical principles (such as caring for others and stewardship) would apply to this unit of study?  </a:t>
            </a:r>
            <a:endParaRPr lang="en-US" sz="4300" dirty="0" smtClean="0"/>
          </a:p>
          <a:p>
            <a:pPr marL="514350" indent="-514350">
              <a:buFont typeface="+mj-lt"/>
              <a:buAutoNum type="arabicPeriod"/>
            </a:pPr>
            <a:r>
              <a:rPr lang="en-US" sz="4300" i="1" dirty="0" smtClean="0"/>
              <a:t>How can a curriculum unit help students “live </a:t>
            </a:r>
            <a:r>
              <a:rPr lang="en-US" sz="4300" i="1" dirty="0"/>
              <a:t>out </a:t>
            </a:r>
            <a:r>
              <a:rPr lang="en-US" sz="4300" i="1" dirty="0" smtClean="0"/>
              <a:t>grace </a:t>
            </a:r>
            <a:r>
              <a:rPr lang="en-US" sz="4300" i="1" dirty="0"/>
              <a:t>in a fallen world that does not understand God’s </a:t>
            </a:r>
            <a:r>
              <a:rPr lang="en-US" sz="4300" i="1" dirty="0" smtClean="0"/>
              <a:t>grace” </a:t>
            </a:r>
            <a:r>
              <a:rPr lang="en-US" sz="4300" i="1" dirty="0"/>
              <a:t>(p. 107</a:t>
            </a:r>
            <a:r>
              <a:rPr lang="en-US" sz="4300" i="1" dirty="0" smtClean="0"/>
              <a:t>)?  </a:t>
            </a:r>
            <a:endParaRPr lang="en-US" sz="4300" dirty="0"/>
          </a:p>
          <a:p>
            <a:pPr marL="514350" lvl="0" indent="-514350">
              <a:buFont typeface="+mj-lt"/>
              <a:buAutoNum type="arabicPeriod"/>
            </a:pPr>
            <a:endParaRPr lang="en-US" dirty="0"/>
          </a:p>
          <a:p>
            <a:pPr marL="514350" indent="-514350">
              <a:buFont typeface="+mj-lt"/>
              <a:buAutoNum type="arabicPeriod"/>
            </a:pPr>
            <a:endParaRPr lang="en-US" b="1" dirty="0" smtClean="0">
              <a:effectLst/>
            </a:endParaRPr>
          </a:p>
          <a:p>
            <a:pPr marL="514350" indent="-514350">
              <a:buFont typeface="+mj-lt"/>
              <a:buAutoNum type="arabicPeriod"/>
            </a:pPr>
            <a:endParaRPr lang="en-US" dirty="0" smtClean="0">
              <a:effectLst/>
            </a:endParaRPr>
          </a:p>
          <a:p>
            <a:endParaRPr lang="en-US" u="sng" dirty="0" smtClean="0">
              <a:effectLst/>
            </a:endParaRPr>
          </a:p>
          <a:p>
            <a:endParaRPr lang="en-US" dirty="0"/>
          </a:p>
        </p:txBody>
      </p:sp>
      <p:sp>
        <p:nvSpPr>
          <p:cNvPr id="5" name="Slide Number Placeholder 4"/>
          <p:cNvSpPr>
            <a:spLocks noGrp="1"/>
          </p:cNvSpPr>
          <p:nvPr>
            <p:ph type="sldNum" sz="quarter" idx="12"/>
          </p:nvPr>
        </p:nvSpPr>
        <p:spPr/>
        <p:txBody>
          <a:bodyPr/>
          <a:lstStyle/>
          <a:p>
            <a:fld id="{157281D6-7346-456E-9E1E-5EFA501C73AD}" type="slidenum">
              <a:rPr lang="en-US" smtClean="0"/>
              <a:t>9</a:t>
            </a:fld>
            <a:endParaRPr lang="en-US"/>
          </a:p>
        </p:txBody>
      </p:sp>
      <p:sp>
        <p:nvSpPr>
          <p:cNvPr id="4" name="Rectangle 3"/>
          <p:cNvSpPr/>
          <p:nvPr/>
        </p:nvSpPr>
        <p:spPr>
          <a:xfrm>
            <a:off x="1137138" y="620006"/>
            <a:ext cx="1575688" cy="584775"/>
          </a:xfrm>
          <a:prstGeom prst="rect">
            <a:avLst/>
          </a:prstGeom>
        </p:spPr>
        <p:txBody>
          <a:bodyPr wrap="none">
            <a:spAutoFit/>
          </a:bodyPr>
          <a:lstStyle/>
          <a:p>
            <a:r>
              <a:rPr lang="en-US" sz="3200" b="1" dirty="0">
                <a:solidFill>
                  <a:schemeClr val="accent5">
                    <a:lumMod val="50000"/>
                  </a:schemeClr>
                </a:solidFill>
                <a:latin typeface="+mj-lt"/>
                <a:ea typeface="+mj-ea"/>
                <a:cs typeface="+mj-cs"/>
              </a:rPr>
              <a:t>Groups</a:t>
            </a:r>
            <a:r>
              <a:rPr lang="en-US" sz="2400" b="1" dirty="0" smtClean="0">
                <a:solidFill>
                  <a:schemeClr val="accent5">
                    <a:lumMod val="50000"/>
                  </a:schemeClr>
                </a:solidFill>
              </a:rPr>
              <a:t>:  </a:t>
            </a:r>
            <a:endParaRPr lang="en-US" sz="2400" dirty="0"/>
          </a:p>
        </p:txBody>
      </p:sp>
    </p:spTree>
    <p:extLst>
      <p:ext uri="{BB962C8B-B14F-4D97-AF65-F5344CB8AC3E}">
        <p14:creationId xmlns:p14="http://schemas.microsoft.com/office/powerpoint/2010/main" val="8207829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1440</TotalTime>
  <Words>1846</Words>
  <Application>Microsoft Office PowerPoint</Application>
  <PresentationFormat>Widescreen</PresentationFormat>
  <Paragraphs>212</Paragraphs>
  <Slides>19</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MS Mincho</vt:lpstr>
      <vt:lpstr>Arial</vt:lpstr>
      <vt:lpstr>Calibri</vt:lpstr>
      <vt:lpstr>Calibri Light</vt:lpstr>
      <vt:lpstr>Symbol</vt:lpstr>
      <vt:lpstr>Times New Roman</vt:lpstr>
      <vt:lpstr>Office Theme</vt:lpstr>
      <vt:lpstr>Graham Part 4  </vt:lpstr>
      <vt:lpstr>PowerPoint Presentation</vt:lpstr>
      <vt:lpstr>PowerPoint Presentation</vt:lpstr>
      <vt:lpstr>Group presentations</vt:lpstr>
      <vt:lpstr>Prevailing metaphors in your  view of teacher &amp; student papers</vt:lpstr>
      <vt:lpstr>Worldview section</vt:lpstr>
      <vt:lpstr>How will you arrange and improve your paper?</vt:lpstr>
      <vt:lpstr>Overview Curriculum (pp. 103-109)</vt:lpstr>
      <vt:lpstr>Curriculum Design (pp. 103-109)</vt:lpstr>
      <vt:lpstr>Overview Learning Activities and Assignments (pp. 111-118)</vt:lpstr>
      <vt:lpstr>Group discussion Learning Activities and Assignments (pp. 111-118)</vt:lpstr>
      <vt:lpstr>PowerPoint Presentation</vt:lpstr>
      <vt:lpstr>Overview Measurement, Evaluation, and Grading (pp. 119-127)</vt:lpstr>
      <vt:lpstr>Overview Measurement, Evaluation, and Grading (pp. 119-127)</vt:lpstr>
      <vt:lpstr>Group discussion 3   Measurement, Evaluation, and Grading (pp. 119-127)</vt:lpstr>
      <vt:lpstr>Overview Classroom Behavior and Discipline (pp. 129-137)</vt:lpstr>
      <vt:lpstr>Classroom Behavior and Discipline (pp. 129-137)</vt:lpstr>
      <vt:lpstr>Looking ahead ~ Faith development in adulthood</vt:lpstr>
      <vt:lpstr>Looking ahead ~ John 15: 12-17</vt:lpstr>
    </vt:vector>
  </TitlesOfParts>
  <Company>Dordt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Holtrop</dc:creator>
  <cp:lastModifiedBy>Steve Holtrop</cp:lastModifiedBy>
  <cp:revision>99</cp:revision>
  <dcterms:created xsi:type="dcterms:W3CDTF">2014-11-11T23:31:16Z</dcterms:created>
  <dcterms:modified xsi:type="dcterms:W3CDTF">2017-11-28T23:44:43Z</dcterms:modified>
</cp:coreProperties>
</file>