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84" r:id="rId4"/>
    <p:sldId id="277" r:id="rId5"/>
    <p:sldId id="289" r:id="rId6"/>
    <p:sldId id="269" r:id="rId7"/>
    <p:sldId id="290" r:id="rId8"/>
    <p:sldId id="267" r:id="rId9"/>
    <p:sldId id="285" r:id="rId10"/>
    <p:sldId id="286" r:id="rId11"/>
    <p:sldId id="287" r:id="rId12"/>
    <p:sldId id="291" r:id="rId13"/>
    <p:sldId id="288"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4EC2"/>
    <a:srgbClr val="2E390A"/>
    <a:srgbClr val="52543F"/>
    <a:srgbClr val="5E7D35"/>
    <a:srgbClr val="D7AE85"/>
    <a:srgbClr val="996633"/>
    <a:srgbClr val="EAEFF7"/>
    <a:srgbClr val="F33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91" y="125"/>
      </p:cViewPr>
      <p:guideLst/>
    </p:cSldViewPr>
  </p:slideViewPr>
  <p:notesTextViewPr>
    <p:cViewPr>
      <p:scale>
        <a:sx n="3" d="2"/>
        <a:sy n="3" d="2"/>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F581D2F-FCBF-4847-AF1F-A1C764BF6880}" type="datetimeFigureOut">
              <a:rPr lang="en-US" smtClean="0"/>
              <a:t>12/5/2017</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49E18DD-4E08-4BA3-9297-299419B39BA4}" type="slidenum">
              <a:rPr lang="en-US" smtClean="0"/>
              <a:t>‹#›</a:t>
            </a:fld>
            <a:endParaRPr lang="en-US"/>
          </a:p>
        </p:txBody>
      </p:sp>
    </p:spTree>
    <p:extLst>
      <p:ext uri="{BB962C8B-B14F-4D97-AF65-F5344CB8AC3E}">
        <p14:creationId xmlns:p14="http://schemas.microsoft.com/office/powerpoint/2010/main" val="2090568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3C00A13-3E46-479E-A313-0FB567B80950}" type="datetimeFigureOut">
              <a:rPr lang="en-US" smtClean="0"/>
              <a:t>12/5/2017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17A15FB-8198-4E02-93B1-8CB2FCAECB62}" type="slidenum">
              <a:rPr lang="en-US" smtClean="0"/>
              <a:t>‹#›</a:t>
            </a:fld>
            <a:endParaRPr lang="en-US"/>
          </a:p>
        </p:txBody>
      </p:sp>
    </p:spTree>
    <p:extLst>
      <p:ext uri="{BB962C8B-B14F-4D97-AF65-F5344CB8AC3E}">
        <p14:creationId xmlns:p14="http://schemas.microsoft.com/office/powerpoint/2010/main" val="413112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1</a:t>
            </a:fld>
            <a:endParaRPr lang="en-US"/>
          </a:p>
        </p:txBody>
      </p:sp>
    </p:spTree>
    <p:extLst>
      <p:ext uri="{BB962C8B-B14F-4D97-AF65-F5344CB8AC3E}">
        <p14:creationId xmlns:p14="http://schemas.microsoft.com/office/powerpoint/2010/main" val="90566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2</a:t>
            </a:fld>
            <a:endParaRPr lang="en-US"/>
          </a:p>
        </p:txBody>
      </p:sp>
    </p:spTree>
    <p:extLst>
      <p:ext uri="{BB962C8B-B14F-4D97-AF65-F5344CB8AC3E}">
        <p14:creationId xmlns:p14="http://schemas.microsoft.com/office/powerpoint/2010/main" val="336127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3</a:t>
            </a:fld>
            <a:endParaRPr lang="en-US"/>
          </a:p>
        </p:txBody>
      </p:sp>
    </p:spTree>
    <p:extLst>
      <p:ext uri="{BB962C8B-B14F-4D97-AF65-F5344CB8AC3E}">
        <p14:creationId xmlns:p14="http://schemas.microsoft.com/office/powerpoint/2010/main" val="3304141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8CB1C-C775-4F83-9599-FD3E0DA69F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490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5</a:t>
            </a:fld>
            <a:endParaRPr lang="en-US"/>
          </a:p>
        </p:txBody>
      </p:sp>
    </p:spTree>
    <p:extLst>
      <p:ext uri="{BB962C8B-B14F-4D97-AF65-F5344CB8AC3E}">
        <p14:creationId xmlns:p14="http://schemas.microsoft.com/office/powerpoint/2010/main" val="1453457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C168CB1C-C775-4F83-9599-FD3E0DA69FA0}" type="slidenum">
              <a:rPr lang="en-US" smtClean="0"/>
              <a:t>6</a:t>
            </a:fld>
            <a:endParaRPr lang="en-US"/>
          </a:p>
        </p:txBody>
      </p:sp>
    </p:spTree>
    <p:extLst>
      <p:ext uri="{BB962C8B-B14F-4D97-AF65-F5344CB8AC3E}">
        <p14:creationId xmlns:p14="http://schemas.microsoft.com/office/powerpoint/2010/main" val="371739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7</a:t>
            </a:fld>
            <a:endParaRPr lang="en-US"/>
          </a:p>
        </p:txBody>
      </p:sp>
    </p:spTree>
    <p:extLst>
      <p:ext uri="{BB962C8B-B14F-4D97-AF65-F5344CB8AC3E}">
        <p14:creationId xmlns:p14="http://schemas.microsoft.com/office/powerpoint/2010/main" val="2763614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17A15FB-8198-4E02-93B1-8CB2FCAECB62}" type="slidenum">
              <a:rPr lang="en-US" smtClean="0"/>
              <a:t>8</a:t>
            </a:fld>
            <a:endParaRPr lang="en-US"/>
          </a:p>
        </p:txBody>
      </p:sp>
    </p:spTree>
    <p:extLst>
      <p:ext uri="{BB962C8B-B14F-4D97-AF65-F5344CB8AC3E}">
        <p14:creationId xmlns:p14="http://schemas.microsoft.com/office/powerpoint/2010/main" val="1703273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68CB1C-C775-4F83-9599-FD3E0DA69F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3330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https://scontent.xx.fbcdn.net/hphotos-xtf1/v/t1.0-9/10359386_660676747879_8857093602971012047_n.jpg?oh=7fb7c597a67ced2306012fa930ff1ee5&amp;oe=55A5745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userDrawn="1"/>
        </p:nvSpPr>
        <p:spPr>
          <a:xfrm>
            <a:off x="2907323" y="996462"/>
            <a:ext cx="6412523" cy="3974123"/>
          </a:xfrm>
          <a:prstGeom prst="roundRect">
            <a:avLst/>
          </a:prstGeom>
          <a:solidFill>
            <a:schemeClr val="accent5">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effectLst>
                  <a:outerShdw blurRad="38100" dist="38100" dir="2700000" algn="tl">
                    <a:srgbClr val="000000">
                      <a:alpha val="43137"/>
                    </a:srgbClr>
                  </a:outerShdw>
                </a:effectLst>
              </a:defRPr>
            </a:lvl1pPr>
          </a:lstStyle>
          <a:p>
            <a:r>
              <a:rPr lang="en-US" dirty="0" smtClean="0"/>
              <a:t>Week 12 </a:t>
            </a:r>
            <a:br>
              <a:rPr lang="en-US" dirty="0" smtClean="0"/>
            </a:br>
            <a:r>
              <a:rPr lang="en-US" dirty="0" smtClean="0"/>
              <a:t>Graham Part 4</a:t>
            </a:r>
            <a:br>
              <a:rPr lang="en-US" dirty="0" smtClean="0"/>
            </a:br>
            <a:r>
              <a:rPr lang="en-US" dirty="0" smtClean="0"/>
              <a:t>Knight Chapter 11</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EDUC 300 / CORE 310  Philosophy of Education</a:t>
            </a:r>
          </a:p>
          <a:p>
            <a:r>
              <a:rPr lang="en-US" dirty="0" smtClean="0"/>
              <a:t>Fall 2014</a:t>
            </a:r>
          </a:p>
          <a:p>
            <a:r>
              <a:rPr lang="en-US" dirty="0" smtClean="0"/>
              <a:t>Dr. S. Holtrop</a:t>
            </a:r>
            <a:endParaRPr lang="en-US" dirty="0"/>
          </a:p>
        </p:txBody>
      </p:sp>
      <p:sp>
        <p:nvSpPr>
          <p:cNvPr id="4" name="Date Placeholder 3"/>
          <p:cNvSpPr>
            <a:spLocks noGrp="1"/>
          </p:cNvSpPr>
          <p:nvPr>
            <p:ph type="dt" sz="half" idx="10"/>
          </p:nvPr>
        </p:nvSpPr>
        <p:spPr/>
        <p:txBody>
          <a:bodyPr/>
          <a:lstStyle/>
          <a:p>
            <a:fld id="{D19E8236-B531-4673-8F97-01F2346C0C39}"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689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D5B92-BC5C-468A-9388-5221054812C9}"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16917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47E8B-77DC-44F7-9AEE-8245B0463EFC}"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1944669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9DCEE16-BD5A-409E-B7B3-DD2A63999F28}"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40697724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effectLst>
                  <a:outerShdw blurRad="38100" dist="38100" dir="2700000" algn="tl">
                    <a:srgbClr val="000000">
                      <a:alpha val="43137"/>
                    </a:srgbClr>
                  </a:outerShdw>
                </a:effectLst>
              </a:defRPr>
            </a:lvl1pPr>
            <a:lvl2pPr>
              <a:defRPr b="1">
                <a:effectLst>
                  <a:outerShdw blurRad="38100" dist="38100" dir="2700000" algn="tl">
                    <a:srgbClr val="000000">
                      <a:alpha val="43137"/>
                    </a:srgbClr>
                  </a:outerShdw>
                </a:effectLst>
              </a:defRPr>
            </a:lvl2pPr>
            <a:lvl3pPr>
              <a:defRPr b="1">
                <a:effectLst>
                  <a:outerShdw blurRad="38100" dist="38100" dir="2700000" algn="tl">
                    <a:srgbClr val="000000">
                      <a:alpha val="43137"/>
                    </a:srgbClr>
                  </a:outerShdw>
                </a:effectLst>
              </a:defRPr>
            </a:lvl3pPr>
            <a:lvl4pPr>
              <a:defRPr b="1">
                <a:effectLst>
                  <a:outerShdw blurRad="38100" dist="38100" dir="2700000" algn="tl">
                    <a:srgbClr val="000000">
                      <a:alpha val="43137"/>
                    </a:srgbClr>
                  </a:outerShdw>
                </a:effectLst>
              </a:defRPr>
            </a:lvl4pPr>
            <a:lvl5pPr>
              <a:defRPr b="1">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0F8AD8C-9AEF-41A7-BCFE-93C03EC8C6B2}"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2790213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5025C-E6BD-4BD3-9278-C6DD6AB6E96F}"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1327601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b="1">
                <a:effectLst>
                  <a:outerShdw blurRad="38100" dist="38100" dir="2700000" algn="tl">
                    <a:srgbClr val="000000">
                      <a:alpha val="43137"/>
                    </a:srgbClr>
                  </a:outerShdw>
                </a:effectLst>
              </a:defRPr>
            </a:lvl1pPr>
            <a:lvl2pPr>
              <a:defRPr b="1">
                <a:effectLst>
                  <a:outerShdw blurRad="38100" dist="38100" dir="2700000" algn="tl">
                    <a:srgbClr val="000000">
                      <a:alpha val="43137"/>
                    </a:srgbClr>
                  </a:outerShdw>
                </a:effectLst>
              </a:defRPr>
            </a:lvl2pPr>
            <a:lvl3pPr>
              <a:defRPr b="1">
                <a:effectLst>
                  <a:outerShdw blurRad="38100" dist="38100" dir="2700000" algn="tl">
                    <a:srgbClr val="000000">
                      <a:alpha val="43137"/>
                    </a:srgbClr>
                  </a:outerShdw>
                </a:effectLst>
              </a:defRPr>
            </a:lvl3pPr>
            <a:lvl4pPr>
              <a:defRPr b="1">
                <a:effectLst>
                  <a:outerShdw blurRad="38100" dist="38100" dir="2700000" algn="tl">
                    <a:srgbClr val="000000">
                      <a:alpha val="43137"/>
                    </a:srgbClr>
                  </a:outerShdw>
                </a:effectLst>
              </a:defRPr>
            </a:lvl4pPr>
            <a:lvl5pPr>
              <a:defRPr b="1">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b="1">
                <a:effectLst>
                  <a:outerShdw blurRad="38100" dist="38100" dir="2700000" algn="tl">
                    <a:srgbClr val="000000">
                      <a:alpha val="43137"/>
                    </a:srgbClr>
                  </a:outerShdw>
                </a:effectLst>
              </a:defRPr>
            </a:lvl1pPr>
            <a:lvl2pPr>
              <a:defRPr b="1">
                <a:effectLst>
                  <a:outerShdw blurRad="38100" dist="38100" dir="2700000" algn="tl">
                    <a:srgbClr val="000000">
                      <a:alpha val="43137"/>
                    </a:srgbClr>
                  </a:outerShdw>
                </a:effectLst>
              </a:defRPr>
            </a:lvl2pPr>
            <a:lvl3pPr>
              <a:defRPr b="1">
                <a:effectLst>
                  <a:outerShdw blurRad="38100" dist="38100" dir="2700000" algn="tl">
                    <a:srgbClr val="000000">
                      <a:alpha val="43137"/>
                    </a:srgbClr>
                  </a:outerShdw>
                </a:effectLst>
              </a:defRPr>
            </a:lvl3pPr>
            <a:lvl4pPr>
              <a:defRPr b="1">
                <a:effectLst>
                  <a:outerShdw blurRad="38100" dist="38100" dir="2700000" algn="tl">
                    <a:srgbClr val="000000">
                      <a:alpha val="43137"/>
                    </a:srgbClr>
                  </a:outerShdw>
                </a:effectLst>
              </a:defRPr>
            </a:lvl4pPr>
            <a:lvl5pPr>
              <a:defRPr b="1">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C803D22-3FC5-42B8-8D5A-A97C5D61B564}"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765460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B84F1F-A1D9-44CF-A611-2C1D428EA1E4}" type="datetime1">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310112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3C8741-D8C1-4009-9FFB-1BC5BE82E62E}" type="datetime1">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12259262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703E5-FD00-46D0-B54F-48165E606E48}" type="datetime1">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12067365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D4137E-C679-411F-8BC3-F4ABD2D5F68F}"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157252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0" name="Picture 2" descr="https://scontent.xx.fbcdn.net/hphotos-xtf1/v/t1.0-9/10359386_660676747879_8857093602971012047_n.jpg?oh=7fb7c597a67ced2306012fa930ff1ee5&amp;oe=55A57453"/>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userDrawn="1"/>
        </p:nvSpPr>
        <p:spPr>
          <a:xfrm>
            <a:off x="838200" y="365125"/>
            <a:ext cx="10515599" cy="5836518"/>
          </a:xfrm>
          <a:prstGeom prst="roundRect">
            <a:avLst/>
          </a:prstGeom>
          <a:solidFill>
            <a:schemeClr val="accent5">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10515599" cy="4351338"/>
          </a:xfrm>
        </p:spPr>
        <p:txBody>
          <a:bodyPr/>
          <a:lstStyle>
            <a:lvl1pPr>
              <a:defRPr>
                <a:solidFill>
                  <a:schemeClr val="bg1"/>
                </a:solidFill>
                <a:effectLst>
                  <a:outerShdw blurRad="38100" dist="38100" dir="2700000" algn="tl">
                    <a:srgbClr val="000000">
                      <a:alpha val="43137"/>
                    </a:srgbClr>
                  </a:outerShdw>
                </a:effectLst>
              </a:defRPr>
            </a:lvl1pPr>
            <a:lvl2pPr>
              <a:defRPr>
                <a:solidFill>
                  <a:schemeClr val="bg1"/>
                </a:solidFill>
                <a:effectLst>
                  <a:outerShdw blurRad="38100" dist="38100" dir="2700000" algn="tl">
                    <a:srgbClr val="000000">
                      <a:alpha val="43137"/>
                    </a:srgbClr>
                  </a:outerShdw>
                </a:effectLst>
              </a:defRPr>
            </a:lvl2pPr>
            <a:lvl3pPr>
              <a:defRPr>
                <a:solidFill>
                  <a:schemeClr val="bg1"/>
                </a:solidFill>
                <a:effectLst>
                  <a:outerShdw blurRad="38100" dist="38100" dir="2700000" algn="tl">
                    <a:srgbClr val="000000">
                      <a:alpha val="43137"/>
                    </a:srgbClr>
                  </a:outerShdw>
                </a:effectLst>
              </a:defRPr>
            </a:lvl3pPr>
            <a:lvl4pPr>
              <a:defRPr>
                <a:solidFill>
                  <a:schemeClr val="bg1"/>
                </a:solidFill>
                <a:effectLst>
                  <a:outerShdw blurRad="38100" dist="38100" dir="2700000" algn="tl">
                    <a:srgbClr val="000000">
                      <a:alpha val="43137"/>
                    </a:srgbClr>
                  </a:outerShdw>
                </a:effectLst>
              </a:defRPr>
            </a:lvl4pPr>
            <a:lvl5pPr>
              <a:defRPr>
                <a:solidFill>
                  <a:schemeClr val="bg1"/>
                </a:solidFill>
                <a:effectLst>
                  <a:outerShdw blurRad="38100" dist="38100" dir="2700000" algn="tl">
                    <a:srgbClr val="000000">
                      <a:alpha val="43137"/>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BF93691-2101-4766-BCF7-D6CA896131A3}"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b="1">
                <a:effectLst>
                  <a:outerShdw blurRad="38100" dist="38100" dir="2700000" algn="tl">
                    <a:srgbClr val="000000">
                      <a:alpha val="43137"/>
                    </a:srgbClr>
                  </a:outerShdw>
                </a:effectLst>
              </a:defRPr>
            </a:lvl1pPr>
          </a:lstStyle>
          <a:p>
            <a:fld id="{157281D6-7346-456E-9E1E-5EFA501C73AD}" type="slidenum">
              <a:rPr lang="en-US" smtClean="0"/>
              <a:pPr/>
              <a:t>‹#›</a:t>
            </a:fld>
            <a:endParaRPr lang="en-US" dirty="0"/>
          </a:p>
        </p:txBody>
      </p:sp>
    </p:spTree>
    <p:extLst>
      <p:ext uri="{BB962C8B-B14F-4D97-AF65-F5344CB8AC3E}">
        <p14:creationId xmlns:p14="http://schemas.microsoft.com/office/powerpoint/2010/main" val="2221658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F992B-22D0-4D92-A904-97897E0B4195}"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4023578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37B47-F6AF-429E-9872-2C68113BBDC5}"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1686440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F2C44-4E21-4716-8F7A-467F06080D35}"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7DDA-50FA-49C6-80EA-1EC371F0ECA0}" type="slidenum">
              <a:rPr lang="en-US" smtClean="0"/>
              <a:t>‹#›</a:t>
            </a:fld>
            <a:endParaRPr lang="en-US"/>
          </a:p>
        </p:txBody>
      </p:sp>
    </p:spTree>
    <p:extLst>
      <p:ext uri="{BB962C8B-B14F-4D97-AF65-F5344CB8AC3E}">
        <p14:creationId xmlns:p14="http://schemas.microsoft.com/office/powerpoint/2010/main" val="931565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FB8DD2-1A91-445C-BA7A-812447D022B0}" type="datetime1">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54931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84C98-00BF-4115-B882-2BF52BB8A47F}"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50817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4AC02F-4304-4306-BB09-054D94354103}" type="datetime1">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45149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D39104-B8E2-4E80-9F7E-3B2C4EFDFBCE}" type="datetime1">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173187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ABA35-37A3-4A7B-9F4A-3E63248CC8BA}" type="datetime1">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367880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CCB9CA-4559-4794-8398-4149BA65D60B}"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225238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D61BB-D808-463D-B6A3-851398379A6A}" type="datetime1">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281D6-7346-456E-9E1E-5EFA501C73AD}" type="slidenum">
              <a:rPr lang="en-US" smtClean="0"/>
              <a:t>‹#›</a:t>
            </a:fld>
            <a:endParaRPr lang="en-US"/>
          </a:p>
        </p:txBody>
      </p:sp>
    </p:spTree>
    <p:extLst>
      <p:ext uri="{BB962C8B-B14F-4D97-AF65-F5344CB8AC3E}">
        <p14:creationId xmlns:p14="http://schemas.microsoft.com/office/powerpoint/2010/main" val="78442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FA9D5-25FE-4DF5-9134-B36122DC0263}" type="datetime1">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281D6-7346-456E-9E1E-5EFA501C73AD}" type="slidenum">
              <a:rPr lang="en-US" smtClean="0"/>
              <a:t>‹#›</a:t>
            </a:fld>
            <a:endParaRPr lang="en-US"/>
          </a:p>
        </p:txBody>
      </p:sp>
    </p:spTree>
    <p:extLst>
      <p:ext uri="{BB962C8B-B14F-4D97-AF65-F5344CB8AC3E}">
        <p14:creationId xmlns:p14="http://schemas.microsoft.com/office/powerpoint/2010/main" val="2168087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3B860-D459-47C5-9821-062B8501117D}" type="datetime1">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07DDA-50FA-49C6-80EA-1EC371F0ECA0}" type="slidenum">
              <a:rPr lang="en-US" smtClean="0"/>
              <a:t>‹#›</a:t>
            </a:fld>
            <a:endParaRPr lang="en-US"/>
          </a:p>
        </p:txBody>
      </p:sp>
    </p:spTree>
    <p:extLst>
      <p:ext uri="{BB962C8B-B14F-4D97-AF65-F5344CB8AC3E}">
        <p14:creationId xmlns:p14="http://schemas.microsoft.com/office/powerpoint/2010/main" val="1980946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image" Target="../media/image4.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9504" y="1389888"/>
            <a:ext cx="6428232" cy="2112264"/>
          </a:xfrm>
        </p:spPr>
        <p:txBody>
          <a:bodyPr>
            <a:normAutofit fontScale="90000"/>
          </a:bodyPr>
          <a:lstStyle/>
          <a:p>
            <a:r>
              <a:rPr lang="en-US" sz="7600" dirty="0" smtClean="0"/>
              <a:t>Graham </a:t>
            </a:r>
            <a:br>
              <a:rPr lang="en-US" sz="7600" dirty="0" smtClean="0"/>
            </a:br>
            <a:r>
              <a:rPr lang="en-US" sz="7600" dirty="0" smtClean="0"/>
              <a:t>Parts 5 &amp; 6 </a:t>
            </a:r>
            <a:r>
              <a:rPr lang="en-US" sz="7800" dirty="0" smtClean="0"/>
              <a:t/>
            </a:r>
            <a:br>
              <a:rPr lang="en-US" sz="7800" dirty="0" smtClean="0"/>
            </a:br>
            <a:r>
              <a:rPr lang="en-US" sz="5300" dirty="0" smtClean="0"/>
              <a:t>+ finishing Part 4 </a:t>
            </a:r>
            <a:endParaRPr lang="en-US" dirty="0"/>
          </a:p>
        </p:txBody>
      </p:sp>
      <p:sp>
        <p:nvSpPr>
          <p:cNvPr id="3" name="Subtitle 2"/>
          <p:cNvSpPr>
            <a:spLocks noGrp="1"/>
          </p:cNvSpPr>
          <p:nvPr>
            <p:ph type="subTitle" idx="1"/>
          </p:nvPr>
        </p:nvSpPr>
        <p:spPr>
          <a:xfrm>
            <a:off x="2889504" y="3502152"/>
            <a:ext cx="6300216" cy="1453896"/>
          </a:xfrm>
        </p:spPr>
        <p:txBody>
          <a:bodyPr>
            <a:normAutofit lnSpcReduction="10000"/>
          </a:bodyPr>
          <a:lstStyle/>
          <a:p>
            <a:pPr algn="r">
              <a:lnSpc>
                <a:spcPct val="110000"/>
              </a:lnSpc>
            </a:pPr>
            <a:r>
              <a:rPr lang="en-US" dirty="0" smtClean="0"/>
              <a:t>EDUC 300 / CORE 310  </a:t>
            </a:r>
          </a:p>
          <a:p>
            <a:pPr algn="r">
              <a:lnSpc>
                <a:spcPct val="110000"/>
              </a:lnSpc>
            </a:pPr>
            <a:r>
              <a:rPr lang="en-US" dirty="0" smtClean="0"/>
              <a:t>Philosophy of Education</a:t>
            </a:r>
          </a:p>
          <a:p>
            <a:pPr algn="r">
              <a:lnSpc>
                <a:spcPct val="110000"/>
              </a:lnSpc>
            </a:pPr>
            <a:r>
              <a:rPr lang="en-US" dirty="0" smtClean="0"/>
              <a:t>Fall 2017    Dr. S. Holtrop</a:t>
            </a:r>
            <a:endParaRPr lang="en-US" dirty="0"/>
          </a:p>
        </p:txBody>
      </p:sp>
      <p:sp>
        <p:nvSpPr>
          <p:cNvPr id="6" name="Slide Number Placeholder 5"/>
          <p:cNvSpPr>
            <a:spLocks noGrp="1"/>
          </p:cNvSpPr>
          <p:nvPr>
            <p:ph type="sldNum" sz="quarter" idx="12"/>
          </p:nvPr>
        </p:nvSpPr>
        <p:spPr/>
        <p:txBody>
          <a:bodyPr/>
          <a:lstStyle/>
          <a:p>
            <a:fld id="{157281D6-7346-456E-9E1E-5EFA501C73AD}" type="slidenum">
              <a:rPr lang="en-US" smtClean="0"/>
              <a:t>1</a:t>
            </a:fld>
            <a:endParaRPr lang="en-US"/>
          </a:p>
        </p:txBody>
      </p:sp>
    </p:spTree>
    <p:extLst>
      <p:ext uri="{BB962C8B-B14F-4D97-AF65-F5344CB8AC3E}">
        <p14:creationId xmlns:p14="http://schemas.microsoft.com/office/powerpoint/2010/main" val="2808812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can’t go it alone (pp 159-165)</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are the hazards of loneliness?</a:t>
            </a:r>
          </a:p>
          <a:p>
            <a:pPr marL="514350" indent="-514350">
              <a:buFont typeface="+mj-lt"/>
              <a:buAutoNum type="arabicPeriod"/>
            </a:pPr>
            <a:r>
              <a:rPr lang="en-US" dirty="0" smtClean="0"/>
              <a:t>What’s the value of a safe place?  Examples?</a:t>
            </a:r>
          </a:p>
          <a:p>
            <a:pPr marL="514350" indent="-514350">
              <a:buFont typeface="+mj-lt"/>
              <a:buAutoNum type="arabicPeriod"/>
            </a:pPr>
            <a:r>
              <a:rPr lang="en-US" dirty="0" smtClean="0"/>
              <a:t>How can brokenness lead to community?</a:t>
            </a:r>
          </a:p>
          <a:p>
            <a:pPr marL="514350" indent="-514350">
              <a:buFont typeface="+mj-lt"/>
              <a:buAutoNum type="arabicPeriod"/>
            </a:pPr>
            <a:r>
              <a:rPr lang="en-US" dirty="0" smtClean="0"/>
              <a:t>How can community come out of adversity and diversity?</a:t>
            </a:r>
          </a:p>
          <a:p>
            <a:pPr marL="514350" indent="-514350">
              <a:buFont typeface="+mj-lt"/>
              <a:buAutoNum type="arabicPeriod"/>
            </a:pPr>
            <a:r>
              <a:rPr lang="en-US" dirty="0" smtClean="0"/>
              <a:t>How can you be open to a “soul friend”?</a:t>
            </a:r>
          </a:p>
          <a:p>
            <a:pPr marL="514350" indent="-514350">
              <a:buFont typeface="+mj-lt"/>
              <a:buAutoNum type="arabicPeriod"/>
            </a:pPr>
            <a:r>
              <a:rPr lang="en-US" dirty="0" smtClean="0"/>
              <a:t>How can you see God in others on the job and in your personal life?</a:t>
            </a:r>
          </a:p>
          <a:p>
            <a:pPr marL="514350" indent="-514350">
              <a:buFont typeface="+mj-lt"/>
              <a:buAutoNum type="arabicPeriod"/>
            </a:pPr>
            <a:r>
              <a:rPr lang="en-US" dirty="0" smtClean="0"/>
              <a:t>How can you be part of fostering hope for yourself and others?</a:t>
            </a:r>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10</a:t>
            </a:fld>
            <a:endParaRPr lang="en-US" dirty="0"/>
          </a:p>
        </p:txBody>
      </p:sp>
      <p:sp>
        <p:nvSpPr>
          <p:cNvPr id="5" name="Rounded Rectangle 4"/>
          <p:cNvSpPr/>
          <p:nvPr/>
        </p:nvSpPr>
        <p:spPr>
          <a:xfrm>
            <a:off x="8814816" y="190754"/>
            <a:ext cx="3145536" cy="1327150"/>
          </a:xfrm>
          <a:prstGeom prst="roundRect">
            <a:avLst/>
          </a:prstGeom>
          <a:solidFill>
            <a:srgbClr val="E24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4</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4167086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scontent-ord.xx.fbcdn.net/hphotos-xap1/v/t1.0-9/11082502_660676827719_7882862313736023852_n.jpg?oh=4f6a8ab720d720d9dd60228bb1026fa7&amp;oe=55ABB71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06258" y="486137"/>
            <a:ext cx="10347542" cy="6215605"/>
          </a:xfrm>
          <a:prstGeom prst="rect">
            <a:avLst/>
          </a:prstGeom>
          <a:solidFill>
            <a:schemeClr val="bg2">
              <a:lumMod val="10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1006258" y="365125"/>
            <a:ext cx="10347542" cy="1325563"/>
          </a:xfrm>
        </p:spPr>
        <p:txBody>
          <a:bodyPr>
            <a:normAutofit/>
          </a:bodyPr>
          <a:lstStyle/>
          <a:p>
            <a:r>
              <a:rPr lang="en-US" sz="4000" smtClean="0">
                <a:solidFill>
                  <a:schemeClr val="bg1"/>
                </a:solidFill>
                <a:latin typeface="Arial Black" panose="020B0A04020102020204" pitchFamily="34" charset="0"/>
              </a:rPr>
              <a:t>Examining </a:t>
            </a:r>
            <a:r>
              <a:rPr lang="en-US" sz="4000" dirty="0">
                <a:solidFill>
                  <a:schemeClr val="bg1"/>
                </a:solidFill>
                <a:latin typeface="Arial Black" panose="020B0A04020102020204" pitchFamily="34" charset="0"/>
              </a:rPr>
              <a:t>your personal life (p. 170)</a:t>
            </a:r>
          </a:p>
        </p:txBody>
      </p:sp>
      <p:sp>
        <p:nvSpPr>
          <p:cNvPr id="3" name="Content Placeholder 2"/>
          <p:cNvSpPr>
            <a:spLocks noGrp="1"/>
          </p:cNvSpPr>
          <p:nvPr>
            <p:ph idx="1"/>
          </p:nvPr>
        </p:nvSpPr>
        <p:spPr>
          <a:xfrm>
            <a:off x="520861" y="1690688"/>
            <a:ext cx="10832939" cy="5030787"/>
          </a:xfrm>
        </p:spPr>
        <p:txBody>
          <a:bodyPr>
            <a:noAutofit/>
          </a:bodyPr>
          <a:lstStyle/>
          <a:p>
            <a:pPr marL="514350" indent="-514350">
              <a:buFont typeface="+mj-lt"/>
              <a:buAutoNum type="arabicPeriod"/>
            </a:pPr>
            <a:r>
              <a:rPr lang="en-US" sz="2200" dirty="0" smtClean="0">
                <a:solidFill>
                  <a:schemeClr val="bg1"/>
                </a:solidFill>
              </a:rPr>
              <a:t>How would I characterize my “walk” with God?  Truly intimate? </a:t>
            </a:r>
          </a:p>
          <a:p>
            <a:pPr marL="514350" indent="-514350">
              <a:buFont typeface="+mj-lt"/>
              <a:buAutoNum type="arabicPeriod"/>
            </a:pPr>
            <a:r>
              <a:rPr lang="en-US" sz="2200" dirty="0" smtClean="0">
                <a:solidFill>
                  <a:schemeClr val="bg1"/>
                </a:solidFill>
              </a:rPr>
              <a:t>How did I get to where I am right now?  Who and what influenced me?</a:t>
            </a:r>
          </a:p>
          <a:p>
            <a:pPr marL="514350" indent="-514350">
              <a:buFont typeface="+mj-lt"/>
              <a:buAutoNum type="arabicPeriod"/>
            </a:pPr>
            <a:r>
              <a:rPr lang="en-US" sz="2200" dirty="0" smtClean="0">
                <a:solidFill>
                  <a:schemeClr val="bg1"/>
                </a:solidFill>
              </a:rPr>
              <a:t>How large is the gap between my head and my heart?</a:t>
            </a:r>
          </a:p>
          <a:p>
            <a:pPr marL="514350" indent="-514350">
              <a:buFont typeface="+mj-lt"/>
              <a:buAutoNum type="arabicPeriod"/>
            </a:pPr>
            <a:r>
              <a:rPr lang="en-US" sz="2200" dirty="0" smtClean="0">
                <a:solidFill>
                  <a:schemeClr val="bg1"/>
                </a:solidFill>
              </a:rPr>
              <a:t>What are the peaks and valleys in my walk with God?</a:t>
            </a:r>
          </a:p>
          <a:p>
            <a:pPr marL="514350" indent="-514350">
              <a:buFont typeface="+mj-lt"/>
              <a:buAutoNum type="arabicPeriod"/>
            </a:pPr>
            <a:r>
              <a:rPr lang="en-US" sz="2200" dirty="0" smtClean="0">
                <a:solidFill>
                  <a:schemeClr val="bg1"/>
                </a:solidFill>
              </a:rPr>
              <a:t>Is my prayer experience mostly asking and thanking or also conversations and listening?</a:t>
            </a:r>
          </a:p>
          <a:p>
            <a:pPr marL="514350" indent="-514350">
              <a:buFont typeface="+mj-lt"/>
              <a:buAutoNum type="arabicPeriod"/>
            </a:pPr>
            <a:r>
              <a:rPr lang="en-US" sz="2200" dirty="0" smtClean="0">
                <a:solidFill>
                  <a:schemeClr val="bg1"/>
                </a:solidFill>
              </a:rPr>
              <a:t>How is grace “radical” in my life?  </a:t>
            </a:r>
          </a:p>
          <a:p>
            <a:pPr marL="514350" indent="-514350">
              <a:buFont typeface="+mj-lt"/>
              <a:buAutoNum type="arabicPeriod"/>
            </a:pPr>
            <a:r>
              <a:rPr lang="en-US" sz="2200" dirty="0" smtClean="0">
                <a:solidFill>
                  <a:schemeClr val="bg1"/>
                </a:solidFill>
              </a:rPr>
              <a:t>Do I rest easily and completely in the love of the Father?  Truly intimate?  Is there still fear in my life?  How has my earthly father shaped my experience of my heavenly father?</a:t>
            </a:r>
          </a:p>
          <a:p>
            <a:pPr marL="514350" indent="-514350">
              <a:buFont typeface="+mj-lt"/>
              <a:buAutoNum type="arabicPeriod"/>
            </a:pPr>
            <a:r>
              <a:rPr lang="en-US" sz="2200" dirty="0" smtClean="0">
                <a:solidFill>
                  <a:schemeClr val="bg1"/>
                </a:solidFill>
              </a:rPr>
              <a:t>Do I have a partnership with the Holy Spirit?  Is it like a dance?  </a:t>
            </a:r>
          </a:p>
          <a:p>
            <a:pPr marL="514350" indent="-514350">
              <a:buFont typeface="+mj-lt"/>
              <a:buAutoNum type="arabicPeriod"/>
            </a:pPr>
            <a:r>
              <a:rPr lang="en-US" sz="2200" dirty="0" smtClean="0">
                <a:solidFill>
                  <a:schemeClr val="bg1"/>
                </a:solidFill>
              </a:rPr>
              <a:t>Do I view myself and others (e.g., students) as image bearers of God?  Do I view myself and others being on a spiritual journey?  What difference has this made?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407DDA-50FA-49C6-80EA-1EC371F0ECA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590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24" y="365125"/>
            <a:ext cx="10018776" cy="1325563"/>
          </a:xfrm>
        </p:spPr>
        <p:txBody>
          <a:bodyPr/>
          <a:lstStyle/>
          <a:p>
            <a:r>
              <a:rPr lang="en-US" dirty="0" smtClean="0"/>
              <a:t>Implementing change </a:t>
            </a:r>
            <a:br>
              <a:rPr lang="en-US" dirty="0" smtClean="0"/>
            </a:br>
            <a:r>
              <a:rPr lang="en-US" dirty="0" smtClean="0"/>
              <a:t>(pp. 169-184)</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What will you examine in your personal life?</a:t>
            </a:r>
          </a:p>
          <a:p>
            <a:pPr lvl="1"/>
            <a:r>
              <a:rPr lang="en-US" dirty="0" smtClean="0"/>
              <a:t>people, </a:t>
            </a:r>
          </a:p>
          <a:p>
            <a:pPr lvl="1"/>
            <a:r>
              <a:rPr lang="en-US" dirty="0" smtClean="0"/>
              <a:t>practices, </a:t>
            </a:r>
          </a:p>
          <a:p>
            <a:pPr lvl="1"/>
            <a:r>
              <a:rPr lang="en-US" dirty="0" smtClean="0"/>
              <a:t>your classroom</a:t>
            </a:r>
          </a:p>
          <a:p>
            <a:pPr marL="514350" indent="-514350">
              <a:buFont typeface="+mj-lt"/>
              <a:buAutoNum type="arabicPeriod"/>
            </a:pPr>
            <a:r>
              <a:rPr lang="en-US" dirty="0" smtClean="0"/>
              <a:t>What changes will you seek for your classroom?</a:t>
            </a:r>
          </a:p>
          <a:p>
            <a:pPr lvl="1"/>
            <a:r>
              <a:rPr lang="en-US" dirty="0" smtClean="0"/>
              <a:t>resources, </a:t>
            </a:r>
          </a:p>
          <a:p>
            <a:pPr lvl="1"/>
            <a:r>
              <a:rPr lang="en-US" dirty="0" smtClean="0"/>
              <a:t>barriers, </a:t>
            </a:r>
          </a:p>
          <a:p>
            <a:pPr lvl="1"/>
            <a:r>
              <a:rPr lang="en-US" dirty="0" smtClean="0"/>
              <a:t>policies, </a:t>
            </a:r>
          </a:p>
          <a:p>
            <a:pPr lvl="1"/>
            <a:r>
              <a:rPr lang="en-US" dirty="0" smtClean="0"/>
              <a:t>procedures, </a:t>
            </a:r>
          </a:p>
          <a:p>
            <a:pPr lvl="1"/>
            <a:r>
              <a:rPr lang="en-US" dirty="0" smtClean="0"/>
              <a:t>planning, etc.</a:t>
            </a:r>
          </a:p>
          <a:p>
            <a:pPr marL="514350" indent="-514350">
              <a:buFont typeface="+mj-lt"/>
              <a:buAutoNum type="arabicPeriod"/>
            </a:pPr>
            <a:r>
              <a:rPr lang="en-US" dirty="0" smtClean="0"/>
              <a:t>What are some ways to “start small”?</a:t>
            </a: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12</a:t>
            </a:fld>
            <a:endParaRPr lang="en-US" dirty="0"/>
          </a:p>
        </p:txBody>
      </p:sp>
      <p:sp>
        <p:nvSpPr>
          <p:cNvPr id="5" name="Rounded Rectangle 4"/>
          <p:cNvSpPr/>
          <p:nvPr/>
        </p:nvSpPr>
        <p:spPr>
          <a:xfrm>
            <a:off x="8814816" y="190754"/>
            <a:ext cx="3145536" cy="1327150"/>
          </a:xfrm>
          <a:prstGeom prst="roundRect">
            <a:avLst/>
          </a:prstGeom>
          <a:solidFill>
            <a:srgbClr val="E24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5</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435987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868" y="356616"/>
            <a:ext cx="10064815" cy="1640659"/>
          </a:xfrm>
        </p:spPr>
        <p:txBody>
          <a:bodyPr>
            <a:normAutofit/>
          </a:bodyPr>
          <a:lstStyle/>
          <a:p>
            <a:r>
              <a:rPr lang="en-US" b="1" dirty="0" smtClean="0"/>
              <a:t>Classroom </a:t>
            </a:r>
            <a:r>
              <a:rPr lang="en-US" b="1" dirty="0"/>
              <a:t>Behavior and Discipline </a:t>
            </a:r>
            <a:r>
              <a:rPr lang="en-US" b="1" dirty="0" smtClean="0"/>
              <a:t/>
            </a:r>
            <a:br>
              <a:rPr lang="en-US" b="1" dirty="0" smtClean="0"/>
            </a:br>
            <a:r>
              <a:rPr lang="en-US" b="1" dirty="0" smtClean="0"/>
              <a:t>(</a:t>
            </a:r>
            <a:r>
              <a:rPr lang="en-US" b="1" dirty="0"/>
              <a:t>pp. 129-137</a:t>
            </a:r>
            <a:r>
              <a:rPr lang="en-US" b="1" dirty="0" smtClean="0"/>
              <a:t>)</a:t>
            </a:r>
            <a:endParaRPr lang="en-US" dirty="0"/>
          </a:p>
        </p:txBody>
      </p:sp>
      <p:sp>
        <p:nvSpPr>
          <p:cNvPr id="3" name="Content Placeholder 2"/>
          <p:cNvSpPr>
            <a:spLocks noGrp="1"/>
          </p:cNvSpPr>
          <p:nvPr>
            <p:ph idx="1"/>
          </p:nvPr>
        </p:nvSpPr>
        <p:spPr>
          <a:xfrm>
            <a:off x="847345" y="2119794"/>
            <a:ext cx="10357338" cy="4139088"/>
          </a:xfrm>
        </p:spPr>
        <p:txBody>
          <a:bodyPr>
            <a:normAutofit fontScale="70000" lnSpcReduction="20000"/>
          </a:bodyPr>
          <a:lstStyle/>
          <a:p>
            <a:pPr marL="514350" lvl="0" indent="-514350">
              <a:buFont typeface="+mj-lt"/>
              <a:buAutoNum type="arabicPeriod"/>
            </a:pPr>
            <a:r>
              <a:rPr lang="en-US" sz="3400" dirty="0" smtClean="0"/>
              <a:t>Task-focused vs. relationship-focused (</a:t>
            </a:r>
            <a:r>
              <a:rPr lang="en-US" sz="3400" dirty="0"/>
              <a:t>p. 129)</a:t>
            </a:r>
          </a:p>
          <a:p>
            <a:pPr marL="514350" lvl="0" indent="-514350">
              <a:buFont typeface="+mj-lt"/>
              <a:buAutoNum type="arabicPeriod"/>
            </a:pPr>
            <a:r>
              <a:rPr lang="en-US" sz="3400" dirty="0" smtClean="0"/>
              <a:t>Classroom management (“</a:t>
            </a:r>
            <a:r>
              <a:rPr lang="en-US" sz="3400" dirty="0"/>
              <a:t>systems of rewards and punishments</a:t>
            </a:r>
            <a:r>
              <a:rPr lang="en-US" sz="3400" dirty="0" smtClean="0"/>
              <a:t>” p</a:t>
            </a:r>
            <a:r>
              <a:rPr lang="en-US" sz="3400" dirty="0"/>
              <a:t>. 129</a:t>
            </a:r>
            <a:r>
              <a:rPr lang="en-US" sz="3400" dirty="0" smtClean="0"/>
              <a:t>) vs. Graham’s “</a:t>
            </a:r>
            <a:r>
              <a:rPr lang="en-US" sz="3400" dirty="0"/>
              <a:t>a better approach” (p. 130)?  </a:t>
            </a:r>
          </a:p>
          <a:p>
            <a:pPr marL="514350" lvl="0" indent="-514350">
              <a:buFont typeface="+mj-lt"/>
              <a:buAutoNum type="arabicPeriod"/>
            </a:pPr>
            <a:r>
              <a:rPr lang="en-US" sz="3400" dirty="0" smtClean="0"/>
              <a:t>Compliance </a:t>
            </a:r>
            <a:r>
              <a:rPr lang="en-US" sz="3400" dirty="0"/>
              <a:t>vs. True Community</a:t>
            </a:r>
          </a:p>
          <a:p>
            <a:pPr lvl="1"/>
            <a:r>
              <a:rPr lang="en-US" sz="3400" dirty="0"/>
              <a:t>Ensuring student “compliance” can include both “nice” teaching and “mean” teaching—enticing rewards and entertaining distractions keeping students from acting out or dire consequences guaranteed for acting out.  </a:t>
            </a:r>
          </a:p>
          <a:p>
            <a:pPr marL="514350" indent="-514350">
              <a:buFont typeface="+mj-lt"/>
              <a:buAutoNum type="arabicPeriod"/>
            </a:pPr>
            <a:r>
              <a:rPr lang="en-US" sz="3400" dirty="0"/>
              <a:t>But Graham advocates “moving beyond compliance” (p. 130) to “true community” (pp. 131-133</a:t>
            </a:r>
            <a:r>
              <a:rPr lang="en-US" sz="3400" dirty="0" smtClean="0"/>
              <a:t>).</a:t>
            </a:r>
          </a:p>
          <a:p>
            <a:pPr marL="457200" indent="-457200">
              <a:buFont typeface="+mj-lt"/>
              <a:buAutoNum type="arabicPeriod"/>
            </a:pPr>
            <a:r>
              <a:rPr lang="en-US" sz="3400" dirty="0" smtClean="0"/>
              <a:t>Role </a:t>
            </a:r>
            <a:r>
              <a:rPr lang="en-US" sz="3400" dirty="0"/>
              <a:t>of the learner vs. role of teacher in a true community classroom (pp. 133-135</a:t>
            </a:r>
            <a:r>
              <a:rPr lang="en-US" sz="3400" dirty="0" smtClean="0"/>
              <a:t>)</a:t>
            </a:r>
          </a:p>
          <a:p>
            <a:pPr marL="457200" indent="-457200">
              <a:buFont typeface="+mj-lt"/>
              <a:buAutoNum type="arabicPeriod"/>
            </a:pPr>
            <a:r>
              <a:rPr lang="en-US" sz="3400" dirty="0" smtClean="0"/>
              <a:t>“</a:t>
            </a:r>
            <a:r>
              <a:rPr lang="en-US" sz="3400" dirty="0"/>
              <a:t>Teaching </a:t>
            </a:r>
            <a:r>
              <a:rPr lang="en-US" sz="3400" dirty="0" err="1"/>
              <a:t>redemptively</a:t>
            </a:r>
            <a:r>
              <a:rPr lang="en-US" sz="3400" dirty="0"/>
              <a:t>” (pp. </a:t>
            </a:r>
            <a:r>
              <a:rPr lang="en-US" sz="3400" dirty="0" smtClean="0"/>
              <a:t>135-137 – example of the “cast” sheep)</a:t>
            </a:r>
            <a:endParaRPr lang="en-US" sz="3400" dirty="0"/>
          </a:p>
          <a:p>
            <a:pPr marL="514350" lvl="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2</a:t>
            </a:fld>
            <a:endParaRPr lang="en-US"/>
          </a:p>
        </p:txBody>
      </p:sp>
      <p:sp>
        <p:nvSpPr>
          <p:cNvPr id="6" name="Rounded Rectangle 5"/>
          <p:cNvSpPr/>
          <p:nvPr/>
        </p:nvSpPr>
        <p:spPr>
          <a:xfrm>
            <a:off x="8814816" y="190754"/>
            <a:ext cx="3145536" cy="1327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1</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3472784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868" y="420624"/>
            <a:ext cx="10064815" cy="1576651"/>
          </a:xfrm>
        </p:spPr>
        <p:txBody>
          <a:bodyPr>
            <a:normAutofit/>
          </a:bodyPr>
          <a:lstStyle/>
          <a:p>
            <a:r>
              <a:rPr lang="en-US" b="1" dirty="0" smtClean="0"/>
              <a:t>Classroom </a:t>
            </a:r>
            <a:r>
              <a:rPr lang="en-US" b="1" dirty="0"/>
              <a:t>Behavior and Discipline </a:t>
            </a:r>
            <a:r>
              <a:rPr lang="en-US" b="1" dirty="0" smtClean="0"/>
              <a:t/>
            </a:r>
            <a:br>
              <a:rPr lang="en-US" b="1" dirty="0" smtClean="0"/>
            </a:br>
            <a:r>
              <a:rPr lang="en-US" b="1" dirty="0" smtClean="0"/>
              <a:t>(</a:t>
            </a:r>
            <a:r>
              <a:rPr lang="en-US" b="1" dirty="0"/>
              <a:t>pp. 129-137</a:t>
            </a:r>
            <a:r>
              <a:rPr lang="en-US" b="1" dirty="0" smtClean="0"/>
              <a:t>)</a:t>
            </a:r>
            <a:endParaRPr lang="en-US" dirty="0"/>
          </a:p>
        </p:txBody>
      </p:sp>
      <p:sp>
        <p:nvSpPr>
          <p:cNvPr id="3" name="Content Placeholder 2"/>
          <p:cNvSpPr>
            <a:spLocks noGrp="1"/>
          </p:cNvSpPr>
          <p:nvPr>
            <p:ph idx="1"/>
          </p:nvPr>
        </p:nvSpPr>
        <p:spPr>
          <a:xfrm>
            <a:off x="847345" y="2119794"/>
            <a:ext cx="10357338" cy="4139088"/>
          </a:xfrm>
        </p:spPr>
        <p:txBody>
          <a:bodyPr>
            <a:normAutofit fontScale="70000" lnSpcReduction="20000"/>
          </a:bodyPr>
          <a:lstStyle/>
          <a:p>
            <a:pPr marL="514350" lvl="0" indent="-514350">
              <a:buFont typeface="+mj-lt"/>
              <a:buAutoNum type="arabicPeriod"/>
            </a:pPr>
            <a:r>
              <a:rPr lang="en-US" dirty="0"/>
              <a:t>Would you say Graham is more task-focused or relationship-focused in his philosophy of classroom management?  (p. 129)</a:t>
            </a:r>
          </a:p>
          <a:p>
            <a:pPr marL="514350" lvl="0" indent="-514350">
              <a:buFont typeface="+mj-lt"/>
              <a:buAutoNum type="arabicPeriod"/>
            </a:pPr>
            <a:r>
              <a:rPr lang="en-US" dirty="0"/>
              <a:t>What does he seem to think of “systems of rewards and punishments”?  (p. 129)  Why does he think this way?</a:t>
            </a:r>
          </a:p>
          <a:p>
            <a:pPr marL="514350" lvl="0" indent="-514350">
              <a:buFont typeface="+mj-lt"/>
              <a:buAutoNum type="arabicPeriod"/>
            </a:pPr>
            <a:r>
              <a:rPr lang="en-US" dirty="0"/>
              <a:t>Recall a teacher you had that seemed to focus more on the fallen nature of the students (p. 130).  What was that classroom like?  </a:t>
            </a:r>
          </a:p>
          <a:p>
            <a:pPr marL="514350" lvl="0" indent="-514350">
              <a:buFont typeface="+mj-lt"/>
              <a:buAutoNum type="arabicPeriod"/>
            </a:pPr>
            <a:r>
              <a:rPr lang="en-US" dirty="0"/>
              <a:t>Did you ever have a teacher who seemed to focus most on the “created potential” of students instead of their </a:t>
            </a:r>
            <a:r>
              <a:rPr lang="en-US" dirty="0" err="1"/>
              <a:t>fallenness</a:t>
            </a:r>
            <a:r>
              <a:rPr lang="en-US" dirty="0"/>
              <a:t> (p. 130)?  What was that classroom like?  </a:t>
            </a:r>
          </a:p>
          <a:p>
            <a:pPr marL="514350" lvl="0" indent="-514350">
              <a:buFont typeface="+mj-lt"/>
              <a:buAutoNum type="arabicPeriod"/>
            </a:pPr>
            <a:r>
              <a:rPr lang="en-US" dirty="0"/>
              <a:t>Have you had teachers who seem successful with what Graham calls “a better approach” (p. 130)?  What were those classrooms like</a:t>
            </a:r>
            <a:r>
              <a:rPr lang="en-US" dirty="0" smtClean="0"/>
              <a:t>?</a:t>
            </a:r>
          </a:p>
          <a:p>
            <a:pPr marL="514350" lvl="0" indent="-514350">
              <a:buFont typeface="+mj-lt"/>
              <a:buAutoNum type="arabicPeriod" startAt="6"/>
            </a:pPr>
            <a:r>
              <a:rPr lang="en-US" dirty="0"/>
              <a:t>What do you see as the role of the learner and the role of teacher in a true community classroom (pp. 133-135)?  </a:t>
            </a:r>
          </a:p>
          <a:p>
            <a:pPr marL="514350" lvl="0" indent="-514350">
              <a:buFont typeface="+mj-lt"/>
              <a:buAutoNum type="arabicPeriod" startAt="6"/>
            </a:pPr>
            <a:r>
              <a:rPr lang="en-US" dirty="0"/>
              <a:t>How does a compliance approach “undermine the Gospel” (p. 135)?</a:t>
            </a:r>
          </a:p>
          <a:p>
            <a:pPr marL="514350" lvl="0" indent="-514350">
              <a:buFont typeface="+mj-lt"/>
              <a:buAutoNum type="arabicPeriod" startAt="6"/>
            </a:pPr>
            <a:r>
              <a:rPr lang="en-US" dirty="0"/>
              <a:t>What does “teaching </a:t>
            </a:r>
            <a:r>
              <a:rPr lang="en-US" dirty="0" err="1"/>
              <a:t>redemptively</a:t>
            </a:r>
            <a:r>
              <a:rPr lang="en-US" dirty="0"/>
              <a:t>” mean for you?  (pp. 135-137)</a:t>
            </a:r>
          </a:p>
          <a:p>
            <a:pPr marL="514350" lvl="0" indent="-514350">
              <a:buFont typeface="+mj-lt"/>
              <a:buAutoNum type="arabicPeriod"/>
            </a:pPr>
            <a:endParaRPr lang="en-US" dirty="0"/>
          </a:p>
          <a:p>
            <a:pPr marL="514350" indent="-514350">
              <a:buFont typeface="+mj-lt"/>
              <a:buAutoNum type="arabicPeriod"/>
            </a:pPr>
            <a:endParaRPr lang="en-US" b="1" dirty="0" smtClean="0">
              <a:effectLst/>
            </a:endParaRPr>
          </a:p>
          <a:p>
            <a:pPr marL="514350" indent="-514350">
              <a:buFont typeface="+mj-lt"/>
              <a:buAutoNum type="arabicPeriod"/>
            </a:pPr>
            <a:endParaRPr lang="en-US" dirty="0" smtClean="0">
              <a:effectLst/>
            </a:endParaRPr>
          </a:p>
          <a:p>
            <a:endParaRPr lang="en-US" u="sng" dirty="0" smtClean="0">
              <a:effectLst/>
            </a:endParaRPr>
          </a:p>
          <a:p>
            <a:endParaRPr lang="en-US" dirty="0"/>
          </a:p>
        </p:txBody>
      </p:sp>
      <p:sp>
        <p:nvSpPr>
          <p:cNvPr id="5" name="Slide Number Placeholder 4"/>
          <p:cNvSpPr>
            <a:spLocks noGrp="1"/>
          </p:cNvSpPr>
          <p:nvPr>
            <p:ph type="sldNum" sz="quarter" idx="12"/>
          </p:nvPr>
        </p:nvSpPr>
        <p:spPr/>
        <p:txBody>
          <a:bodyPr/>
          <a:lstStyle/>
          <a:p>
            <a:fld id="{157281D6-7346-456E-9E1E-5EFA501C73AD}" type="slidenum">
              <a:rPr lang="en-US" smtClean="0"/>
              <a:t>3</a:t>
            </a:fld>
            <a:endParaRPr lang="en-US"/>
          </a:p>
        </p:txBody>
      </p:sp>
      <p:sp>
        <p:nvSpPr>
          <p:cNvPr id="6" name="Rounded Rectangle 5"/>
          <p:cNvSpPr/>
          <p:nvPr/>
        </p:nvSpPr>
        <p:spPr>
          <a:xfrm>
            <a:off x="8814816" y="190754"/>
            <a:ext cx="3145536" cy="1327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1</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215003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fbcdn-sphotos-g-a.akamaihd.net/hphotos-ak-xpt1/v/t1.0-9/11138617_660676927519_7511662120387258019_n.jpg?oh=08ea9467fcf78b3ea6d6ac3ef046643c&amp;oe=55982D20&amp;__gda__=1437619324_69b858c129cc5d1d413219195c08319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0"/>
            <a:ext cx="12192001" cy="68684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157984" y="365125"/>
            <a:ext cx="5793824" cy="1325563"/>
          </a:xfrm>
        </p:spPr>
        <p:txBody>
          <a:bodyPr>
            <a:normAutofit fontScale="90000"/>
          </a:bodyPr>
          <a:lstStyle/>
          <a:p>
            <a:pPr marL="55563"/>
            <a:r>
              <a:rPr lang="en-US" sz="4800" dirty="0" smtClean="0">
                <a:solidFill>
                  <a:schemeClr val="bg1"/>
                </a:solidFill>
                <a:latin typeface="Arial Black" panose="020B0A04020102020204" pitchFamily="34" charset="0"/>
              </a:rPr>
              <a:t>Advice from Graham</a:t>
            </a:r>
            <a:endParaRPr lang="en-US" sz="4800" dirty="0">
              <a:solidFill>
                <a:schemeClr val="bg1"/>
              </a:solidFill>
              <a:latin typeface="Arial Black" panose="020B0A04020102020204" pitchFamily="34" charset="0"/>
            </a:endParaRPr>
          </a:p>
        </p:txBody>
      </p:sp>
      <p:sp>
        <p:nvSpPr>
          <p:cNvPr id="6" name="Rectangle 5"/>
          <p:cNvSpPr/>
          <p:nvPr/>
        </p:nvSpPr>
        <p:spPr>
          <a:xfrm>
            <a:off x="829630" y="1690688"/>
            <a:ext cx="10779777" cy="4892132"/>
          </a:xfrm>
          <a:prstGeom prst="rect">
            <a:avLst/>
          </a:prstGeom>
          <a:solidFill>
            <a:schemeClr val="bg2">
              <a:lumMod val="1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sz="half" idx="1"/>
          </p:nvPr>
        </p:nvSpPr>
        <p:spPr/>
        <p:txBody>
          <a:bodyPr>
            <a:noAutofit/>
          </a:bodyPr>
          <a:lstStyle/>
          <a:p>
            <a:pPr marL="514350" indent="-514350">
              <a:buFont typeface="+mj-lt"/>
              <a:buAutoNum type="arabicPeriod"/>
            </a:pPr>
            <a:r>
              <a:rPr lang="en-US" sz="2500" dirty="0" smtClean="0">
                <a:solidFill>
                  <a:schemeClr val="bg1"/>
                </a:solidFill>
              </a:rPr>
              <a:t>Avoid the teacher’s lounge</a:t>
            </a:r>
          </a:p>
          <a:p>
            <a:pPr marL="514350" indent="-514350">
              <a:buFont typeface="+mj-lt"/>
              <a:buAutoNum type="arabicPeriod"/>
            </a:pPr>
            <a:r>
              <a:rPr lang="en-US" sz="2500" dirty="0" smtClean="0">
                <a:solidFill>
                  <a:schemeClr val="bg1"/>
                </a:solidFill>
              </a:rPr>
              <a:t>Be </a:t>
            </a:r>
            <a:r>
              <a:rPr lang="en-US" sz="2500" dirty="0">
                <a:solidFill>
                  <a:schemeClr val="bg1"/>
                </a:solidFill>
              </a:rPr>
              <a:t>in conversation with </a:t>
            </a:r>
            <a:r>
              <a:rPr lang="en-US" sz="2500" dirty="0" smtClean="0">
                <a:solidFill>
                  <a:schemeClr val="bg1"/>
                </a:solidFill>
              </a:rPr>
              <a:t>God </a:t>
            </a:r>
            <a:br>
              <a:rPr lang="en-US" sz="2500" dirty="0" smtClean="0">
                <a:solidFill>
                  <a:schemeClr val="bg1"/>
                </a:solidFill>
              </a:rPr>
            </a:br>
            <a:r>
              <a:rPr lang="en-US" sz="2500" dirty="0" smtClean="0">
                <a:solidFill>
                  <a:schemeClr val="bg1"/>
                </a:solidFill>
              </a:rPr>
              <a:t>(vs. be right with God)</a:t>
            </a:r>
          </a:p>
          <a:p>
            <a:pPr marL="514350" indent="-514350">
              <a:buFont typeface="+mj-lt"/>
              <a:buAutoNum type="arabicPeriod"/>
            </a:pPr>
            <a:r>
              <a:rPr lang="en-US" sz="2500" dirty="0" smtClean="0">
                <a:solidFill>
                  <a:schemeClr val="bg1"/>
                </a:solidFill>
              </a:rPr>
              <a:t>Rest in Jesus.</a:t>
            </a:r>
          </a:p>
          <a:p>
            <a:pPr marL="514350" indent="-514350">
              <a:buFont typeface="+mj-lt"/>
              <a:buAutoNum type="arabicPeriod"/>
            </a:pPr>
            <a:r>
              <a:rPr lang="en-US" sz="2500" dirty="0" smtClean="0">
                <a:solidFill>
                  <a:schemeClr val="bg1"/>
                </a:solidFill>
              </a:rPr>
              <a:t>Be in partnership with the Spirit to avoid “performance” and “productivity” problems  (p. 149).</a:t>
            </a:r>
          </a:p>
          <a:p>
            <a:pPr marL="514350" indent="-514350">
              <a:buFont typeface="+mj-lt"/>
              <a:buAutoNum type="arabicPeriod"/>
            </a:pPr>
            <a:r>
              <a:rPr lang="en-US" sz="2500" dirty="0" smtClean="0">
                <a:solidFill>
                  <a:schemeClr val="bg1"/>
                </a:solidFill>
              </a:rPr>
              <a:t>Be in the moment (like Graham at his monastery experience, p. 152).</a:t>
            </a:r>
          </a:p>
          <a:p>
            <a:pPr marL="514350" indent="-514350">
              <a:buFont typeface="+mj-lt"/>
              <a:buAutoNum type="arabicPeriod"/>
            </a:pPr>
            <a:r>
              <a:rPr lang="en-US" sz="2500" dirty="0">
                <a:solidFill>
                  <a:schemeClr val="bg1"/>
                </a:solidFill>
              </a:rPr>
              <a:t>Don’t ignore the Sabbath.</a:t>
            </a:r>
          </a:p>
          <a:p>
            <a:pPr marL="514350" indent="-514350">
              <a:buFont typeface="+mj-lt"/>
              <a:buAutoNum type="arabicPeriod"/>
            </a:pPr>
            <a:endParaRPr lang="en-US" sz="2600" dirty="0" smtClean="0">
              <a:solidFill>
                <a:schemeClr val="bg1"/>
              </a:solidFill>
            </a:endParaRPr>
          </a:p>
        </p:txBody>
      </p:sp>
      <p:sp>
        <p:nvSpPr>
          <p:cNvPr id="5" name="Content Placeholder 4"/>
          <p:cNvSpPr>
            <a:spLocks noGrp="1"/>
          </p:cNvSpPr>
          <p:nvPr>
            <p:ph sz="half" idx="2"/>
          </p:nvPr>
        </p:nvSpPr>
        <p:spPr>
          <a:xfrm>
            <a:off x="6172199" y="1825624"/>
            <a:ext cx="5529805" cy="4895851"/>
          </a:xfrm>
        </p:spPr>
        <p:txBody>
          <a:bodyPr>
            <a:normAutofit/>
          </a:bodyPr>
          <a:lstStyle/>
          <a:p>
            <a:pPr marL="514350" indent="-514350">
              <a:buFont typeface="+mj-lt"/>
              <a:buAutoNum type="arabicPeriod" startAt="6"/>
            </a:pPr>
            <a:endParaRPr lang="en-US" sz="2600" dirty="0">
              <a:solidFill>
                <a:schemeClr val="bg1"/>
              </a:solidFill>
            </a:endParaRPr>
          </a:p>
          <a:p>
            <a:pPr marL="514350" indent="-514350">
              <a:buFont typeface="+mj-lt"/>
              <a:buAutoNum type="arabicPeriod" startAt="7"/>
            </a:pPr>
            <a:r>
              <a:rPr lang="en-US" sz="2500" dirty="0" smtClean="0">
                <a:solidFill>
                  <a:schemeClr val="bg1"/>
                </a:solidFill>
              </a:rPr>
              <a:t>Find </a:t>
            </a:r>
            <a:r>
              <a:rPr lang="en-US" sz="2500" dirty="0">
                <a:solidFill>
                  <a:schemeClr val="bg1"/>
                </a:solidFill>
              </a:rPr>
              <a:t>a safe place.</a:t>
            </a:r>
          </a:p>
          <a:p>
            <a:pPr marL="514350" indent="-514350">
              <a:buFont typeface="+mj-lt"/>
              <a:buAutoNum type="arabicPeriod" startAt="7"/>
            </a:pPr>
            <a:r>
              <a:rPr lang="en-US" sz="2500" dirty="0">
                <a:solidFill>
                  <a:schemeClr val="bg1"/>
                </a:solidFill>
              </a:rPr>
              <a:t>Find soul friend(s).</a:t>
            </a:r>
          </a:p>
          <a:p>
            <a:pPr marL="514350" indent="-514350">
              <a:buFont typeface="+mj-lt"/>
              <a:buAutoNum type="arabicPeriod" startAt="7"/>
            </a:pPr>
            <a:r>
              <a:rPr lang="en-US" sz="2500" dirty="0">
                <a:solidFill>
                  <a:schemeClr val="bg1"/>
                </a:solidFill>
              </a:rPr>
              <a:t>Get a small group.</a:t>
            </a:r>
          </a:p>
          <a:p>
            <a:pPr marL="514350" indent="-514350">
              <a:buFont typeface="+mj-lt"/>
              <a:buAutoNum type="arabicPeriod" startAt="7"/>
            </a:pPr>
            <a:r>
              <a:rPr lang="en-US" sz="2500" dirty="0">
                <a:solidFill>
                  <a:schemeClr val="bg1"/>
                </a:solidFill>
              </a:rPr>
              <a:t>Examine your life.  </a:t>
            </a:r>
          </a:p>
          <a:p>
            <a:pPr marL="514350" indent="-514350">
              <a:buFont typeface="+mj-lt"/>
              <a:buAutoNum type="arabicPeriod" startAt="7"/>
            </a:pPr>
            <a:r>
              <a:rPr lang="en-US" sz="2500" dirty="0">
                <a:solidFill>
                  <a:schemeClr val="bg1"/>
                </a:solidFill>
              </a:rPr>
              <a:t>It’s never too late to change things.  [But it’s best to start off with good habits</a:t>
            </a:r>
            <a:r>
              <a:rPr lang="en-US" sz="2500" dirty="0" smtClean="0">
                <a:solidFill>
                  <a:schemeClr val="bg1"/>
                </a:solidFill>
              </a:rPr>
              <a:t>.]  (Teachers under stress revert to how they were taught.)</a:t>
            </a:r>
            <a:endParaRPr lang="en-US" sz="2500" dirty="0">
              <a:solidFill>
                <a:schemeClr val="bg1"/>
              </a:solidFill>
            </a:endParaRPr>
          </a:p>
          <a:p>
            <a:pPr marL="514350" indent="-514350">
              <a:buFont typeface="+mj-lt"/>
              <a:buAutoNum type="arabicPeriod" startAt="7"/>
            </a:pPr>
            <a:r>
              <a:rPr lang="en-US" sz="2500" dirty="0">
                <a:solidFill>
                  <a:schemeClr val="bg1"/>
                </a:solidFill>
              </a:rPr>
              <a:t>Start small – one unit</a:t>
            </a:r>
            <a:r>
              <a:rPr lang="en-US" sz="2500" dirty="0" smtClean="0">
                <a:solidFill>
                  <a:schemeClr val="bg1"/>
                </a:solidFill>
              </a:rPr>
              <a:t>/ subject/class </a:t>
            </a:r>
            <a:r>
              <a:rPr lang="en-US" sz="2500" dirty="0">
                <a:solidFill>
                  <a:schemeClr val="bg1"/>
                </a:solidFill>
              </a:rPr>
              <a:t>period at a time.</a:t>
            </a:r>
          </a:p>
          <a:p>
            <a:endParaRPr lang="en-US" dirty="0"/>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407DDA-50FA-49C6-80EA-1EC371F0ECA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1808" y="217488"/>
            <a:ext cx="3948895" cy="197444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4423" y="70401"/>
            <a:ext cx="1755223" cy="1755223"/>
          </a:xfrm>
          <a:prstGeom prst="rect">
            <a:avLst/>
          </a:prstGeom>
        </p:spPr>
      </p:pic>
    </p:spTree>
    <p:extLst>
      <p:ext uri="{BB962C8B-B14F-4D97-AF65-F5344CB8AC3E}">
        <p14:creationId xmlns:p14="http://schemas.microsoft.com/office/powerpoint/2010/main" val="3215485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008" y="365125"/>
            <a:ext cx="10146792" cy="1655699"/>
          </a:xfrm>
        </p:spPr>
        <p:txBody>
          <a:bodyPr/>
          <a:lstStyle/>
          <a:p>
            <a:r>
              <a:rPr lang="en-US" b="1" dirty="0"/>
              <a:t>Part 5: Being a friend with God—Chap. </a:t>
            </a:r>
            <a:r>
              <a:rPr lang="en-US" b="1" dirty="0"/>
              <a:t>15</a:t>
            </a:r>
            <a:r>
              <a:rPr lang="en-US" dirty="0" smtClean="0">
                <a:solidFill>
                  <a:schemeClr val="accent2">
                    <a:lumMod val="50000"/>
                  </a:schemeClr>
                </a:solidFill>
              </a:rPr>
              <a:t/>
            </a:r>
            <a:br>
              <a:rPr lang="en-US" dirty="0" smtClean="0">
                <a:solidFill>
                  <a:schemeClr val="accent2">
                    <a:lumMod val="50000"/>
                  </a:schemeClr>
                </a:solidFill>
              </a:rPr>
            </a:br>
            <a:r>
              <a:rPr lang="en-US" sz="4000" dirty="0" smtClean="0"/>
              <a:t>John </a:t>
            </a:r>
            <a:r>
              <a:rPr lang="en-US" sz="4000" dirty="0"/>
              <a:t>15: </a:t>
            </a:r>
            <a:r>
              <a:rPr lang="en-US" sz="4000" dirty="0" smtClean="0"/>
              <a:t>12-17</a:t>
            </a:r>
            <a:endParaRPr lang="en-US" sz="4000" dirty="0"/>
          </a:p>
        </p:txBody>
      </p:sp>
      <p:sp>
        <p:nvSpPr>
          <p:cNvPr id="3" name="Content Placeholder 2"/>
          <p:cNvSpPr>
            <a:spLocks noGrp="1"/>
          </p:cNvSpPr>
          <p:nvPr>
            <p:ph idx="1"/>
          </p:nvPr>
        </p:nvSpPr>
        <p:spPr>
          <a:xfrm>
            <a:off x="960120" y="2020825"/>
            <a:ext cx="10393679" cy="4156138"/>
          </a:xfrm>
        </p:spPr>
        <p:txBody>
          <a:bodyPr>
            <a:normAutofit fontScale="85000" lnSpcReduction="20000"/>
          </a:bodyPr>
          <a:lstStyle/>
          <a:p>
            <a:pPr>
              <a:lnSpc>
                <a:spcPct val="110000"/>
              </a:lnSpc>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My command is this: Love each other as I have loved you. Greater love has no one than this: to lay down one’s life for one’s friends.  You are my </a:t>
            </a:r>
            <a:r>
              <a:rPr lang="en-US" sz="3200" u="sng" dirty="0">
                <a:latin typeface="Times New Roman" panose="02020603050405020304" pitchFamily="18" charset="0"/>
                <a:cs typeface="Times New Roman" panose="02020603050405020304" pitchFamily="18" charset="0"/>
              </a:rPr>
              <a:t>friends</a:t>
            </a:r>
            <a:r>
              <a:rPr lang="en-US" sz="3200" dirty="0">
                <a:latin typeface="Times New Roman" panose="02020603050405020304" pitchFamily="18" charset="0"/>
                <a:cs typeface="Times New Roman" panose="02020603050405020304" pitchFamily="18" charset="0"/>
              </a:rPr>
              <a:t> if you do what I command.  I no longer call you servants, because a servant does not know his master’s business. </a:t>
            </a:r>
            <a:endParaRPr lang="en-US" sz="3200" dirty="0" smtClean="0">
              <a:latin typeface="Times New Roman" panose="02020603050405020304" pitchFamily="18" charset="0"/>
              <a:cs typeface="Times New Roman" panose="02020603050405020304" pitchFamily="18" charset="0"/>
            </a:endParaRPr>
          </a:p>
          <a:p>
            <a:pPr>
              <a:lnSpc>
                <a:spcPct val="110000"/>
              </a:lnSpc>
            </a:pPr>
            <a:r>
              <a:rPr lang="en-US" sz="3200" dirty="0" smtClean="0">
                <a:latin typeface="Times New Roman" panose="02020603050405020304" pitchFamily="18" charset="0"/>
                <a:cs typeface="Times New Roman" panose="02020603050405020304" pitchFamily="18" charset="0"/>
              </a:rPr>
              <a:t>Instead</a:t>
            </a:r>
            <a:r>
              <a:rPr lang="en-US" sz="3200" dirty="0">
                <a:latin typeface="Times New Roman" panose="02020603050405020304" pitchFamily="18" charset="0"/>
                <a:cs typeface="Times New Roman" panose="02020603050405020304" pitchFamily="18" charset="0"/>
              </a:rPr>
              <a:t>, I have called you </a:t>
            </a:r>
            <a:r>
              <a:rPr lang="en-US" sz="3200" u="sng" dirty="0">
                <a:latin typeface="Times New Roman" panose="02020603050405020304" pitchFamily="18" charset="0"/>
                <a:cs typeface="Times New Roman" panose="02020603050405020304" pitchFamily="18" charset="0"/>
              </a:rPr>
              <a:t>friends</a:t>
            </a:r>
            <a:r>
              <a:rPr lang="en-US" sz="3200" dirty="0">
                <a:latin typeface="Times New Roman" panose="02020603050405020304" pitchFamily="18" charset="0"/>
                <a:cs typeface="Times New Roman" panose="02020603050405020304" pitchFamily="18" charset="0"/>
              </a:rPr>
              <a:t>, for everything that I learned from my Father I have made known to you.  You did not choose me, but I chose you and appointed you so that you might go and bear fruit—fruit that will last—and so that whatever you ask in my name the Father will give you. </a:t>
            </a:r>
            <a:endParaRPr lang="en-US" sz="3200" dirty="0" smtClean="0">
              <a:latin typeface="Times New Roman" panose="02020603050405020304" pitchFamily="18" charset="0"/>
              <a:cs typeface="Times New Roman" panose="02020603050405020304" pitchFamily="18" charset="0"/>
            </a:endParaRPr>
          </a:p>
          <a:p>
            <a:pPr>
              <a:lnSpc>
                <a:spcPct val="110000"/>
              </a:lnSpc>
            </a:pPr>
            <a:r>
              <a:rPr lang="en-US" sz="3200" dirty="0" smtClean="0">
                <a:latin typeface="Times New Roman" panose="02020603050405020304" pitchFamily="18" charset="0"/>
                <a:cs typeface="Times New Roman" panose="02020603050405020304" pitchFamily="18" charset="0"/>
              </a:rPr>
              <a:t>This </a:t>
            </a:r>
            <a:r>
              <a:rPr lang="en-US" sz="3200" dirty="0">
                <a:latin typeface="Times New Roman" panose="02020603050405020304" pitchFamily="18" charset="0"/>
                <a:cs typeface="Times New Roman" panose="02020603050405020304" pitchFamily="18" charset="0"/>
              </a:rPr>
              <a:t>is my command: Love each other."</a:t>
            </a: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5</a:t>
            </a:fld>
            <a:endParaRPr lang="en-US" dirty="0"/>
          </a:p>
        </p:txBody>
      </p:sp>
    </p:spTree>
    <p:extLst>
      <p:ext uri="{BB962C8B-B14F-4D97-AF65-F5344CB8AC3E}">
        <p14:creationId xmlns:p14="http://schemas.microsoft.com/office/powerpoint/2010/main" val="1416411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scontent-ord.xx.fbcdn.net/hphotos-xtf1/v/t1.0-9/10359386_660676747879_8857093602971012047_n.jpg?oh=7fb7c597a67ced2306012fa930ff1ee5&amp;oe=55A5745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1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38199" y="1360810"/>
            <a:ext cx="10389243" cy="5360665"/>
          </a:xfrm>
          <a:prstGeom prst="rect">
            <a:avLst/>
          </a:prstGeom>
          <a:solidFill>
            <a:schemeClr val="bg2">
              <a:lumMod val="10000"/>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995685"/>
          </a:xfrm>
        </p:spPr>
        <p:txBody>
          <a:bodyPr>
            <a:normAutofit fontScale="90000"/>
          </a:bodyPr>
          <a:lstStyle/>
          <a:p>
            <a:r>
              <a:rPr lang="en-US" sz="4800" dirty="0">
                <a:solidFill>
                  <a:schemeClr val="accent2">
                    <a:lumMod val="50000"/>
                  </a:schemeClr>
                </a:solidFill>
                <a:latin typeface="+mn-lt"/>
              </a:rPr>
              <a:t>Part 5: </a:t>
            </a:r>
            <a:r>
              <a:rPr lang="en-US" sz="4800" dirty="0" smtClean="0">
                <a:solidFill>
                  <a:schemeClr val="accent2">
                    <a:lumMod val="50000"/>
                  </a:schemeClr>
                </a:solidFill>
                <a:latin typeface="+mn-lt"/>
              </a:rPr>
              <a:t>Being a friend with God—Chap. 15</a:t>
            </a:r>
            <a:endParaRPr lang="en-US" sz="4800" dirty="0">
              <a:solidFill>
                <a:schemeClr val="accent2">
                  <a:lumMod val="50000"/>
                </a:schemeClr>
              </a:solidFill>
              <a:latin typeface="+mn-lt"/>
            </a:endParaRPr>
          </a:p>
        </p:txBody>
      </p:sp>
      <p:sp>
        <p:nvSpPr>
          <p:cNvPr id="3" name="Content Placeholder 2"/>
          <p:cNvSpPr>
            <a:spLocks noGrp="1"/>
          </p:cNvSpPr>
          <p:nvPr>
            <p:ph idx="1"/>
          </p:nvPr>
        </p:nvSpPr>
        <p:spPr>
          <a:xfrm>
            <a:off x="335666" y="1360810"/>
            <a:ext cx="10891776" cy="5167311"/>
          </a:xfrm>
        </p:spPr>
        <p:txBody>
          <a:bodyPr>
            <a:noAutofit/>
          </a:bodyPr>
          <a:lstStyle/>
          <a:p>
            <a:pPr marL="514350" indent="-514350">
              <a:buFont typeface="+mj-lt"/>
              <a:buAutoNum type="arabicPeriod"/>
            </a:pPr>
            <a:r>
              <a:rPr lang="en-US" sz="2000" dirty="0" smtClean="0">
                <a:solidFill>
                  <a:schemeClr val="bg1"/>
                </a:solidFill>
              </a:rPr>
              <a:t>What are some standard ways we picture (think of) God?  Why?  </a:t>
            </a:r>
          </a:p>
          <a:p>
            <a:pPr marL="514350" indent="-514350">
              <a:buFont typeface="+mj-lt"/>
              <a:buAutoNum type="arabicPeriod"/>
            </a:pPr>
            <a:r>
              <a:rPr lang="en-US" sz="2000" dirty="0" smtClean="0">
                <a:solidFill>
                  <a:schemeClr val="bg1"/>
                </a:solidFill>
              </a:rPr>
              <a:t>How does being a friend with God help someone be an effective teacher?</a:t>
            </a:r>
          </a:p>
          <a:p>
            <a:pPr marL="514350" indent="-514350">
              <a:buFont typeface="+mj-lt"/>
              <a:buAutoNum type="arabicPeriod"/>
            </a:pPr>
            <a:r>
              <a:rPr lang="en-US" sz="2000" dirty="0" smtClean="0">
                <a:solidFill>
                  <a:schemeClr val="bg1"/>
                </a:solidFill>
              </a:rPr>
              <a:t>Do the biblical precedents (p. 142) seem to support the idea of being a friend with God?  How do you feel about this idea?</a:t>
            </a:r>
          </a:p>
          <a:p>
            <a:pPr marL="514350" indent="-514350">
              <a:buFont typeface="+mj-lt"/>
              <a:buAutoNum type="arabicPeriod"/>
            </a:pPr>
            <a:r>
              <a:rPr lang="en-US" sz="2000" dirty="0" smtClean="0">
                <a:solidFill>
                  <a:schemeClr val="bg1"/>
                </a:solidFill>
              </a:rPr>
              <a:t>The KJV uses the phrase “fearing” God.  But Graham says he’s no longer afraid of God after becoming friends with God (p. 144).  Is there anything to puzzle out about this?</a:t>
            </a:r>
          </a:p>
          <a:p>
            <a:pPr marL="514350" indent="-514350">
              <a:buFont typeface="+mj-lt"/>
              <a:buAutoNum type="arabicPeriod"/>
            </a:pPr>
            <a:r>
              <a:rPr lang="en-US" sz="2000" dirty="0" smtClean="0">
                <a:solidFill>
                  <a:schemeClr val="bg1"/>
                </a:solidFill>
              </a:rPr>
              <a:t>What does Gary Moon mean when he says, “We settle for brief encounters instead of intimate dialogue and become content with the contract instead of enjoying communion.” (p. 145)?</a:t>
            </a:r>
          </a:p>
          <a:p>
            <a:pPr marL="514350" indent="-514350">
              <a:buFont typeface="+mj-lt"/>
              <a:buAutoNum type="arabicPeriod"/>
            </a:pPr>
            <a:r>
              <a:rPr lang="en-US" sz="2000" dirty="0" smtClean="0">
                <a:solidFill>
                  <a:schemeClr val="bg1"/>
                </a:solidFill>
              </a:rPr>
              <a:t>Is your prayer time mostly about petitions or actual conversations? (p. 146)</a:t>
            </a:r>
          </a:p>
          <a:p>
            <a:pPr marL="514350" indent="-514350">
              <a:buFont typeface="+mj-lt"/>
              <a:buAutoNum type="arabicPeriod"/>
            </a:pPr>
            <a:r>
              <a:rPr lang="en-US" sz="2000" dirty="0" smtClean="0">
                <a:solidFill>
                  <a:schemeClr val="bg1"/>
                </a:solidFill>
              </a:rPr>
              <a:t>Do you feel like you work </a:t>
            </a:r>
            <a:r>
              <a:rPr lang="en-US" sz="2000" i="1" dirty="0" smtClean="0">
                <a:solidFill>
                  <a:schemeClr val="bg1"/>
                </a:solidFill>
              </a:rPr>
              <a:t>for</a:t>
            </a:r>
            <a:r>
              <a:rPr lang="en-US" sz="2000" dirty="0" smtClean="0">
                <a:solidFill>
                  <a:schemeClr val="bg1"/>
                </a:solidFill>
              </a:rPr>
              <a:t> God or </a:t>
            </a:r>
            <a:r>
              <a:rPr lang="en-US" sz="2000" i="1" dirty="0" smtClean="0">
                <a:solidFill>
                  <a:schemeClr val="bg1"/>
                </a:solidFill>
              </a:rPr>
              <a:t>with</a:t>
            </a:r>
            <a:r>
              <a:rPr lang="en-US" sz="2000" dirty="0" smtClean="0">
                <a:solidFill>
                  <a:schemeClr val="bg1"/>
                </a:solidFill>
              </a:rPr>
              <a:t> God?  (p 147)</a:t>
            </a:r>
          </a:p>
          <a:p>
            <a:pPr marL="514350" indent="-514350">
              <a:buFont typeface="+mj-lt"/>
              <a:buAutoNum type="arabicPeriod"/>
            </a:pPr>
            <a:r>
              <a:rPr lang="en-US" sz="2000" dirty="0" smtClean="0">
                <a:solidFill>
                  <a:schemeClr val="bg1"/>
                </a:solidFill>
              </a:rPr>
              <a:t>Does it seem that God likes to engage your mind in helping to solve problems?  (p. 148)</a:t>
            </a:r>
          </a:p>
          <a:p>
            <a:pPr marL="514350" indent="-514350">
              <a:buFont typeface="+mj-lt"/>
              <a:buAutoNum type="arabicPeriod"/>
            </a:pPr>
            <a:r>
              <a:rPr lang="en-US" sz="2000" dirty="0" smtClean="0">
                <a:solidFill>
                  <a:schemeClr val="bg1"/>
                </a:solidFill>
              </a:rPr>
              <a:t>Do you tend to value productivity over rest?  (p. 148).  Do you have any really positive memories of “resting in Jesus”?  </a:t>
            </a:r>
          </a:p>
          <a:p>
            <a:pPr marL="514350" indent="-514350">
              <a:buFont typeface="+mj-lt"/>
              <a:buAutoNum type="arabicPeriod"/>
            </a:pPr>
            <a:r>
              <a:rPr lang="en-US" sz="2000" dirty="0" smtClean="0">
                <a:solidFill>
                  <a:schemeClr val="bg1"/>
                </a:solidFill>
              </a:rPr>
              <a:t>What aspects of this seem most relevant to teaching for you?  </a:t>
            </a:r>
          </a:p>
        </p:txBody>
      </p:sp>
      <p:sp>
        <p:nvSpPr>
          <p:cNvPr id="4" name="Slide Number Placeholder 3"/>
          <p:cNvSpPr>
            <a:spLocks noGrp="1"/>
          </p:cNvSpPr>
          <p:nvPr>
            <p:ph type="sldNum" sz="quarter" idx="12"/>
          </p:nvPr>
        </p:nvSpPr>
        <p:spPr/>
        <p:txBody>
          <a:bodyPr/>
          <a:lstStyle/>
          <a:p>
            <a:fld id="{2A407DDA-50FA-49C6-80EA-1EC371F0ECA0}" type="slidenum">
              <a:rPr lang="en-US" smtClean="0"/>
              <a:t>6</a:t>
            </a:fld>
            <a:endParaRPr lang="en-US"/>
          </a:p>
        </p:txBody>
      </p:sp>
    </p:spTree>
    <p:extLst>
      <p:ext uri="{BB962C8B-B14F-4D97-AF65-F5344CB8AC3E}">
        <p14:creationId xmlns:p14="http://schemas.microsoft.com/office/powerpoint/2010/main" val="15054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0" y="613459"/>
            <a:ext cx="10302240" cy="1481558"/>
          </a:xfrm>
        </p:spPr>
        <p:txBody>
          <a:bodyPr>
            <a:normAutofit fontScale="90000"/>
          </a:bodyPr>
          <a:lstStyle/>
          <a:p>
            <a:r>
              <a:rPr lang="en-US" sz="4000" dirty="0" smtClean="0"/>
              <a:t>Part 5:</a:t>
            </a:r>
            <a:br>
              <a:rPr lang="en-US" sz="4000" dirty="0" smtClean="0"/>
            </a:br>
            <a:r>
              <a:rPr lang="en-US" sz="4000" dirty="0" smtClean="0"/>
              <a:t>Looking </a:t>
            </a:r>
            <a:r>
              <a:rPr lang="en-US" sz="4000" dirty="0"/>
              <a:t>ahead ~ Faith </a:t>
            </a:r>
            <a:r>
              <a:rPr lang="en-US" sz="4000" dirty="0" smtClean="0"/>
              <a:t>development in </a:t>
            </a:r>
            <a:br>
              <a:rPr lang="en-US" sz="4000" dirty="0" smtClean="0"/>
            </a:br>
            <a:r>
              <a:rPr lang="en-US" sz="4000" dirty="0" smtClean="0"/>
              <a:t>adulthood (pp. 141-149)</a:t>
            </a:r>
            <a:endParaRPr lang="en-US" sz="4000" dirty="0"/>
          </a:p>
        </p:txBody>
      </p:sp>
      <p:sp>
        <p:nvSpPr>
          <p:cNvPr id="3" name="Content Placeholder 2"/>
          <p:cNvSpPr>
            <a:spLocks noGrp="1"/>
          </p:cNvSpPr>
          <p:nvPr>
            <p:ph idx="1"/>
          </p:nvPr>
        </p:nvSpPr>
        <p:spPr>
          <a:xfrm>
            <a:off x="838200" y="2095017"/>
            <a:ext cx="10515599" cy="4081945"/>
          </a:xfrm>
        </p:spPr>
        <p:txBody>
          <a:bodyPr>
            <a:normAutofit/>
          </a:bodyPr>
          <a:lstStyle/>
          <a:p>
            <a:pPr marL="514350" indent="-514350">
              <a:buAutoNum type="arabicPeriod"/>
            </a:pPr>
            <a:r>
              <a:rPr lang="en-US" sz="3200" dirty="0" smtClean="0"/>
              <a:t>What is your view of God? </a:t>
            </a:r>
          </a:p>
          <a:p>
            <a:pPr lvl="1"/>
            <a:r>
              <a:rPr lang="en-US" dirty="0" smtClean="0"/>
              <a:t>What picture would you pick to represent who God is to you?</a:t>
            </a:r>
          </a:p>
          <a:p>
            <a:pPr lvl="1"/>
            <a:r>
              <a:rPr lang="en-US" dirty="0" smtClean="0"/>
              <a:t>Can you picture being a friend of God?  (See </a:t>
            </a:r>
            <a:r>
              <a:rPr lang="en-US" dirty="0">
                <a:effectLst/>
              </a:rPr>
              <a:t>John 15: </a:t>
            </a:r>
            <a:r>
              <a:rPr lang="en-US" dirty="0" smtClean="0">
                <a:effectLst/>
              </a:rPr>
              <a:t>12-17 – next slide)</a:t>
            </a:r>
            <a:r>
              <a:rPr lang="en-US" dirty="0" smtClean="0"/>
              <a:t> </a:t>
            </a:r>
          </a:p>
          <a:p>
            <a:pPr marL="514350" indent="-514350">
              <a:buAutoNum type="arabicPeriod"/>
            </a:pPr>
            <a:r>
              <a:rPr lang="en-US" sz="3200" dirty="0" smtClean="0"/>
              <a:t>Why is your own relationship to God so important for a teacher?  </a:t>
            </a:r>
          </a:p>
          <a:p>
            <a:pPr lvl="1"/>
            <a:r>
              <a:rPr lang="en-US" sz="2800" dirty="0" smtClean="0"/>
              <a:t>What would Graham say?</a:t>
            </a:r>
          </a:p>
          <a:p>
            <a:pPr lvl="1"/>
            <a:r>
              <a:rPr lang="en-US" sz="2800" dirty="0" smtClean="0"/>
              <a:t>What would your spiritual mentors say?  </a:t>
            </a:r>
          </a:p>
          <a:p>
            <a:pPr lvl="1"/>
            <a:r>
              <a:rPr lang="en-US" sz="2800" dirty="0" smtClean="0"/>
              <a:t>How does this prepare you to be a more effective teacher?  </a:t>
            </a:r>
          </a:p>
        </p:txBody>
      </p:sp>
      <p:sp>
        <p:nvSpPr>
          <p:cNvPr id="4" name="Slide Number Placeholder 3"/>
          <p:cNvSpPr>
            <a:spLocks noGrp="1"/>
          </p:cNvSpPr>
          <p:nvPr>
            <p:ph type="sldNum" sz="quarter" idx="12"/>
          </p:nvPr>
        </p:nvSpPr>
        <p:spPr/>
        <p:txBody>
          <a:bodyPr/>
          <a:lstStyle/>
          <a:p>
            <a:fld id="{157281D6-7346-456E-9E1E-5EFA501C73AD}" type="slidenum">
              <a:rPr lang="en-US" smtClean="0"/>
              <a:pPr/>
              <a:t>7</a:t>
            </a:fld>
            <a:endParaRPr lang="en-US" dirty="0"/>
          </a:p>
        </p:txBody>
      </p:sp>
      <p:sp>
        <p:nvSpPr>
          <p:cNvPr id="5" name="Rounded Rectangle 4"/>
          <p:cNvSpPr/>
          <p:nvPr/>
        </p:nvSpPr>
        <p:spPr>
          <a:xfrm>
            <a:off x="8814816" y="190754"/>
            <a:ext cx="3145536" cy="1327150"/>
          </a:xfrm>
          <a:prstGeom prst="roundRect">
            <a:avLst/>
          </a:prstGeom>
          <a:solidFill>
            <a:srgbClr val="E24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2</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4017323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55699"/>
          </a:xfrm>
        </p:spPr>
        <p:txBody>
          <a:bodyPr/>
          <a:lstStyle/>
          <a:p>
            <a:r>
              <a:rPr lang="en-US" dirty="0" smtClean="0"/>
              <a:t>Intimacy with God</a:t>
            </a:r>
            <a:endParaRPr lang="en-US" dirty="0"/>
          </a:p>
        </p:txBody>
      </p:sp>
      <p:sp>
        <p:nvSpPr>
          <p:cNvPr id="3" name="Content Placeholder 2"/>
          <p:cNvSpPr>
            <a:spLocks noGrp="1"/>
          </p:cNvSpPr>
          <p:nvPr>
            <p:ph idx="1"/>
          </p:nvPr>
        </p:nvSpPr>
        <p:spPr>
          <a:xfrm>
            <a:off x="960120" y="2020825"/>
            <a:ext cx="10393679" cy="4156138"/>
          </a:xfrm>
        </p:spPr>
        <p:txBody>
          <a:bodyPr>
            <a:normAutofit/>
          </a:bodyPr>
          <a:lstStyle/>
          <a:p>
            <a:pPr>
              <a:lnSpc>
                <a:spcPct val="110000"/>
              </a:lnSpc>
            </a:pPr>
            <a:r>
              <a:rPr lang="en-US" sz="3200" dirty="0" smtClean="0">
                <a:latin typeface="Times New Roman" panose="02020603050405020304" pitchFamily="18" charset="0"/>
                <a:cs typeface="Times New Roman" panose="02020603050405020304" pitchFamily="18" charset="0"/>
              </a:rPr>
              <a:t>What does it mean to you to be a friend of God?</a:t>
            </a:r>
          </a:p>
          <a:p>
            <a:pPr lvl="1">
              <a:lnSpc>
                <a:spcPct val="110000"/>
              </a:lnSpc>
            </a:pPr>
            <a:r>
              <a:rPr lang="en-US" sz="2800" dirty="0" smtClean="0">
                <a:latin typeface="Times New Roman" panose="02020603050405020304" pitchFamily="18" charset="0"/>
                <a:cs typeface="Times New Roman" panose="02020603050405020304" pitchFamily="18" charset="0"/>
              </a:rPr>
              <a:t>What does this look like?</a:t>
            </a:r>
          </a:p>
          <a:p>
            <a:pPr lvl="2">
              <a:lnSpc>
                <a:spcPct val="110000"/>
              </a:lnSpc>
            </a:pPr>
            <a:r>
              <a:rPr lang="en-US" sz="2400" dirty="0" smtClean="0">
                <a:latin typeface="Times New Roman" panose="02020603050405020304" pitchFamily="18" charset="0"/>
                <a:cs typeface="Times New Roman" panose="02020603050405020304" pitchFamily="18" charset="0"/>
              </a:rPr>
              <a:t>Is it a state or process?  What does the state or process look like?  </a:t>
            </a:r>
          </a:p>
          <a:p>
            <a:pPr lvl="1">
              <a:lnSpc>
                <a:spcPct val="110000"/>
              </a:lnSpc>
            </a:pPr>
            <a:r>
              <a:rPr lang="en-US" sz="2800" dirty="0" smtClean="0">
                <a:latin typeface="Times New Roman" panose="02020603050405020304" pitchFamily="18" charset="0"/>
                <a:cs typeface="Times New Roman" panose="02020603050405020304" pitchFamily="18" charset="0"/>
              </a:rPr>
              <a:t>Work aspects?</a:t>
            </a:r>
          </a:p>
          <a:p>
            <a:pPr lvl="1">
              <a:lnSpc>
                <a:spcPct val="110000"/>
              </a:lnSpc>
            </a:pPr>
            <a:r>
              <a:rPr lang="en-US" sz="2800" dirty="0" smtClean="0">
                <a:latin typeface="Times New Roman" panose="02020603050405020304" pitchFamily="18" charset="0"/>
                <a:cs typeface="Times New Roman" panose="02020603050405020304" pitchFamily="18" charset="0"/>
              </a:rPr>
              <a:t>Rest aspects?  </a:t>
            </a:r>
          </a:p>
          <a:p>
            <a:pPr lvl="1">
              <a:lnSpc>
                <a:spcPct val="110000"/>
              </a:lnSpc>
            </a:pPr>
            <a:r>
              <a:rPr lang="en-US" sz="2800" dirty="0" smtClean="0">
                <a:latin typeface="Times New Roman" panose="02020603050405020304" pitchFamily="18" charset="0"/>
                <a:cs typeface="Times New Roman" panose="02020603050405020304" pitchFamily="18" charset="0"/>
              </a:rPr>
              <a:t>Other thoughts?</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8</a:t>
            </a:fld>
            <a:endParaRPr lang="en-US" dirty="0"/>
          </a:p>
        </p:txBody>
      </p:sp>
      <p:sp>
        <p:nvSpPr>
          <p:cNvPr id="6" name="Rounded Rectangle 5"/>
          <p:cNvSpPr/>
          <p:nvPr/>
        </p:nvSpPr>
        <p:spPr>
          <a:xfrm>
            <a:off x="8814816" y="190754"/>
            <a:ext cx="3145536" cy="1327150"/>
          </a:xfrm>
          <a:prstGeom prst="roundRect">
            <a:avLst/>
          </a:prstGeom>
          <a:solidFill>
            <a:srgbClr val="E24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2</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3068124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a Rhythm (pp 151-158)</a:t>
            </a:r>
            <a:endParaRPr lang="en-US" dirty="0"/>
          </a:p>
        </p:txBody>
      </p:sp>
      <p:sp>
        <p:nvSpPr>
          <p:cNvPr id="3" name="Content Placeholder 2"/>
          <p:cNvSpPr>
            <a:spLocks noGrp="1"/>
          </p:cNvSpPr>
          <p:nvPr>
            <p:ph idx="1"/>
          </p:nvPr>
        </p:nvSpPr>
        <p:spPr/>
        <p:txBody>
          <a:bodyPr/>
          <a:lstStyle/>
          <a:p>
            <a:r>
              <a:rPr lang="en-US" dirty="0" smtClean="0"/>
              <a:t>1. What’s the beauty of the rhythm?</a:t>
            </a:r>
          </a:p>
          <a:p>
            <a:r>
              <a:rPr lang="en-US" dirty="0" smtClean="0"/>
              <a:t>2. What about the Sabbath?</a:t>
            </a:r>
          </a:p>
          <a:p>
            <a:r>
              <a:rPr lang="en-US" dirty="0" smtClean="0"/>
              <a:t>3. What are some examples of ways to establish a personal and beneficial rhythm?</a:t>
            </a:r>
          </a:p>
          <a:p>
            <a:r>
              <a:rPr lang="en-US" dirty="0" smtClean="0"/>
              <a:t>4. How will you get support for this?  </a:t>
            </a:r>
            <a:endParaRPr lang="en-US" dirty="0"/>
          </a:p>
        </p:txBody>
      </p:sp>
      <p:sp>
        <p:nvSpPr>
          <p:cNvPr id="4" name="Slide Number Placeholder 3"/>
          <p:cNvSpPr>
            <a:spLocks noGrp="1"/>
          </p:cNvSpPr>
          <p:nvPr>
            <p:ph type="sldNum" sz="quarter" idx="12"/>
          </p:nvPr>
        </p:nvSpPr>
        <p:spPr/>
        <p:txBody>
          <a:bodyPr/>
          <a:lstStyle/>
          <a:p>
            <a:fld id="{157281D6-7346-456E-9E1E-5EFA501C73AD}" type="slidenum">
              <a:rPr lang="en-US" smtClean="0"/>
              <a:pPr/>
              <a:t>9</a:t>
            </a:fld>
            <a:endParaRPr lang="en-US" dirty="0"/>
          </a:p>
        </p:txBody>
      </p:sp>
      <p:sp>
        <p:nvSpPr>
          <p:cNvPr id="5" name="Rounded Rectangle 4"/>
          <p:cNvSpPr/>
          <p:nvPr/>
        </p:nvSpPr>
        <p:spPr>
          <a:xfrm>
            <a:off x="8814816" y="190754"/>
            <a:ext cx="3145536" cy="1327150"/>
          </a:xfrm>
          <a:prstGeom prst="roundRect">
            <a:avLst/>
          </a:prstGeom>
          <a:solidFill>
            <a:srgbClr val="E24E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effectLst>
                  <a:outerShdw blurRad="38100" dist="38100" dir="2700000" algn="tl">
                    <a:srgbClr val="000000">
                      <a:alpha val="43137"/>
                    </a:srgbClr>
                  </a:outerShdw>
                </a:effectLst>
                <a:latin typeface="Bauhaus 93" panose="04030905020B02020C02" pitchFamily="82" charset="0"/>
              </a:rPr>
              <a:t>Group Discussion </a:t>
            </a:r>
          </a:p>
          <a:p>
            <a:pPr algn="ctr"/>
            <a:r>
              <a:rPr lang="en-US" sz="2800" dirty="0" smtClean="0">
                <a:effectLst>
                  <a:outerShdw blurRad="38100" dist="38100" dir="2700000" algn="tl">
                    <a:srgbClr val="000000">
                      <a:alpha val="43137"/>
                    </a:srgbClr>
                  </a:outerShdw>
                </a:effectLst>
                <a:latin typeface="Bauhaus 93" panose="04030905020B02020C02" pitchFamily="82" charset="0"/>
              </a:rPr>
              <a:t>Topic 3</a:t>
            </a:r>
            <a:endParaRPr lang="en-US" sz="2800" dirty="0">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8983939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1194</Words>
  <Application>Microsoft Office PowerPoint</Application>
  <PresentationFormat>Widescreen</PresentationFormat>
  <Paragraphs>140</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Arial Black</vt:lpstr>
      <vt:lpstr>Bauhaus 93</vt:lpstr>
      <vt:lpstr>Calibri</vt:lpstr>
      <vt:lpstr>Calibri Light</vt:lpstr>
      <vt:lpstr>Times New Roman</vt:lpstr>
      <vt:lpstr>Office Theme</vt:lpstr>
      <vt:lpstr>1_Office Theme</vt:lpstr>
      <vt:lpstr>Graham  Parts 5 &amp; 6  + finishing Part 4 </vt:lpstr>
      <vt:lpstr>Classroom Behavior and Discipline  (pp. 129-137)</vt:lpstr>
      <vt:lpstr>Classroom Behavior and Discipline  (pp. 129-137)</vt:lpstr>
      <vt:lpstr>Advice from Graham</vt:lpstr>
      <vt:lpstr>Part 5: Being a friend with God—Chap. 15 John 15: 12-17</vt:lpstr>
      <vt:lpstr>Part 5: Being a friend with God—Chap. 15</vt:lpstr>
      <vt:lpstr>Part 5: Looking ahead ~ Faith development in  adulthood (pp. 141-149)</vt:lpstr>
      <vt:lpstr>Intimacy with God</vt:lpstr>
      <vt:lpstr>Living in a Rhythm (pp 151-158)</vt:lpstr>
      <vt:lpstr>You can’t go it alone (pp 159-165)</vt:lpstr>
      <vt:lpstr>Examining your personal life (p. 170)</vt:lpstr>
      <vt:lpstr>Implementing change  (pp. 169-184)</vt:lpstr>
    </vt:vector>
  </TitlesOfParts>
  <Company>Dordt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Holtrop</dc:creator>
  <cp:lastModifiedBy>Steve Holtrop</cp:lastModifiedBy>
  <cp:revision>103</cp:revision>
  <dcterms:created xsi:type="dcterms:W3CDTF">2014-11-11T23:31:16Z</dcterms:created>
  <dcterms:modified xsi:type="dcterms:W3CDTF">2017-12-06T00:36:57Z</dcterms:modified>
</cp:coreProperties>
</file>